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0"/>
  </p:notesMasterIdLst>
  <p:sldIdLst>
    <p:sldId id="256" r:id="rId2"/>
    <p:sldId id="273" r:id="rId3"/>
    <p:sldId id="269" r:id="rId4"/>
    <p:sldId id="268" r:id="rId5"/>
    <p:sldId id="270" r:id="rId6"/>
    <p:sldId id="258" r:id="rId7"/>
    <p:sldId id="259" r:id="rId8"/>
    <p:sldId id="282" r:id="rId9"/>
    <p:sldId id="265" r:id="rId10"/>
    <p:sldId id="277" r:id="rId11"/>
    <p:sldId id="275" r:id="rId12"/>
    <p:sldId id="276" r:id="rId13"/>
    <p:sldId id="278" r:id="rId14"/>
    <p:sldId id="283" r:id="rId15"/>
    <p:sldId id="284" r:id="rId16"/>
    <p:sldId id="285" r:id="rId17"/>
    <p:sldId id="286" r:id="rId18"/>
    <p:sldId id="266" r:id="rId19"/>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70349" autoAdjust="0"/>
  </p:normalViewPr>
  <p:slideViewPr>
    <p:cSldViewPr snapToGrid="0">
      <p:cViewPr varScale="1">
        <p:scale>
          <a:sx n="81" d="100"/>
          <a:sy n="81" d="100"/>
        </p:scale>
        <p:origin x="978" y="84"/>
      </p:cViewPr>
      <p:guideLst/>
    </p:cSldViewPr>
  </p:slideViewPr>
  <p:notesTextViewPr>
    <p:cViewPr>
      <p:scale>
        <a:sx n="1" d="1"/>
        <a:sy n="1" d="1"/>
      </p:scale>
      <p:origin x="0" y="-738"/>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chartUserShapes" Target="../drawings/drawing1.xml"/></Relationships>
</file>

<file path=ppt/charts/_rels/chart2.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883848538702017"/>
          <c:y val="3.2448370044277974E-2"/>
          <c:w val="0.81257157311678707"/>
          <c:h val="0.79953683211922411"/>
        </c:manualLayout>
      </c:layout>
      <c:lineChart>
        <c:grouping val="standard"/>
        <c:varyColors val="0"/>
        <c:ser>
          <c:idx val="0"/>
          <c:order val="0"/>
          <c:tx>
            <c:strRef>
              <c:f>Sheet1!$AF$2</c:f>
              <c:strCache>
                <c:ptCount val="1"/>
                <c:pt idx="0">
                  <c:v>Captain 1</c:v>
                </c:pt>
              </c:strCache>
            </c:strRef>
          </c:tx>
          <c:spPr>
            <a:ln w="28575" cap="rnd">
              <a:solidFill>
                <a:schemeClr val="accent1"/>
              </a:solidFill>
              <a:prstDash val="sysDash"/>
              <a:round/>
            </a:ln>
            <a:effectLst/>
          </c:spPr>
          <c:marker>
            <c:symbol val="none"/>
          </c:marker>
          <c:val>
            <c:numRef>
              <c:f>Sheet1!$AF$3:$AF$42</c:f>
              <c:numCache>
                <c:formatCode>General</c:formatCode>
                <c:ptCount val="40"/>
                <c:pt idx="0">
                  <c:v>0.91</c:v>
                </c:pt>
                <c:pt idx="1">
                  <c:v>0.91</c:v>
                </c:pt>
                <c:pt idx="2">
                  <c:v>0.89</c:v>
                </c:pt>
                <c:pt idx="3">
                  <c:v>0.88</c:v>
                </c:pt>
                <c:pt idx="4">
                  <c:v>1.02</c:v>
                </c:pt>
                <c:pt idx="5">
                  <c:v>0.99</c:v>
                </c:pt>
                <c:pt idx="6">
                  <c:v>1.07</c:v>
                </c:pt>
                <c:pt idx="7">
                  <c:v>0.86</c:v>
                </c:pt>
                <c:pt idx="8">
                  <c:v>0.97</c:v>
                </c:pt>
                <c:pt idx="9">
                  <c:v>1.08</c:v>
                </c:pt>
                <c:pt idx="10">
                  <c:v>0.99</c:v>
                </c:pt>
                <c:pt idx="11">
                  <c:v>0.98</c:v>
                </c:pt>
                <c:pt idx="12">
                  <c:v>1.03</c:v>
                </c:pt>
                <c:pt idx="13">
                  <c:v>0.84</c:v>
                </c:pt>
                <c:pt idx="14">
                  <c:v>0.89</c:v>
                </c:pt>
                <c:pt idx="15">
                  <c:v>1</c:v>
                </c:pt>
                <c:pt idx="16">
                  <c:v>0.91</c:v>
                </c:pt>
                <c:pt idx="17">
                  <c:v>0.92</c:v>
                </c:pt>
                <c:pt idx="18">
                  <c:v>0.96</c:v>
                </c:pt>
                <c:pt idx="19">
                  <c:v>0.85</c:v>
                </c:pt>
                <c:pt idx="20">
                  <c:v>0.92</c:v>
                </c:pt>
                <c:pt idx="21">
                  <c:v>0.99</c:v>
                </c:pt>
                <c:pt idx="22">
                  <c:v>0.88</c:v>
                </c:pt>
                <c:pt idx="23">
                  <c:v>0.97</c:v>
                </c:pt>
                <c:pt idx="24">
                  <c:v>0.93</c:v>
                </c:pt>
                <c:pt idx="25">
                  <c:v>1.28</c:v>
                </c:pt>
                <c:pt idx="26">
                  <c:v>0.98</c:v>
                </c:pt>
                <c:pt idx="27">
                  <c:v>1.24</c:v>
                </c:pt>
                <c:pt idx="28">
                  <c:v>1.24</c:v>
                </c:pt>
                <c:pt idx="29">
                  <c:v>1.33</c:v>
                </c:pt>
                <c:pt idx="30">
                  <c:v>1.28</c:v>
                </c:pt>
                <c:pt idx="31">
                  <c:v>1.18</c:v>
                </c:pt>
                <c:pt idx="32">
                  <c:v>1.35</c:v>
                </c:pt>
                <c:pt idx="33">
                  <c:v>1.28</c:v>
                </c:pt>
                <c:pt idx="34">
                  <c:v>1.27</c:v>
                </c:pt>
                <c:pt idx="35">
                  <c:v>0.78</c:v>
                </c:pt>
                <c:pt idx="36">
                  <c:v>1.26</c:v>
                </c:pt>
                <c:pt idx="37">
                  <c:v>1.24</c:v>
                </c:pt>
                <c:pt idx="38">
                  <c:v>0.78</c:v>
                </c:pt>
                <c:pt idx="39">
                  <c:v>1.24</c:v>
                </c:pt>
              </c:numCache>
            </c:numRef>
          </c:val>
          <c:smooth val="0"/>
          <c:extLst>
            <c:ext xmlns:c16="http://schemas.microsoft.com/office/drawing/2014/chart" uri="{C3380CC4-5D6E-409C-BE32-E72D297353CC}">
              <c16:uniqueId val="{00000000-12C9-4E28-A2F7-9E9381B77DEA}"/>
            </c:ext>
          </c:extLst>
        </c:ser>
        <c:ser>
          <c:idx val="1"/>
          <c:order val="1"/>
          <c:tx>
            <c:strRef>
              <c:f>Sheet1!$AG$2</c:f>
              <c:strCache>
                <c:ptCount val="1"/>
                <c:pt idx="0">
                  <c:v>Captain 2</c:v>
                </c:pt>
              </c:strCache>
            </c:strRef>
          </c:tx>
          <c:spPr>
            <a:ln w="28575" cap="rnd">
              <a:solidFill>
                <a:schemeClr val="accent2"/>
              </a:solidFill>
              <a:round/>
            </a:ln>
            <a:effectLst/>
          </c:spPr>
          <c:marker>
            <c:symbol val="none"/>
          </c:marker>
          <c:val>
            <c:numRef>
              <c:f>Sheet1!$AG$3:$AG$42</c:f>
              <c:numCache>
                <c:formatCode>General</c:formatCode>
                <c:ptCount val="40"/>
                <c:pt idx="0">
                  <c:v>1.31</c:v>
                </c:pt>
                <c:pt idx="1">
                  <c:v>1.22</c:v>
                </c:pt>
                <c:pt idx="2">
                  <c:v>1.19</c:v>
                </c:pt>
                <c:pt idx="3">
                  <c:v>1.22</c:v>
                </c:pt>
                <c:pt idx="4">
                  <c:v>1.3</c:v>
                </c:pt>
                <c:pt idx="5">
                  <c:v>1.2</c:v>
                </c:pt>
                <c:pt idx="6">
                  <c:v>1.23</c:v>
                </c:pt>
                <c:pt idx="7">
                  <c:v>0.97</c:v>
                </c:pt>
                <c:pt idx="8">
                  <c:v>0.94</c:v>
                </c:pt>
                <c:pt idx="9">
                  <c:v>1.24</c:v>
                </c:pt>
                <c:pt idx="10">
                  <c:v>0.94</c:v>
                </c:pt>
                <c:pt idx="11">
                  <c:v>1.35</c:v>
                </c:pt>
                <c:pt idx="12">
                  <c:v>1.31</c:v>
                </c:pt>
                <c:pt idx="13">
                  <c:v>1.24</c:v>
                </c:pt>
                <c:pt idx="14">
                  <c:v>1.21</c:v>
                </c:pt>
                <c:pt idx="15">
                  <c:v>1.26</c:v>
                </c:pt>
                <c:pt idx="16">
                  <c:v>0.94</c:v>
                </c:pt>
                <c:pt idx="17">
                  <c:v>1.05</c:v>
                </c:pt>
                <c:pt idx="18">
                  <c:v>1.05</c:v>
                </c:pt>
                <c:pt idx="19">
                  <c:v>1.0900000000000001</c:v>
                </c:pt>
                <c:pt idx="20">
                  <c:v>1.0900000000000001</c:v>
                </c:pt>
                <c:pt idx="21">
                  <c:v>1.19</c:v>
                </c:pt>
                <c:pt idx="22">
                  <c:v>1.23</c:v>
                </c:pt>
                <c:pt idx="23">
                  <c:v>1.23</c:v>
                </c:pt>
                <c:pt idx="24">
                  <c:v>1.02</c:v>
                </c:pt>
                <c:pt idx="25">
                  <c:v>1.1000000000000001</c:v>
                </c:pt>
                <c:pt idx="26">
                  <c:v>1.37</c:v>
                </c:pt>
                <c:pt idx="27">
                  <c:v>1.41</c:v>
                </c:pt>
                <c:pt idx="28">
                  <c:v>1.54</c:v>
                </c:pt>
                <c:pt idx="29">
                  <c:v>1.46</c:v>
                </c:pt>
                <c:pt idx="30">
                  <c:v>1.67</c:v>
                </c:pt>
                <c:pt idx="31">
                  <c:v>1.44</c:v>
                </c:pt>
                <c:pt idx="32">
                  <c:v>1.58</c:v>
                </c:pt>
                <c:pt idx="33">
                  <c:v>1.49</c:v>
                </c:pt>
                <c:pt idx="34">
                  <c:v>1.65</c:v>
                </c:pt>
                <c:pt idx="35">
                  <c:v>0.78</c:v>
                </c:pt>
                <c:pt idx="36">
                  <c:v>0.99</c:v>
                </c:pt>
                <c:pt idx="37">
                  <c:v>1</c:v>
                </c:pt>
                <c:pt idx="38">
                  <c:v>0.76</c:v>
                </c:pt>
                <c:pt idx="39">
                  <c:v>0.98</c:v>
                </c:pt>
              </c:numCache>
            </c:numRef>
          </c:val>
          <c:smooth val="0"/>
          <c:extLst>
            <c:ext xmlns:c16="http://schemas.microsoft.com/office/drawing/2014/chart" uri="{C3380CC4-5D6E-409C-BE32-E72D297353CC}">
              <c16:uniqueId val="{00000001-12C9-4E28-A2F7-9E9381B77DEA}"/>
            </c:ext>
          </c:extLst>
        </c:ser>
        <c:dLbls>
          <c:showLegendKey val="0"/>
          <c:showVal val="0"/>
          <c:showCatName val="0"/>
          <c:showSerName val="0"/>
          <c:showPercent val="0"/>
          <c:showBubbleSize val="0"/>
        </c:dLbls>
        <c:smooth val="0"/>
        <c:axId val="444165544"/>
        <c:axId val="444165872"/>
      </c:lineChart>
      <c:catAx>
        <c:axId val="444165544"/>
        <c:scaling>
          <c:orientation val="minMax"/>
        </c:scaling>
        <c:delete val="0"/>
        <c:axPos val="b"/>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444165872"/>
        <c:crosses val="autoZero"/>
        <c:auto val="1"/>
        <c:lblAlgn val="ctr"/>
        <c:lblOffset val="100"/>
        <c:noMultiLvlLbl val="0"/>
      </c:catAx>
      <c:valAx>
        <c:axId val="444165872"/>
        <c:scaling>
          <c:orientation val="minMax"/>
        </c:scaling>
        <c:delete val="0"/>
        <c:axPos val="l"/>
        <c:majorGridlines>
          <c:spPr>
            <a:ln w="9525" cap="flat" cmpd="sng" algn="ctr">
              <a:solidFill>
                <a:schemeClr val="tx1">
                  <a:lumMod val="15000"/>
                  <a:lumOff val="85000"/>
                </a:schemeClr>
              </a:solidFill>
              <a:prstDash val="sysDot"/>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444165544"/>
        <c:crosses val="autoZero"/>
        <c:crossBetween val="between"/>
      </c:valAx>
      <c:spPr>
        <a:solidFill>
          <a:schemeClr val="bg1"/>
        </a:solidFill>
        <a:ln>
          <a:solidFill>
            <a:schemeClr val="tx1">
              <a:lumMod val="15000"/>
              <a:lumOff val="85000"/>
            </a:schemeClr>
          </a:solidFill>
          <a:prstDash val="solid"/>
        </a:ln>
        <a:effectLst/>
      </c:spPr>
    </c:plotArea>
    <c:legend>
      <c:legendPos val="b"/>
      <c:layout>
        <c:manualLayout>
          <c:xMode val="edge"/>
          <c:yMode val="edge"/>
          <c:x val="0.14326656536354007"/>
          <c:y val="5.4275183082437214E-2"/>
          <c:w val="0.41203972310478731"/>
          <c:h val="4.9779097907440159E-2"/>
        </c:manualLayout>
      </c:layout>
      <c:overlay val="0"/>
      <c:spPr>
        <a:noFill/>
        <a:ln>
          <a:noFill/>
        </a:ln>
        <a:effectLst/>
      </c:spPr>
      <c:txPr>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sz="1600"/>
      </a:pPr>
      <a:endParaRPr lang="en-US"/>
    </a:p>
  </c:txPr>
  <c:externalData r:id="rId3">
    <c:autoUpdate val="0"/>
  </c:externalData>
  <c:userShapes r:id="rId4"/>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1" i="0" u="none" strike="noStrike" kern="1200" spc="0" baseline="0">
                <a:solidFill>
                  <a:schemeClr val="tx1">
                    <a:lumMod val="65000"/>
                    <a:lumOff val="35000"/>
                  </a:schemeClr>
                </a:solidFill>
                <a:latin typeface="+mn-lt"/>
                <a:ea typeface="+mn-ea"/>
                <a:cs typeface="+mn-cs"/>
              </a:defRPr>
            </a:pPr>
            <a:r>
              <a:rPr lang="en-CA" sz="1800" b="1" dirty="0"/>
              <a:t>Commercial(e)s</a:t>
            </a:r>
          </a:p>
        </c:rich>
      </c:tx>
      <c:layout>
        <c:manualLayout>
          <c:xMode val="edge"/>
          <c:yMode val="edge"/>
          <c:x val="0.35978096189473802"/>
          <c:y val="2.2064617809298661E-2"/>
        </c:manualLayout>
      </c:layout>
      <c:overlay val="0"/>
      <c:spPr>
        <a:noFill/>
        <a:ln>
          <a:noFill/>
        </a:ln>
        <a:effectLst/>
      </c:spPr>
      <c:txPr>
        <a:bodyPr rot="0" spcFirstLastPara="1" vertOverflow="ellipsis" vert="horz" wrap="square" anchor="ctr" anchorCtr="1"/>
        <a:lstStyle/>
        <a:p>
          <a:pPr>
            <a:defRPr sz="1800" b="1"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5149533756878414"/>
          <c:y val="0.10160130718954249"/>
          <c:w val="0.82016328044294518"/>
          <c:h val="0.72580021115541471"/>
        </c:manualLayout>
      </c:layout>
      <c:lineChart>
        <c:grouping val="standard"/>
        <c:varyColors val="0"/>
        <c:ser>
          <c:idx val="0"/>
          <c:order val="0"/>
          <c:tx>
            <c:strRef>
              <c:f>Commercial!$I$2</c:f>
              <c:strCache>
                <c:ptCount val="1"/>
                <c:pt idx="0">
                  <c:v>AV</c:v>
                </c:pt>
              </c:strCache>
            </c:strRef>
          </c:tx>
          <c:spPr>
            <a:ln w="28575" cap="rnd">
              <a:solidFill>
                <a:schemeClr val="accent1"/>
              </a:solidFill>
              <a:prstDash val="sysDash"/>
              <a:round/>
            </a:ln>
            <a:effectLst/>
          </c:spPr>
          <c:marker>
            <c:symbol val="none"/>
          </c:marker>
          <c:val>
            <c:numRef>
              <c:f>Commercial!$I$3:$I$42</c:f>
              <c:numCache>
                <c:formatCode>0.00</c:formatCode>
                <c:ptCount val="40"/>
                <c:pt idx="0">
                  <c:v>0.6991377301328362</c:v>
                </c:pt>
                <c:pt idx="1">
                  <c:v>1.0359116022099448</c:v>
                </c:pt>
                <c:pt idx="2">
                  <c:v>2.0876826722338206</c:v>
                </c:pt>
                <c:pt idx="3">
                  <c:v>1.9206145966709347</c:v>
                </c:pt>
                <c:pt idx="4">
                  <c:v>3.2924274169410355</c:v>
                </c:pt>
                <c:pt idx="5">
                  <c:v>0.31645569620253167</c:v>
                </c:pt>
                <c:pt idx="6">
                  <c:v>2.8183448629259544</c:v>
                </c:pt>
                <c:pt idx="7">
                  <c:v>2.5197984161267097</c:v>
                </c:pt>
                <c:pt idx="8">
                  <c:v>1.8013381369016983</c:v>
                </c:pt>
                <c:pt idx="9">
                  <c:v>1.7182130584192439</c:v>
                </c:pt>
                <c:pt idx="10">
                  <c:v>4.3645699614890887</c:v>
                </c:pt>
                <c:pt idx="11">
                  <c:v>0.51255766273705794</c:v>
                </c:pt>
                <c:pt idx="12">
                  <c:v>0.59988002399520091</c:v>
                </c:pt>
                <c:pt idx="13">
                  <c:v>0.73260073260073255</c:v>
                </c:pt>
                <c:pt idx="14">
                  <c:v>0.4826254826254826</c:v>
                </c:pt>
                <c:pt idx="15">
                  <c:v>3.2467532467532467</c:v>
                </c:pt>
                <c:pt idx="16">
                  <c:v>2.3310023310023311</c:v>
                </c:pt>
                <c:pt idx="17">
                  <c:v>3.481012658227848</c:v>
                </c:pt>
                <c:pt idx="18">
                  <c:v>1.413284877851807</c:v>
                </c:pt>
                <c:pt idx="19">
                  <c:v>0.49321824907521578</c:v>
                </c:pt>
                <c:pt idx="20">
                  <c:v>6.5176908752327742</c:v>
                </c:pt>
                <c:pt idx="21">
                  <c:v>3.1700288184438041</c:v>
                </c:pt>
                <c:pt idx="22">
                  <c:v>1.5337423312883436</c:v>
                </c:pt>
                <c:pt idx="23">
                  <c:v>2.560351133869788</c:v>
                </c:pt>
                <c:pt idx="24">
                  <c:v>3.1082226617688611</c:v>
                </c:pt>
                <c:pt idx="25">
                  <c:v>0</c:v>
                </c:pt>
                <c:pt idx="26">
                  <c:v>0</c:v>
                </c:pt>
                <c:pt idx="27">
                  <c:v>0</c:v>
                </c:pt>
                <c:pt idx="28">
                  <c:v>1.2234910277324633</c:v>
                </c:pt>
                <c:pt idx="29">
                  <c:v>1.0695187165775402</c:v>
                </c:pt>
                <c:pt idx="30">
                  <c:v>1.1966493817311528</c:v>
                </c:pt>
                <c:pt idx="31">
                  <c:v>0.41823504809703055</c:v>
                </c:pt>
                <c:pt idx="32">
                  <c:v>0.90579710144927539</c:v>
                </c:pt>
                <c:pt idx="33">
                  <c:v>0.29472443265546716</c:v>
                </c:pt>
                <c:pt idx="34">
                  <c:v>0</c:v>
                </c:pt>
                <c:pt idx="35">
                  <c:v>2.661596958174905</c:v>
                </c:pt>
                <c:pt idx="36">
                  <c:v>2.843111915223572</c:v>
                </c:pt>
                <c:pt idx="37">
                  <c:v>1.0675206832132373</c:v>
                </c:pt>
                <c:pt idx="38">
                  <c:v>0.50479555779909135</c:v>
                </c:pt>
                <c:pt idx="39">
                  <c:v>2.9225523623964929</c:v>
                </c:pt>
              </c:numCache>
            </c:numRef>
          </c:val>
          <c:smooth val="0"/>
          <c:extLst>
            <c:ext xmlns:c16="http://schemas.microsoft.com/office/drawing/2014/chart" uri="{C3380CC4-5D6E-409C-BE32-E72D297353CC}">
              <c16:uniqueId val="{00000000-A1F3-4FB7-AE34-D18EF4EDC8AB}"/>
            </c:ext>
          </c:extLst>
        </c:ser>
        <c:ser>
          <c:idx val="1"/>
          <c:order val="1"/>
          <c:tx>
            <c:strRef>
              <c:f>Commercial!$J$2</c:f>
              <c:strCache>
                <c:ptCount val="1"/>
                <c:pt idx="0">
                  <c:v>JM</c:v>
                </c:pt>
              </c:strCache>
            </c:strRef>
          </c:tx>
          <c:spPr>
            <a:ln w="28575" cap="rnd">
              <a:solidFill>
                <a:schemeClr val="accent2"/>
              </a:solidFill>
              <a:round/>
            </a:ln>
            <a:effectLst/>
          </c:spPr>
          <c:marker>
            <c:symbol val="none"/>
          </c:marker>
          <c:val>
            <c:numRef>
              <c:f>Commercial!$J$3:$J$42</c:f>
              <c:numCache>
                <c:formatCode>0.00</c:formatCode>
                <c:ptCount val="40"/>
                <c:pt idx="0">
                  <c:v>0.56465273856578202</c:v>
                </c:pt>
                <c:pt idx="1">
                  <c:v>2.190580503833516</c:v>
                </c:pt>
                <c:pt idx="2">
                  <c:v>3.9981185324553152</c:v>
                </c:pt>
                <c:pt idx="3">
                  <c:v>1.8144704014515762</c:v>
                </c:pt>
                <c:pt idx="4">
                  <c:v>4.4139283962726825</c:v>
                </c:pt>
                <c:pt idx="5">
                  <c:v>0.50955414012738853</c:v>
                </c:pt>
                <c:pt idx="6">
                  <c:v>2.0876826722338206</c:v>
                </c:pt>
                <c:pt idx="7">
                  <c:v>2.2785531187695813</c:v>
                </c:pt>
                <c:pt idx="8">
                  <c:v>1.3012361743656473</c:v>
                </c:pt>
                <c:pt idx="9">
                  <c:v>0.58156440825821465</c:v>
                </c:pt>
                <c:pt idx="10">
                  <c:v>2.0945541591861163</c:v>
                </c:pt>
                <c:pt idx="11">
                  <c:v>1.0438413361169103</c:v>
                </c:pt>
                <c:pt idx="12">
                  <c:v>1.9801980198019802</c:v>
                </c:pt>
                <c:pt idx="13">
                  <c:v>2.1485573971761815</c:v>
                </c:pt>
                <c:pt idx="14">
                  <c:v>0</c:v>
                </c:pt>
                <c:pt idx="15">
                  <c:v>3.4965034965034967</c:v>
                </c:pt>
                <c:pt idx="16">
                  <c:v>3.3720494567253652</c:v>
                </c:pt>
                <c:pt idx="17">
                  <c:v>2.6502999023573719</c:v>
                </c:pt>
                <c:pt idx="18">
                  <c:v>1.1690437222352117</c:v>
                </c:pt>
                <c:pt idx="19">
                  <c:v>0.88941595019270681</c:v>
                </c:pt>
                <c:pt idx="20">
                  <c:v>4.4880785413744739</c:v>
                </c:pt>
                <c:pt idx="21">
                  <c:v>3.75234521575985</c:v>
                </c:pt>
                <c:pt idx="22">
                  <c:v>4.7732696897374698</c:v>
                </c:pt>
                <c:pt idx="23">
                  <c:v>1.6129032258064515</c:v>
                </c:pt>
                <c:pt idx="24">
                  <c:v>1.8924033522573669</c:v>
                </c:pt>
                <c:pt idx="25">
                  <c:v>0</c:v>
                </c:pt>
                <c:pt idx="26">
                  <c:v>0</c:v>
                </c:pt>
                <c:pt idx="27">
                  <c:v>0</c:v>
                </c:pt>
                <c:pt idx="28">
                  <c:v>0</c:v>
                </c:pt>
                <c:pt idx="29">
                  <c:v>1.8925056775170326</c:v>
                </c:pt>
                <c:pt idx="30">
                  <c:v>1.0687566797292483</c:v>
                </c:pt>
                <c:pt idx="31">
                  <c:v>0.7155635062611807</c:v>
                </c:pt>
                <c:pt idx="32">
                  <c:v>0</c:v>
                </c:pt>
                <c:pt idx="33">
                  <c:v>0</c:v>
                </c:pt>
                <c:pt idx="34">
                  <c:v>0</c:v>
                </c:pt>
                <c:pt idx="35">
                  <c:v>3.6540803897685747</c:v>
                </c:pt>
                <c:pt idx="36">
                  <c:v>0.92821782178217827</c:v>
                </c:pt>
                <c:pt idx="37">
                  <c:v>1.0706638115631693</c:v>
                </c:pt>
                <c:pt idx="38">
                  <c:v>1.6722408026755853</c:v>
                </c:pt>
                <c:pt idx="39">
                  <c:v>2.7691242644513672</c:v>
                </c:pt>
              </c:numCache>
            </c:numRef>
          </c:val>
          <c:smooth val="0"/>
          <c:extLst>
            <c:ext xmlns:c16="http://schemas.microsoft.com/office/drawing/2014/chart" uri="{C3380CC4-5D6E-409C-BE32-E72D297353CC}">
              <c16:uniqueId val="{00000001-A1F3-4FB7-AE34-D18EF4EDC8AB}"/>
            </c:ext>
          </c:extLst>
        </c:ser>
        <c:dLbls>
          <c:showLegendKey val="0"/>
          <c:showVal val="0"/>
          <c:showCatName val="0"/>
          <c:showSerName val="0"/>
          <c:showPercent val="0"/>
          <c:showBubbleSize val="0"/>
        </c:dLbls>
        <c:smooth val="0"/>
        <c:axId val="572000248"/>
        <c:axId val="571996312"/>
      </c:lineChart>
      <c:catAx>
        <c:axId val="572000248"/>
        <c:scaling>
          <c:orientation val="minMax"/>
        </c:scaling>
        <c:delete val="0"/>
        <c:axPos val="b"/>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71996312"/>
        <c:crosses val="autoZero"/>
        <c:auto val="1"/>
        <c:lblAlgn val="ctr"/>
        <c:lblOffset val="100"/>
        <c:tickLblSkip val="4"/>
        <c:noMultiLvlLbl val="0"/>
      </c:catAx>
      <c:valAx>
        <c:axId val="571996312"/>
        <c:scaling>
          <c:orientation val="minMax"/>
        </c:scaling>
        <c:delete val="0"/>
        <c:axPos val="l"/>
        <c:majorGridlines>
          <c:spPr>
            <a:ln w="9525" cap="flat" cmpd="sng" algn="ctr">
              <a:solidFill>
                <a:schemeClr val="tx1">
                  <a:lumMod val="15000"/>
                  <a:lumOff val="85000"/>
                </a:schemeClr>
              </a:solidFill>
              <a:prstDash val="sysDash"/>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72000248"/>
        <c:crosses val="autoZero"/>
        <c:crossBetween val="between"/>
      </c:valAx>
      <c:spPr>
        <a:solidFill>
          <a:schemeClr val="bg1"/>
        </a:solidFill>
        <a:ln>
          <a:solidFill>
            <a:schemeClr val="tx2"/>
          </a:solidFill>
        </a:ln>
        <a:effectLst/>
      </c:spPr>
    </c:plotArea>
    <c:legend>
      <c:legendPos val="b"/>
      <c:layout>
        <c:manualLayout>
          <c:xMode val="edge"/>
          <c:yMode val="edge"/>
          <c:x val="0.75422726826406294"/>
          <c:y val="0.11548258595335158"/>
          <c:w val="0.19235054536365828"/>
          <c:h val="0.17297121547749794"/>
        </c:manualLayout>
      </c:layout>
      <c:overlay val="0"/>
      <c:spPr>
        <a:noFill/>
        <a:ln>
          <a:noFill/>
        </a:ln>
        <a:effectLst/>
      </c:spPr>
      <c:txPr>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1" i="0" u="none" strike="noStrike" kern="1200" spc="0" baseline="0">
                <a:solidFill>
                  <a:schemeClr val="tx1">
                    <a:lumMod val="65000"/>
                    <a:lumOff val="35000"/>
                  </a:schemeClr>
                </a:solidFill>
                <a:latin typeface="+mn-lt"/>
                <a:ea typeface="+mn-ea"/>
                <a:cs typeface="+mn-cs"/>
              </a:defRPr>
            </a:pPr>
            <a:r>
              <a:rPr lang="en-CA" sz="1800" b="1" dirty="0" smtClean="0"/>
              <a:t>Mature Females / </a:t>
            </a:r>
            <a:r>
              <a:rPr lang="en-CA" sz="1800" b="1" dirty="0" err="1" smtClean="0"/>
              <a:t>Femelles</a:t>
            </a:r>
            <a:r>
              <a:rPr lang="en-CA" sz="1800" b="1" dirty="0" smtClean="0"/>
              <a:t> matures</a:t>
            </a:r>
            <a:endParaRPr lang="en-CA" sz="1800" b="1" dirty="0"/>
          </a:p>
        </c:rich>
      </c:tx>
      <c:layout>
        <c:manualLayout>
          <c:xMode val="edge"/>
          <c:yMode val="edge"/>
          <c:x val="0.14051377952755903"/>
          <c:y val="5.5426911789141518E-2"/>
        </c:manualLayout>
      </c:layout>
      <c:overlay val="0"/>
      <c:spPr>
        <a:noFill/>
        <a:ln>
          <a:noFill/>
        </a:ln>
        <a:effectLst/>
      </c:spPr>
      <c:txPr>
        <a:bodyPr rot="0" spcFirstLastPara="1" vertOverflow="ellipsis" vert="horz" wrap="square" anchor="ctr" anchorCtr="1"/>
        <a:lstStyle/>
        <a:p>
          <a:pPr>
            <a:defRPr sz="1800" b="1"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7.9247594050743664E-2"/>
          <c:y val="0.13283240306986943"/>
          <c:w val="0.88968285214348208"/>
          <c:h val="0.77793257251071457"/>
        </c:manualLayout>
      </c:layout>
      <c:lineChart>
        <c:grouping val="standard"/>
        <c:varyColors val="0"/>
        <c:ser>
          <c:idx val="0"/>
          <c:order val="0"/>
          <c:spPr>
            <a:ln w="28575" cap="rnd">
              <a:solidFill>
                <a:schemeClr val="accent1"/>
              </a:solidFill>
              <a:prstDash val="sysDash"/>
              <a:round/>
            </a:ln>
            <a:effectLst/>
          </c:spPr>
          <c:marker>
            <c:symbol val="none"/>
          </c:marker>
          <c:val>
            <c:numRef>
              <c:f>Females!$I$3:$I$42</c:f>
              <c:numCache>
                <c:formatCode>0.00</c:formatCode>
                <c:ptCount val="40"/>
                <c:pt idx="0">
                  <c:v>5.3600559310184108</c:v>
                </c:pt>
                <c:pt idx="1">
                  <c:v>0</c:v>
                </c:pt>
                <c:pt idx="2">
                  <c:v>0</c:v>
                </c:pt>
                <c:pt idx="3">
                  <c:v>0</c:v>
                </c:pt>
                <c:pt idx="4">
                  <c:v>36.815324753067941</c:v>
                </c:pt>
                <c:pt idx="5">
                  <c:v>2.8481012658227849</c:v>
                </c:pt>
                <c:pt idx="6">
                  <c:v>61.491160645657189</c:v>
                </c:pt>
                <c:pt idx="7">
                  <c:v>2.8797696184305255</c:v>
                </c:pt>
                <c:pt idx="8">
                  <c:v>5.1466803911477097</c:v>
                </c:pt>
                <c:pt idx="9">
                  <c:v>16.609392898052693</c:v>
                </c:pt>
                <c:pt idx="10">
                  <c:v>22.0795892169448</c:v>
                </c:pt>
                <c:pt idx="11">
                  <c:v>31.522296258329064</c:v>
                </c:pt>
                <c:pt idx="12">
                  <c:v>14.097180563887223</c:v>
                </c:pt>
                <c:pt idx="13">
                  <c:v>1.098901098901099</c:v>
                </c:pt>
                <c:pt idx="14">
                  <c:v>14.961389961389962</c:v>
                </c:pt>
                <c:pt idx="15">
                  <c:v>37.190082644628099</c:v>
                </c:pt>
                <c:pt idx="16">
                  <c:v>0</c:v>
                </c:pt>
                <c:pt idx="17">
                  <c:v>86.708860759493675</c:v>
                </c:pt>
                <c:pt idx="18">
                  <c:v>18.372703412073491</c:v>
                </c:pt>
                <c:pt idx="19">
                  <c:v>0.73982737361282369</c:v>
                </c:pt>
                <c:pt idx="20">
                  <c:v>3.7243947858472999</c:v>
                </c:pt>
                <c:pt idx="21">
                  <c:v>11.239193083573488</c:v>
                </c:pt>
                <c:pt idx="22">
                  <c:v>5.6237218813905931</c:v>
                </c:pt>
                <c:pt idx="23">
                  <c:v>12.801755669348939</c:v>
                </c:pt>
                <c:pt idx="24">
                  <c:v>0.28256569652444191</c:v>
                </c:pt>
                <c:pt idx="25">
                  <c:v>0</c:v>
                </c:pt>
                <c:pt idx="26">
                  <c:v>0</c:v>
                </c:pt>
                <c:pt idx="27">
                  <c:v>0</c:v>
                </c:pt>
                <c:pt idx="28">
                  <c:v>0</c:v>
                </c:pt>
                <c:pt idx="29">
                  <c:v>0</c:v>
                </c:pt>
                <c:pt idx="30">
                  <c:v>0</c:v>
                </c:pt>
                <c:pt idx="31">
                  <c:v>0</c:v>
                </c:pt>
                <c:pt idx="32">
                  <c:v>0</c:v>
                </c:pt>
                <c:pt idx="33">
                  <c:v>0</c:v>
                </c:pt>
                <c:pt idx="34">
                  <c:v>0</c:v>
                </c:pt>
                <c:pt idx="35">
                  <c:v>0</c:v>
                </c:pt>
                <c:pt idx="36">
                  <c:v>51.692943913155851</c:v>
                </c:pt>
                <c:pt idx="37">
                  <c:v>30.958099813183882</c:v>
                </c:pt>
                <c:pt idx="38">
                  <c:v>0</c:v>
                </c:pt>
                <c:pt idx="39">
                  <c:v>14.612761811982464</c:v>
                </c:pt>
              </c:numCache>
            </c:numRef>
          </c:val>
          <c:smooth val="0"/>
          <c:extLst>
            <c:ext xmlns:c16="http://schemas.microsoft.com/office/drawing/2014/chart" uri="{C3380CC4-5D6E-409C-BE32-E72D297353CC}">
              <c16:uniqueId val="{00000000-0A2A-43AB-9F6E-25922BEB5D1B}"/>
            </c:ext>
          </c:extLst>
        </c:ser>
        <c:ser>
          <c:idx val="1"/>
          <c:order val="1"/>
          <c:spPr>
            <a:ln w="28575" cap="rnd">
              <a:solidFill>
                <a:schemeClr val="accent2"/>
              </a:solidFill>
              <a:round/>
            </a:ln>
            <a:effectLst/>
          </c:spPr>
          <c:marker>
            <c:symbol val="none"/>
          </c:marker>
          <c:val>
            <c:numRef>
              <c:f>Females!$J$3:$J$42</c:f>
              <c:numCache>
                <c:formatCode>0.00</c:formatCode>
                <c:ptCount val="40"/>
                <c:pt idx="0">
                  <c:v>1.9762845849802371</c:v>
                </c:pt>
                <c:pt idx="1">
                  <c:v>0</c:v>
                </c:pt>
                <c:pt idx="2">
                  <c:v>0</c:v>
                </c:pt>
                <c:pt idx="3">
                  <c:v>0</c:v>
                </c:pt>
                <c:pt idx="4">
                  <c:v>56.890632663070136</c:v>
                </c:pt>
                <c:pt idx="5">
                  <c:v>19.363057324840764</c:v>
                </c:pt>
                <c:pt idx="6">
                  <c:v>80.226662690128236</c:v>
                </c:pt>
                <c:pt idx="7">
                  <c:v>41.868413557391058</c:v>
                </c:pt>
                <c:pt idx="8">
                  <c:v>6.1808718282368247</c:v>
                </c:pt>
                <c:pt idx="9">
                  <c:v>2.3262576330328586</c:v>
                </c:pt>
                <c:pt idx="10">
                  <c:v>27.827648114901258</c:v>
                </c:pt>
                <c:pt idx="11">
                  <c:v>42.536534446764094</c:v>
                </c:pt>
                <c:pt idx="12">
                  <c:v>18.151815181518153</c:v>
                </c:pt>
                <c:pt idx="13">
                  <c:v>2.7624309392265194</c:v>
                </c:pt>
                <c:pt idx="14">
                  <c:v>20.69336199946251</c:v>
                </c:pt>
                <c:pt idx="15">
                  <c:v>63.572790845518121</c:v>
                </c:pt>
                <c:pt idx="16">
                  <c:v>2.6227051330086173</c:v>
                </c:pt>
                <c:pt idx="17">
                  <c:v>77.556144511089414</c:v>
                </c:pt>
                <c:pt idx="18">
                  <c:v>21.042787000233808</c:v>
                </c:pt>
                <c:pt idx="19">
                  <c:v>2.6682478505781204</c:v>
                </c:pt>
                <c:pt idx="20">
                  <c:v>8.695652173913043</c:v>
                </c:pt>
                <c:pt idx="21">
                  <c:v>18.011257035647279</c:v>
                </c:pt>
                <c:pt idx="22">
                  <c:v>34.009546539379478</c:v>
                </c:pt>
                <c:pt idx="23">
                  <c:v>16.532258064516128</c:v>
                </c:pt>
                <c:pt idx="24">
                  <c:v>0.54068667207353338</c:v>
                </c:pt>
                <c:pt idx="25">
                  <c:v>0</c:v>
                </c:pt>
                <c:pt idx="26">
                  <c:v>0</c:v>
                </c:pt>
                <c:pt idx="27">
                  <c:v>0</c:v>
                </c:pt>
                <c:pt idx="28">
                  <c:v>0</c:v>
                </c:pt>
                <c:pt idx="29">
                  <c:v>0</c:v>
                </c:pt>
                <c:pt idx="30">
                  <c:v>0</c:v>
                </c:pt>
                <c:pt idx="31">
                  <c:v>0</c:v>
                </c:pt>
                <c:pt idx="32">
                  <c:v>0</c:v>
                </c:pt>
                <c:pt idx="33">
                  <c:v>0</c:v>
                </c:pt>
                <c:pt idx="34">
                  <c:v>0</c:v>
                </c:pt>
                <c:pt idx="35">
                  <c:v>0</c:v>
                </c:pt>
                <c:pt idx="36">
                  <c:v>84.158415841584159</c:v>
                </c:pt>
                <c:pt idx="37">
                  <c:v>61.027837259100643</c:v>
                </c:pt>
                <c:pt idx="38">
                  <c:v>0</c:v>
                </c:pt>
                <c:pt idx="39">
                  <c:v>11.076497057805469</c:v>
                </c:pt>
              </c:numCache>
            </c:numRef>
          </c:val>
          <c:smooth val="0"/>
          <c:extLst>
            <c:ext xmlns:c16="http://schemas.microsoft.com/office/drawing/2014/chart" uri="{C3380CC4-5D6E-409C-BE32-E72D297353CC}">
              <c16:uniqueId val="{00000001-0A2A-43AB-9F6E-25922BEB5D1B}"/>
            </c:ext>
          </c:extLst>
        </c:ser>
        <c:dLbls>
          <c:showLegendKey val="0"/>
          <c:showVal val="0"/>
          <c:showCatName val="0"/>
          <c:showSerName val="0"/>
          <c:showPercent val="0"/>
          <c:showBubbleSize val="0"/>
        </c:dLbls>
        <c:smooth val="0"/>
        <c:axId val="446191144"/>
        <c:axId val="446193112"/>
      </c:lineChart>
      <c:catAx>
        <c:axId val="446191144"/>
        <c:scaling>
          <c:orientation val="minMax"/>
        </c:scaling>
        <c:delete val="0"/>
        <c:axPos val="b"/>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46193112"/>
        <c:crosses val="autoZero"/>
        <c:auto val="1"/>
        <c:lblAlgn val="ctr"/>
        <c:lblOffset val="100"/>
        <c:tickLblSkip val="4"/>
        <c:noMultiLvlLbl val="0"/>
      </c:catAx>
      <c:valAx>
        <c:axId val="446193112"/>
        <c:scaling>
          <c:orientation val="minMax"/>
        </c:scaling>
        <c:delete val="0"/>
        <c:axPos val="l"/>
        <c:majorGridlines>
          <c:spPr>
            <a:ln w="9525" cap="flat" cmpd="sng" algn="ctr">
              <a:solidFill>
                <a:schemeClr val="tx1">
                  <a:lumMod val="15000"/>
                  <a:lumOff val="85000"/>
                </a:schemeClr>
              </a:solidFill>
              <a:prstDash val="sysDash"/>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46191144"/>
        <c:crosses val="autoZero"/>
        <c:crossBetween val="between"/>
      </c:valAx>
      <c:spPr>
        <a:solidFill>
          <a:schemeClr val="bg1"/>
        </a:solidFill>
        <a:ln>
          <a:solidFill>
            <a:schemeClr val="tx1"/>
          </a:solid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0.38854</cdr:x>
      <cdr:y>0.90683</cdr:y>
    </cdr:from>
    <cdr:to>
      <cdr:x>0.61146</cdr:x>
      <cdr:y>1</cdr:y>
    </cdr:to>
    <cdr:sp macro="" textlink="">
      <cdr:nvSpPr>
        <cdr:cNvPr id="2" name="TextBox 1"/>
        <cdr:cNvSpPr txBox="1"/>
      </cdr:nvSpPr>
      <cdr:spPr>
        <a:xfrm xmlns:a="http://schemas.openxmlformats.org/drawingml/2006/main">
          <a:off x="2906395" y="3945945"/>
          <a:ext cx="1667509" cy="405393"/>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pPr algn="ctr"/>
          <a:r>
            <a:rPr lang="en-CA" sz="2400" dirty="0"/>
            <a:t>Tow / Trait</a:t>
          </a:r>
        </a:p>
      </cdr:txBody>
    </cdr:sp>
  </cdr:relSizeAnchor>
  <cdr:relSizeAnchor xmlns:cdr="http://schemas.openxmlformats.org/drawingml/2006/chartDrawing">
    <cdr:from>
      <cdr:x>0</cdr:x>
      <cdr:y>0.114</cdr:y>
    </cdr:from>
    <cdr:to>
      <cdr:x>0.12315</cdr:x>
      <cdr:y>0.73568</cdr:y>
    </cdr:to>
    <cdr:sp macro="" textlink="">
      <cdr:nvSpPr>
        <cdr:cNvPr id="3" name="TextBox 2"/>
        <cdr:cNvSpPr txBox="1"/>
      </cdr:nvSpPr>
      <cdr:spPr>
        <a:xfrm xmlns:a="http://schemas.openxmlformats.org/drawingml/2006/main" rot="16200000">
          <a:off x="-2732236" y="1582845"/>
          <a:ext cx="3055496" cy="1010376"/>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pPr algn="ctr"/>
          <a:r>
            <a:rPr lang="en-CA" sz="2400" dirty="0"/>
            <a:t>Winch speed </a:t>
          </a:r>
          <a:r>
            <a:rPr lang="en-CA" sz="2400" dirty="0" smtClean="0"/>
            <a:t>/</a:t>
          </a:r>
        </a:p>
        <a:p xmlns:a="http://schemas.openxmlformats.org/drawingml/2006/main">
          <a:pPr algn="ctr"/>
          <a:r>
            <a:rPr lang="en-CA" sz="2400" dirty="0" smtClean="0"/>
            <a:t> </a:t>
          </a:r>
          <a:r>
            <a:rPr lang="en-CA" sz="2400" dirty="0" err="1"/>
            <a:t>Vitesse</a:t>
          </a:r>
          <a:r>
            <a:rPr lang="en-CA" sz="2400" baseline="0" dirty="0"/>
            <a:t> </a:t>
          </a:r>
          <a:r>
            <a:rPr lang="en-CA" sz="2400" baseline="0" dirty="0" err="1"/>
            <a:t>treuil</a:t>
          </a:r>
          <a:r>
            <a:rPr lang="en-CA" sz="2400" baseline="0" dirty="0"/>
            <a:t> (m/s)</a:t>
          </a:r>
          <a:endParaRPr lang="en-CA" sz="2400" dirty="0"/>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CA"/>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0A2B9FB5-1E84-4F5D-B75C-881B51BAFA05}" type="datetimeFigureOut">
              <a:rPr lang="en-CA" smtClean="0"/>
              <a:t>2020-01-31</a:t>
            </a:fld>
            <a:endParaRPr lang="en-CA"/>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CA"/>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CA"/>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675A613A-1CD0-47F9-9096-19EC12896A8F}" type="slidenum">
              <a:rPr lang="en-CA" smtClean="0"/>
              <a:t>‹#›</a:t>
            </a:fld>
            <a:endParaRPr lang="en-CA"/>
          </a:p>
        </p:txBody>
      </p:sp>
    </p:spTree>
    <p:extLst>
      <p:ext uri="{BB962C8B-B14F-4D97-AF65-F5344CB8AC3E}">
        <p14:creationId xmlns:p14="http://schemas.microsoft.com/office/powerpoint/2010/main" val="36432452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4708" indent="-174708">
              <a:buFont typeface="Arial" panose="020B0604020202020204" pitchFamily="34" charset="0"/>
              <a:buChar char="•"/>
            </a:pPr>
            <a:r>
              <a:rPr lang="fr-CA" dirty="0" err="1" smtClean="0"/>
              <a:t>After</a:t>
            </a:r>
            <a:r>
              <a:rPr lang="fr-CA" baseline="0" dirty="0" smtClean="0"/>
              <a:t> a </a:t>
            </a:r>
            <a:r>
              <a:rPr lang="fr-CA" baseline="0" dirty="0" err="1" smtClean="0"/>
              <a:t>run</a:t>
            </a:r>
            <a:r>
              <a:rPr lang="fr-CA" baseline="0" dirty="0" smtClean="0"/>
              <a:t> of 6 </a:t>
            </a:r>
            <a:r>
              <a:rPr lang="fr-CA" baseline="0" dirty="0" err="1" smtClean="0"/>
              <a:t>years</a:t>
            </a:r>
            <a:r>
              <a:rPr lang="fr-CA" baseline="0" dirty="0" smtClean="0"/>
              <a:t>, the Jean Mathieu </a:t>
            </a:r>
            <a:r>
              <a:rPr lang="fr-CA" baseline="0" dirty="0" err="1" smtClean="0"/>
              <a:t>was</a:t>
            </a:r>
            <a:r>
              <a:rPr lang="fr-CA" baseline="0" dirty="0" smtClean="0"/>
              <a:t> </a:t>
            </a:r>
            <a:r>
              <a:rPr lang="fr-CA" baseline="0" dirty="0" err="1" smtClean="0"/>
              <a:t>retired</a:t>
            </a:r>
            <a:r>
              <a:rPr lang="fr-CA" baseline="0" dirty="0" smtClean="0"/>
              <a:t> as the </a:t>
            </a:r>
            <a:r>
              <a:rPr lang="fr-CA" baseline="0" dirty="0" err="1" smtClean="0"/>
              <a:t>sGSL</a:t>
            </a:r>
            <a:r>
              <a:rPr lang="fr-CA" baseline="0" dirty="0" smtClean="0"/>
              <a:t> </a:t>
            </a:r>
            <a:r>
              <a:rPr lang="fr-CA" baseline="0" dirty="0" err="1" smtClean="0"/>
              <a:t>snow</a:t>
            </a:r>
            <a:r>
              <a:rPr lang="fr-CA" baseline="0" dirty="0" smtClean="0"/>
              <a:t> </a:t>
            </a:r>
            <a:r>
              <a:rPr lang="fr-CA" baseline="0" dirty="0" err="1" smtClean="0"/>
              <a:t>crab</a:t>
            </a:r>
            <a:r>
              <a:rPr lang="fr-CA" baseline="0" dirty="0" smtClean="0"/>
              <a:t> </a:t>
            </a:r>
            <a:r>
              <a:rPr lang="fr-CA" baseline="0" dirty="0" err="1" smtClean="0"/>
              <a:t>survey</a:t>
            </a:r>
            <a:r>
              <a:rPr lang="fr-CA" baseline="0" dirty="0" smtClean="0"/>
              <a:t> </a:t>
            </a:r>
            <a:r>
              <a:rPr lang="fr-CA" baseline="0" dirty="0" err="1" smtClean="0"/>
              <a:t>vessel</a:t>
            </a:r>
            <a:r>
              <a:rPr lang="fr-CA" baseline="0" dirty="0" smtClean="0"/>
              <a:t>.</a:t>
            </a:r>
          </a:p>
          <a:p>
            <a:pPr marL="174708" indent="-174708">
              <a:buFont typeface="Arial" panose="020B0604020202020204" pitchFamily="34" charset="0"/>
              <a:buChar char="•"/>
            </a:pPr>
            <a:r>
              <a:rPr lang="fr-CA" baseline="0" dirty="0" smtClean="0"/>
              <a:t>The new </a:t>
            </a:r>
            <a:r>
              <a:rPr lang="fr-CA" baseline="0" dirty="0" err="1" smtClean="0"/>
              <a:t>vessel</a:t>
            </a:r>
            <a:r>
              <a:rPr lang="fr-CA" baseline="0" dirty="0" smtClean="0"/>
              <a:t> </a:t>
            </a:r>
            <a:r>
              <a:rPr lang="fr-CA" baseline="0" dirty="0" err="1" smtClean="0"/>
              <a:t>is</a:t>
            </a:r>
            <a:r>
              <a:rPr lang="fr-CA" baseline="0" dirty="0" smtClean="0"/>
              <a:t> the Avalon Voyager II, </a:t>
            </a:r>
            <a:r>
              <a:rPr lang="fr-CA" baseline="0" dirty="0" err="1" smtClean="0"/>
              <a:t>which</a:t>
            </a:r>
            <a:r>
              <a:rPr lang="fr-CA" baseline="0" dirty="0" smtClean="0"/>
              <a:t> </a:t>
            </a:r>
            <a:r>
              <a:rPr lang="fr-CA" baseline="0" dirty="0" err="1" smtClean="0"/>
              <a:t>perfomed</a:t>
            </a:r>
            <a:r>
              <a:rPr lang="fr-CA" baseline="0" dirty="0" smtClean="0"/>
              <a:t> the 2019 </a:t>
            </a:r>
            <a:r>
              <a:rPr lang="fr-CA" baseline="0" dirty="0" err="1" smtClean="0"/>
              <a:t>survey</a:t>
            </a:r>
            <a:r>
              <a:rPr lang="fr-CA" baseline="0" dirty="0" smtClean="0"/>
              <a:t>.</a:t>
            </a:r>
          </a:p>
          <a:p>
            <a:pPr marL="174708" indent="-174708">
              <a:buFont typeface="Arial" panose="020B0604020202020204" pitchFamily="34" charset="0"/>
              <a:buChar char="•"/>
            </a:pPr>
            <a:r>
              <a:rPr lang="fr-CA" baseline="0" dirty="0" err="1" smtClean="0"/>
              <a:t>Both</a:t>
            </a:r>
            <a:r>
              <a:rPr lang="fr-CA" baseline="0" dirty="0" smtClean="0"/>
              <a:t> </a:t>
            </a:r>
            <a:r>
              <a:rPr lang="fr-CA" baseline="0" dirty="0" err="1" smtClean="0"/>
              <a:t>vessels</a:t>
            </a:r>
            <a:r>
              <a:rPr lang="fr-CA" baseline="0" dirty="0" smtClean="0"/>
              <a:t> are 65-footers, </a:t>
            </a:r>
            <a:r>
              <a:rPr lang="fr-CA" baseline="0" dirty="0" err="1" smtClean="0"/>
              <a:t>based</a:t>
            </a:r>
            <a:r>
              <a:rPr lang="fr-CA" baseline="0" dirty="0" smtClean="0"/>
              <a:t> out of the Magdalen </a:t>
            </a:r>
            <a:r>
              <a:rPr lang="fr-CA" baseline="0" dirty="0" err="1" smtClean="0"/>
              <a:t>Islands</a:t>
            </a:r>
            <a:r>
              <a:rPr lang="fr-CA" baseline="0" dirty="0" smtClean="0"/>
              <a:t>, and </a:t>
            </a:r>
            <a:r>
              <a:rPr lang="fr-CA" baseline="0" dirty="0" err="1" smtClean="0"/>
              <a:t>belong</a:t>
            </a:r>
            <a:r>
              <a:rPr lang="fr-CA" baseline="0" dirty="0" smtClean="0"/>
              <a:t> to the </a:t>
            </a:r>
            <a:r>
              <a:rPr lang="fr-CA" baseline="0" dirty="0" err="1" smtClean="0"/>
              <a:t>same</a:t>
            </a:r>
            <a:r>
              <a:rPr lang="fr-CA" baseline="0" dirty="0" smtClean="0"/>
              <a:t> </a:t>
            </a:r>
            <a:r>
              <a:rPr lang="fr-CA" baseline="0" dirty="0" err="1" smtClean="0"/>
              <a:t>owner</a:t>
            </a:r>
            <a:r>
              <a:rPr lang="fr-CA" baseline="0" dirty="0" smtClean="0"/>
              <a:t>.</a:t>
            </a:r>
          </a:p>
          <a:p>
            <a:pPr marL="174708" indent="-174708">
              <a:buFont typeface="Arial" panose="020B0604020202020204" pitchFamily="34" charset="0"/>
              <a:buChar char="•"/>
            </a:pPr>
            <a:r>
              <a:rPr lang="fr-CA" baseline="0" dirty="0" smtClean="0"/>
              <a:t>The Jean Mathieu has a </a:t>
            </a:r>
            <a:r>
              <a:rPr lang="fr-CA" baseline="0" dirty="0" err="1" smtClean="0"/>
              <a:t>steel</a:t>
            </a:r>
            <a:r>
              <a:rPr lang="fr-CA" baseline="0" dirty="0" smtClean="0"/>
              <a:t> </a:t>
            </a:r>
            <a:r>
              <a:rPr lang="fr-CA" baseline="0" dirty="0" err="1" smtClean="0"/>
              <a:t>hull</a:t>
            </a:r>
            <a:r>
              <a:rPr lang="fr-CA" baseline="0" dirty="0" smtClean="0"/>
              <a:t> and </a:t>
            </a:r>
            <a:r>
              <a:rPr lang="fr-CA" baseline="0" dirty="0" err="1" smtClean="0"/>
              <a:t>weighs</a:t>
            </a:r>
            <a:r>
              <a:rPr lang="fr-CA" baseline="0" dirty="0" smtClean="0"/>
              <a:t> about 100 tonnes, </a:t>
            </a:r>
            <a:r>
              <a:rPr lang="fr-CA" baseline="0" dirty="0" err="1" smtClean="0"/>
              <a:t>with</a:t>
            </a:r>
            <a:r>
              <a:rPr lang="fr-CA" baseline="0" dirty="0" smtClean="0"/>
              <a:t> a 720 </a:t>
            </a:r>
            <a:r>
              <a:rPr lang="fr-CA" baseline="0" dirty="0" err="1" smtClean="0"/>
              <a:t>hp</a:t>
            </a:r>
            <a:r>
              <a:rPr lang="fr-CA" baseline="0" dirty="0" smtClean="0"/>
              <a:t> </a:t>
            </a:r>
            <a:r>
              <a:rPr lang="fr-CA" baseline="0" dirty="0" err="1" smtClean="0"/>
              <a:t>engine</a:t>
            </a:r>
            <a:r>
              <a:rPr lang="fr-CA" baseline="0" dirty="0" smtClean="0"/>
              <a:t>.</a:t>
            </a:r>
          </a:p>
          <a:p>
            <a:pPr marL="174708" indent="-174708">
              <a:buFont typeface="Arial" panose="020B0604020202020204" pitchFamily="34" charset="0"/>
              <a:buChar char="•"/>
            </a:pPr>
            <a:r>
              <a:rPr lang="fr-CA" baseline="0" dirty="0" smtClean="0"/>
              <a:t>The Avalon </a:t>
            </a:r>
            <a:r>
              <a:rPr lang="fr-CA" baseline="0" dirty="0" smtClean="0"/>
              <a:t>has a </a:t>
            </a:r>
            <a:r>
              <a:rPr lang="fr-CA" baseline="0" dirty="0" err="1" smtClean="0"/>
              <a:t>fiberglass</a:t>
            </a:r>
            <a:r>
              <a:rPr lang="fr-CA" baseline="0" dirty="0" smtClean="0"/>
              <a:t> </a:t>
            </a:r>
            <a:r>
              <a:rPr lang="fr-CA" baseline="0" dirty="0" err="1" smtClean="0"/>
              <a:t>hull</a:t>
            </a:r>
            <a:r>
              <a:rPr lang="fr-CA" baseline="0" dirty="0" smtClean="0"/>
              <a:t> and </a:t>
            </a:r>
            <a:r>
              <a:rPr lang="fr-CA" baseline="0" dirty="0" err="1" smtClean="0"/>
              <a:t>weighs</a:t>
            </a:r>
            <a:r>
              <a:rPr lang="fr-CA" baseline="0" dirty="0" smtClean="0"/>
              <a:t> about 138 tonnes, </a:t>
            </a:r>
            <a:r>
              <a:rPr lang="fr-CA" baseline="0" dirty="0" err="1" smtClean="0"/>
              <a:t>with</a:t>
            </a:r>
            <a:r>
              <a:rPr lang="fr-CA" baseline="0" dirty="0" smtClean="0"/>
              <a:t> a 850 </a:t>
            </a:r>
            <a:r>
              <a:rPr lang="fr-CA" baseline="0" dirty="0" err="1" smtClean="0"/>
              <a:t>hp</a:t>
            </a:r>
            <a:r>
              <a:rPr lang="fr-CA" baseline="0" dirty="0" smtClean="0"/>
              <a:t> </a:t>
            </a:r>
            <a:r>
              <a:rPr lang="fr-CA" baseline="0" dirty="0" err="1" smtClean="0"/>
              <a:t>engine</a:t>
            </a:r>
            <a:r>
              <a:rPr lang="fr-CA" baseline="0" dirty="0" smtClean="0"/>
              <a:t>.</a:t>
            </a:r>
            <a:endParaRPr lang="fr-CA" baseline="0" dirty="0" smtClean="0"/>
          </a:p>
        </p:txBody>
      </p:sp>
      <p:sp>
        <p:nvSpPr>
          <p:cNvPr id="4" name="Slide Number Placeholder 3"/>
          <p:cNvSpPr>
            <a:spLocks noGrp="1"/>
          </p:cNvSpPr>
          <p:nvPr>
            <p:ph type="sldNum" sz="quarter" idx="10"/>
          </p:nvPr>
        </p:nvSpPr>
        <p:spPr/>
        <p:txBody>
          <a:bodyPr/>
          <a:lstStyle/>
          <a:p>
            <a:fld id="{675A613A-1CD0-47F9-9096-19EC12896A8F}" type="slidenum">
              <a:rPr lang="en-CA" smtClean="0"/>
              <a:t>1</a:t>
            </a:fld>
            <a:endParaRPr lang="en-CA"/>
          </a:p>
        </p:txBody>
      </p:sp>
    </p:spTree>
    <p:extLst>
      <p:ext uri="{BB962C8B-B14F-4D97-AF65-F5344CB8AC3E}">
        <p14:creationId xmlns:p14="http://schemas.microsoft.com/office/powerpoint/2010/main" val="12617438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CA" dirty="0" smtClean="0"/>
              <a:t>So</a:t>
            </a:r>
            <a:r>
              <a:rPr lang="fr-CA" baseline="0" dirty="0" smtClean="0"/>
              <a:t> </a:t>
            </a:r>
            <a:r>
              <a:rPr lang="fr-CA" baseline="0" dirty="0" err="1" smtClean="0"/>
              <a:t>these</a:t>
            </a:r>
            <a:r>
              <a:rPr lang="fr-CA" baseline="0" dirty="0" smtClean="0"/>
              <a:t> are photos of </a:t>
            </a:r>
            <a:r>
              <a:rPr lang="fr-CA" baseline="0" dirty="0" err="1" smtClean="0"/>
              <a:t>some</a:t>
            </a:r>
            <a:r>
              <a:rPr lang="fr-CA" baseline="0" dirty="0" smtClean="0"/>
              <a:t> of the catches </a:t>
            </a:r>
            <a:r>
              <a:rPr lang="fr-CA" baseline="0" dirty="0" err="1" smtClean="0"/>
              <a:t>from</a:t>
            </a:r>
            <a:r>
              <a:rPr lang="fr-CA" baseline="0" dirty="0" smtClean="0"/>
              <a:t> </a:t>
            </a:r>
            <a:r>
              <a:rPr lang="fr-CA" baseline="0" dirty="0" err="1" smtClean="0"/>
              <a:t>each</a:t>
            </a:r>
            <a:r>
              <a:rPr lang="fr-CA" baseline="0" dirty="0" smtClean="0"/>
              <a:t>, </a:t>
            </a:r>
            <a:r>
              <a:rPr lang="fr-CA" baseline="0" dirty="0" err="1" smtClean="0"/>
              <a:t>placed</a:t>
            </a:r>
            <a:r>
              <a:rPr lang="fr-CA" baseline="0" dirty="0" smtClean="0"/>
              <a:t> </a:t>
            </a:r>
            <a:r>
              <a:rPr lang="fr-CA" baseline="0" dirty="0" err="1" smtClean="0"/>
              <a:t>side</a:t>
            </a:r>
            <a:r>
              <a:rPr lang="fr-CA" baseline="0" dirty="0" smtClean="0"/>
              <a:t>-by-</a:t>
            </a:r>
            <a:r>
              <a:rPr lang="fr-CA" baseline="0" dirty="0" err="1" smtClean="0"/>
              <a:t>side</a:t>
            </a:r>
            <a:r>
              <a:rPr lang="fr-CA" baseline="0" dirty="0" smtClean="0"/>
              <a:t>. </a:t>
            </a:r>
            <a:r>
              <a:rPr lang="fr-CA" baseline="0" dirty="0" err="1" smtClean="0"/>
              <a:t>These</a:t>
            </a:r>
            <a:r>
              <a:rPr lang="fr-CA" baseline="0" dirty="0" smtClean="0"/>
              <a:t> photos are </a:t>
            </a:r>
            <a:r>
              <a:rPr lang="fr-CA" baseline="0" dirty="0" err="1" smtClean="0"/>
              <a:t>also</a:t>
            </a:r>
            <a:r>
              <a:rPr lang="fr-CA" baseline="0" dirty="0" smtClean="0"/>
              <a:t> in the </a:t>
            </a:r>
            <a:r>
              <a:rPr lang="fr-CA" baseline="0" dirty="0" err="1" smtClean="0"/>
              <a:t>research</a:t>
            </a:r>
            <a:r>
              <a:rPr lang="fr-CA" baseline="0" dirty="0" smtClean="0"/>
              <a:t> document </a:t>
            </a:r>
            <a:r>
              <a:rPr lang="fr-CA" baseline="0" dirty="0" err="1" smtClean="0"/>
              <a:t>that</a:t>
            </a:r>
            <a:r>
              <a:rPr lang="fr-CA" baseline="0" dirty="0" smtClean="0"/>
              <a:t> I </a:t>
            </a:r>
            <a:r>
              <a:rPr lang="fr-CA" baseline="0" dirty="0" err="1" smtClean="0"/>
              <a:t>provided</a:t>
            </a:r>
            <a:r>
              <a:rPr lang="fr-CA" baseline="0" dirty="0" smtClean="0"/>
              <a: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CA" dirty="0" smtClean="0"/>
              <a:t>The types</a:t>
            </a:r>
            <a:r>
              <a:rPr lang="fr-CA" baseline="0" dirty="0" smtClean="0"/>
              <a:t> of </a:t>
            </a:r>
            <a:r>
              <a:rPr lang="fr-CA" baseline="0" dirty="0" err="1" smtClean="0"/>
              <a:t>species</a:t>
            </a:r>
            <a:r>
              <a:rPr lang="fr-CA" baseline="0" dirty="0" smtClean="0"/>
              <a:t> </a:t>
            </a:r>
            <a:r>
              <a:rPr lang="fr-CA" baseline="0" dirty="0" err="1" smtClean="0"/>
              <a:t>present</a:t>
            </a:r>
            <a:r>
              <a:rPr lang="fr-CA" baseline="0" dirty="0" smtClean="0"/>
              <a:t> at </a:t>
            </a:r>
            <a:r>
              <a:rPr lang="fr-CA" baseline="0" dirty="0" err="1" smtClean="0"/>
              <a:t>each</a:t>
            </a:r>
            <a:r>
              <a:rPr lang="fr-CA" baseline="0" dirty="0" smtClean="0"/>
              <a:t> location </a:t>
            </a:r>
            <a:r>
              <a:rPr lang="fr-CA" baseline="0" dirty="0" err="1" smtClean="0"/>
              <a:t>were</a:t>
            </a:r>
            <a:r>
              <a:rPr lang="fr-CA" baseline="0" dirty="0" smtClean="0"/>
              <a:t> </a:t>
            </a:r>
            <a:r>
              <a:rPr lang="fr-CA" baseline="0" dirty="0" err="1" smtClean="0"/>
              <a:t>generally</a:t>
            </a:r>
            <a:r>
              <a:rPr lang="fr-CA" baseline="0" dirty="0" smtClean="0"/>
              <a:t> </a:t>
            </a:r>
            <a:r>
              <a:rPr lang="fr-CA" baseline="0" dirty="0" err="1" smtClean="0"/>
              <a:t>very</a:t>
            </a:r>
            <a:r>
              <a:rPr lang="fr-CA" baseline="0" dirty="0" smtClean="0"/>
              <a:t> </a:t>
            </a:r>
            <a:r>
              <a:rPr lang="fr-CA" baseline="0" dirty="0" err="1" smtClean="0"/>
              <a:t>similar</a:t>
            </a:r>
            <a:r>
              <a:rPr lang="fr-CA" baseline="0" dirty="0" smtClean="0"/>
              <a:t> </a:t>
            </a:r>
            <a:r>
              <a:rPr lang="fr-CA" baseline="0" dirty="0" err="1" smtClean="0"/>
              <a:t>between</a:t>
            </a:r>
            <a:r>
              <a:rPr lang="fr-CA" baseline="0" dirty="0" smtClean="0"/>
              <a:t> </a:t>
            </a:r>
            <a:r>
              <a:rPr lang="fr-CA" baseline="0" dirty="0" err="1" smtClean="0"/>
              <a:t>vessels</a:t>
            </a:r>
            <a:r>
              <a:rPr lang="fr-CA" baseline="0" dirty="0" smtClean="0"/>
              <a: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CA" baseline="0" dirty="0" err="1" smtClean="0"/>
              <a:t>except</a:t>
            </a:r>
            <a:r>
              <a:rPr lang="fr-CA" baseline="0" dirty="0" smtClean="0"/>
              <a:t> for 3-4 </a:t>
            </a:r>
            <a:r>
              <a:rPr lang="fr-CA" baseline="0" dirty="0" err="1" smtClean="0"/>
              <a:t>tows</a:t>
            </a:r>
            <a:r>
              <a:rPr lang="fr-CA" baseline="0" dirty="0" smtClean="0"/>
              <a:t> </a:t>
            </a:r>
            <a:r>
              <a:rPr lang="fr-CA" baseline="0" dirty="0" err="1" smtClean="0"/>
              <a:t>which</a:t>
            </a:r>
            <a:r>
              <a:rPr lang="fr-CA" baseline="0" dirty="0" smtClean="0"/>
              <a:t> </a:t>
            </a:r>
            <a:r>
              <a:rPr lang="fr-CA" baseline="0" dirty="0" err="1" smtClean="0"/>
              <a:t>hinted</a:t>
            </a:r>
            <a:r>
              <a:rPr lang="fr-CA" baseline="0" dirty="0" smtClean="0"/>
              <a:t> at </a:t>
            </a:r>
            <a:r>
              <a:rPr lang="fr-CA" baseline="0" dirty="0" err="1" smtClean="0"/>
              <a:t>differences</a:t>
            </a:r>
            <a:r>
              <a:rPr lang="fr-CA" baseline="0" dirty="0" smtClean="0"/>
              <a:t> in </a:t>
            </a:r>
            <a:r>
              <a:rPr lang="fr-CA" baseline="0" dirty="0" err="1" smtClean="0"/>
              <a:t>bottom</a:t>
            </a:r>
            <a:r>
              <a:rPr lang="fr-CA" baseline="0" dirty="0" smtClean="0"/>
              <a:t> type (ex. </a:t>
            </a:r>
            <a:r>
              <a:rPr lang="fr-CA" baseline="0" dirty="0" err="1" smtClean="0"/>
              <a:t>presence</a:t>
            </a:r>
            <a:r>
              <a:rPr lang="fr-CA" baseline="0" dirty="0" smtClean="0"/>
              <a:t> of </a:t>
            </a:r>
            <a:r>
              <a:rPr lang="fr-CA" baseline="0" dirty="0" err="1" smtClean="0"/>
              <a:t>sea</a:t>
            </a:r>
            <a:r>
              <a:rPr lang="fr-CA" baseline="0" dirty="0" smtClean="0"/>
              <a:t> </a:t>
            </a:r>
            <a:r>
              <a:rPr lang="fr-CA" baseline="0" dirty="0" err="1" smtClean="0"/>
              <a:t>potatoes</a:t>
            </a:r>
            <a:r>
              <a:rPr lang="fr-CA" baseline="0" dirty="0" smtClean="0"/>
              <a:t>, </a:t>
            </a:r>
            <a:r>
              <a:rPr lang="fr-CA" baseline="0" dirty="0" err="1" smtClean="0"/>
              <a:t>sea</a:t>
            </a:r>
            <a:r>
              <a:rPr lang="fr-CA" baseline="0" dirty="0" smtClean="0"/>
              <a:t> </a:t>
            </a:r>
            <a:r>
              <a:rPr lang="fr-CA" baseline="0" dirty="0" err="1" smtClean="0"/>
              <a:t>urchins</a:t>
            </a:r>
            <a:r>
              <a:rPr lang="fr-CA" baseline="0" dirty="0" smtClean="0"/>
              <a:t>) or </a:t>
            </a:r>
            <a:r>
              <a:rPr lang="fr-CA" baseline="0" dirty="0" err="1" smtClean="0"/>
              <a:t>temperature</a:t>
            </a:r>
            <a:r>
              <a:rPr lang="fr-CA" baseline="0" dirty="0" smtClean="0"/>
              <a:t> </a:t>
            </a:r>
            <a:r>
              <a:rPr lang="fr-CA" baseline="0" dirty="0" err="1" smtClean="0"/>
              <a:t>differences</a:t>
            </a:r>
            <a:r>
              <a:rPr lang="fr-CA" baseline="0" dirty="0" smtClean="0"/>
              <a:t> (</a:t>
            </a:r>
            <a:r>
              <a:rPr lang="fr-CA" baseline="0" dirty="0" err="1" smtClean="0"/>
              <a:t>lobster</a:t>
            </a:r>
            <a:r>
              <a:rPr lang="fr-CA" baseline="0" dirty="0" smtClean="0"/>
              <a: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fr-CA" baseline="0" dirty="0" smtClean="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CA" baseline="0" dirty="0" smtClean="0"/>
              <a:t>The photos </a:t>
            </a:r>
            <a:r>
              <a:rPr lang="fr-CA" baseline="0" dirty="0" err="1" smtClean="0"/>
              <a:t>also</a:t>
            </a:r>
            <a:r>
              <a:rPr lang="fr-CA" baseline="0" dirty="0" smtClean="0"/>
              <a:t> </a:t>
            </a:r>
            <a:r>
              <a:rPr lang="fr-CA" baseline="0" dirty="0" err="1" smtClean="0"/>
              <a:t>allowed</a:t>
            </a:r>
            <a:r>
              <a:rPr lang="fr-CA" baseline="0" dirty="0" smtClean="0"/>
              <a:t> for quick </a:t>
            </a:r>
            <a:r>
              <a:rPr lang="fr-CA" baseline="0" dirty="0" err="1" smtClean="0"/>
              <a:t>assessments</a:t>
            </a:r>
            <a:r>
              <a:rPr lang="fr-CA" baseline="0" dirty="0" smtClean="0"/>
              <a:t> of the </a:t>
            </a:r>
            <a:r>
              <a:rPr lang="fr-CA" baseline="0" dirty="0" err="1" smtClean="0"/>
              <a:t>quantity</a:t>
            </a:r>
            <a:r>
              <a:rPr lang="fr-CA" baseline="0" dirty="0" smtClean="0"/>
              <a:t> of </a:t>
            </a:r>
            <a:r>
              <a:rPr lang="fr-CA" baseline="0" dirty="0" err="1" smtClean="0"/>
              <a:t>debris</a:t>
            </a:r>
            <a:r>
              <a:rPr lang="fr-CA" baseline="0" dirty="0" smtClean="0"/>
              <a:t>, rocks and boulders.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fr-CA" baseline="0" dirty="0" smtClean="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CA" dirty="0" smtClean="0"/>
          </a:p>
          <a:p>
            <a:endParaRPr lang="en-CA" dirty="0"/>
          </a:p>
        </p:txBody>
      </p:sp>
      <p:sp>
        <p:nvSpPr>
          <p:cNvPr id="4" name="Slide Number Placeholder 3"/>
          <p:cNvSpPr>
            <a:spLocks noGrp="1"/>
          </p:cNvSpPr>
          <p:nvPr>
            <p:ph type="sldNum" sz="quarter" idx="10"/>
          </p:nvPr>
        </p:nvSpPr>
        <p:spPr/>
        <p:txBody>
          <a:bodyPr/>
          <a:lstStyle/>
          <a:p>
            <a:fld id="{675A613A-1CD0-47F9-9096-19EC12896A8F}" type="slidenum">
              <a:rPr lang="en-CA" smtClean="0"/>
              <a:t>10</a:t>
            </a:fld>
            <a:endParaRPr lang="en-CA"/>
          </a:p>
        </p:txBody>
      </p:sp>
    </p:spTree>
    <p:extLst>
      <p:ext uri="{BB962C8B-B14F-4D97-AF65-F5344CB8AC3E}">
        <p14:creationId xmlns:p14="http://schemas.microsoft.com/office/powerpoint/2010/main" val="3007033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fr-CA" baseline="0" dirty="0" smtClean="0"/>
              <a:t>For the </a:t>
            </a:r>
            <a:r>
              <a:rPr lang="fr-CA" baseline="0" dirty="0" err="1" smtClean="0"/>
              <a:t>analysis</a:t>
            </a:r>
            <a:r>
              <a:rPr lang="fr-CA" baseline="0" dirty="0" smtClean="0"/>
              <a:t>, </a:t>
            </a:r>
            <a:r>
              <a:rPr lang="fr-CA" baseline="0" dirty="0" err="1" smtClean="0"/>
              <a:t>we</a:t>
            </a:r>
            <a:r>
              <a:rPr lang="fr-CA" baseline="0" dirty="0" smtClean="0"/>
              <a:t> </a:t>
            </a:r>
            <a:r>
              <a:rPr lang="fr-CA" baseline="0" dirty="0" err="1" smtClean="0"/>
              <a:t>considered</a:t>
            </a:r>
            <a:r>
              <a:rPr lang="fr-CA" baseline="0" dirty="0" smtClean="0"/>
              <a:t> the </a:t>
            </a:r>
            <a:r>
              <a:rPr lang="fr-CA" baseline="0" dirty="0" err="1" smtClean="0"/>
              <a:t>following</a:t>
            </a:r>
            <a:r>
              <a:rPr lang="fr-CA" baseline="0" dirty="0" smtClean="0"/>
              <a:t> </a:t>
            </a:r>
            <a:r>
              <a:rPr lang="fr-CA" baseline="0" dirty="0" err="1" smtClean="0"/>
              <a:t>factors</a:t>
            </a:r>
            <a:r>
              <a:rPr lang="fr-CA" baseline="0" dirty="0" smtClean="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CA" baseline="0" dirty="0" err="1" smtClean="0"/>
              <a:t>Swept</a:t>
            </a:r>
            <a:r>
              <a:rPr lang="fr-CA" baseline="0" dirty="0" smtClean="0"/>
              <a:t> area </a:t>
            </a:r>
            <a:r>
              <a:rPr lang="fr-CA" baseline="0" dirty="0" err="1" smtClean="0"/>
              <a:t>estimates</a:t>
            </a:r>
            <a:r>
              <a:rPr lang="fr-CA" baseline="0" dirty="0" smtClean="0"/>
              <a:t> of the active </a:t>
            </a:r>
            <a:r>
              <a:rPr lang="fr-CA" baseline="0" dirty="0" err="1" smtClean="0"/>
              <a:t>trawling</a:t>
            </a:r>
            <a:r>
              <a:rPr lang="fr-CA" baseline="0" dirty="0" smtClean="0"/>
              <a:t> phase, </a:t>
            </a:r>
            <a:r>
              <a:rPr lang="fr-CA" baseline="0" dirty="0" err="1" smtClean="0"/>
              <a:t>along</a:t>
            </a:r>
            <a:r>
              <a:rPr lang="fr-CA" baseline="0" dirty="0" smtClean="0"/>
              <a:t> </a:t>
            </a:r>
            <a:r>
              <a:rPr lang="fr-CA" baseline="0" dirty="0" err="1" smtClean="0"/>
              <a:t>with</a:t>
            </a:r>
            <a:r>
              <a:rPr lang="fr-CA" baseline="0" dirty="0" smtClean="0"/>
              <a:t> </a:t>
            </a:r>
            <a:r>
              <a:rPr lang="fr-CA" baseline="0" dirty="0" err="1" smtClean="0"/>
              <a:t>their</a:t>
            </a:r>
            <a:r>
              <a:rPr lang="fr-CA" baseline="0" dirty="0" smtClean="0"/>
              <a:t> </a:t>
            </a:r>
            <a:r>
              <a:rPr lang="fr-CA" baseline="0" dirty="0" err="1" smtClean="0"/>
              <a:t>uncertainty</a:t>
            </a:r>
            <a:r>
              <a:rPr lang="fr-CA" baseline="0" dirty="0" smtClean="0"/>
              <a:t>. (</a:t>
            </a:r>
            <a:r>
              <a:rPr lang="fr-CA" baseline="0" dirty="0" err="1" smtClean="0"/>
              <a:t>from</a:t>
            </a:r>
            <a:r>
              <a:rPr lang="fr-CA" baseline="0" dirty="0" smtClean="0"/>
              <a:t> a </a:t>
            </a:r>
            <a:r>
              <a:rPr lang="fr-CA" baseline="0" dirty="0" err="1" smtClean="0"/>
              <a:t>dedicated</a:t>
            </a:r>
            <a:r>
              <a:rPr lang="fr-CA" baseline="0" dirty="0" smtClean="0"/>
              <a:t> </a:t>
            </a:r>
            <a:r>
              <a:rPr lang="fr-CA" baseline="0" dirty="0" err="1" smtClean="0"/>
              <a:t>hierarchical</a:t>
            </a:r>
            <a:r>
              <a:rPr lang="fr-CA" baseline="0" dirty="0" smtClean="0"/>
              <a:t> model).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CA" baseline="0" dirty="0" smtClean="0"/>
              <a:t>This model </a:t>
            </a:r>
            <a:r>
              <a:rPr lang="fr-CA" baseline="0" dirty="0" err="1" smtClean="0"/>
              <a:t>was</a:t>
            </a:r>
            <a:r>
              <a:rPr lang="fr-CA" baseline="0" dirty="0" smtClean="0"/>
              <a:t> </a:t>
            </a:r>
            <a:r>
              <a:rPr lang="fr-CA" baseline="0" dirty="0" err="1" smtClean="0"/>
              <a:t>used</a:t>
            </a:r>
            <a:r>
              <a:rPr lang="fr-CA" baseline="0" dirty="0" smtClean="0"/>
              <a:t> to </a:t>
            </a:r>
            <a:r>
              <a:rPr lang="fr-CA" baseline="0" dirty="0" err="1" smtClean="0"/>
              <a:t>filter</a:t>
            </a:r>
            <a:r>
              <a:rPr lang="fr-CA" baseline="0" dirty="0" smtClean="0"/>
              <a:t> out </a:t>
            </a:r>
            <a:r>
              <a:rPr lang="fr-CA" baseline="0" dirty="0" err="1" smtClean="0"/>
              <a:t>noisy</a:t>
            </a:r>
            <a:r>
              <a:rPr lang="fr-CA" baseline="0" dirty="0" smtClean="0"/>
              <a:t> observation and to </a:t>
            </a:r>
            <a:r>
              <a:rPr lang="fr-CA" baseline="0" dirty="0" err="1" smtClean="0"/>
              <a:t>infer</a:t>
            </a:r>
            <a:r>
              <a:rPr lang="fr-CA" baseline="0" dirty="0" smtClean="0"/>
              <a:t> </a:t>
            </a:r>
            <a:r>
              <a:rPr lang="fr-CA" baseline="0" dirty="0" err="1" smtClean="0"/>
              <a:t>missing</a:t>
            </a:r>
            <a:r>
              <a:rPr lang="fr-CA" baseline="0" dirty="0" smtClean="0"/>
              <a:t> </a:t>
            </a:r>
            <a:r>
              <a:rPr lang="fr-CA" baseline="0" dirty="0" err="1" smtClean="0"/>
              <a:t>ones</a:t>
            </a:r>
            <a:r>
              <a:rPr lang="fr-CA" baseline="0" dirty="0" smtClean="0"/>
              <a:t>.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CA" baseline="0" dirty="0" err="1" smtClean="0"/>
              <a:t>We</a:t>
            </a:r>
            <a:r>
              <a:rPr lang="fr-CA" baseline="0" dirty="0" smtClean="0"/>
              <a:t> </a:t>
            </a:r>
            <a:r>
              <a:rPr lang="fr-CA" baseline="0" dirty="0" err="1" smtClean="0"/>
              <a:t>had</a:t>
            </a:r>
            <a:r>
              <a:rPr lang="fr-CA" baseline="0" dirty="0" smtClean="0"/>
              <a:t> </a:t>
            </a:r>
            <a:r>
              <a:rPr lang="fr-CA" baseline="0" dirty="0" err="1" smtClean="0"/>
              <a:t>many</a:t>
            </a:r>
            <a:r>
              <a:rPr lang="fr-CA" baseline="0" dirty="0" smtClean="0"/>
              <a:t> </a:t>
            </a:r>
            <a:r>
              <a:rPr lang="fr-CA" baseline="0" dirty="0" err="1" smtClean="0"/>
              <a:t>problems</a:t>
            </a:r>
            <a:r>
              <a:rPr lang="fr-CA" baseline="0" dirty="0" smtClean="0"/>
              <a:t> </a:t>
            </a:r>
            <a:r>
              <a:rPr lang="fr-CA" baseline="0" dirty="0" err="1" smtClean="0"/>
              <a:t>with</a:t>
            </a:r>
            <a:r>
              <a:rPr lang="fr-CA" baseline="0" dirty="0" smtClean="0"/>
              <a:t> the </a:t>
            </a:r>
            <a:r>
              <a:rPr lang="fr-CA" baseline="0" dirty="0" err="1" smtClean="0"/>
              <a:t>eSonar</a:t>
            </a:r>
            <a:r>
              <a:rPr lang="fr-CA" baseline="0" dirty="0" smtClean="0"/>
              <a:t> on </a:t>
            </a:r>
            <a:r>
              <a:rPr lang="fr-CA" baseline="0" dirty="0" err="1" smtClean="0"/>
              <a:t>board</a:t>
            </a:r>
            <a:r>
              <a:rPr lang="fr-CA" baseline="0" dirty="0" smtClean="0"/>
              <a:t> the Jean Mathieu, </a:t>
            </a:r>
            <a:r>
              <a:rPr lang="fr-CA" baseline="0" dirty="0" err="1" smtClean="0"/>
              <a:t>which</a:t>
            </a:r>
            <a:r>
              <a:rPr lang="fr-CA" baseline="0" dirty="0" smtClean="0"/>
              <a:t> </a:t>
            </a:r>
            <a:r>
              <a:rPr lang="fr-CA" baseline="0" dirty="0" err="1" smtClean="0"/>
              <a:t>led</a:t>
            </a:r>
            <a:r>
              <a:rPr lang="fr-CA" baseline="0" dirty="0" smtClean="0"/>
              <a:t> to </a:t>
            </a:r>
            <a:r>
              <a:rPr lang="fr-CA" baseline="0" dirty="0" err="1" smtClean="0"/>
              <a:t>missing</a:t>
            </a:r>
            <a:r>
              <a:rPr lang="fr-CA" baseline="0" dirty="0" smtClean="0"/>
              <a:t> and </a:t>
            </a:r>
            <a:r>
              <a:rPr lang="fr-CA" baseline="0" dirty="0" err="1" smtClean="0"/>
              <a:t>noisy</a:t>
            </a:r>
            <a:r>
              <a:rPr lang="fr-CA" baseline="0" dirty="0" smtClean="0"/>
              <a:t> </a:t>
            </a:r>
            <a:r>
              <a:rPr lang="fr-CA" baseline="0" dirty="0" err="1" smtClean="0"/>
              <a:t>wing</a:t>
            </a:r>
            <a:r>
              <a:rPr lang="fr-CA" baseline="0" dirty="0" smtClean="0"/>
              <a:t> spread observations.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CA" baseline="0" dirty="0" smtClean="0"/>
              <a:t>So </a:t>
            </a:r>
            <a:r>
              <a:rPr lang="fr-CA" baseline="0" dirty="0" err="1" smtClean="0"/>
              <a:t>swept</a:t>
            </a:r>
            <a:r>
              <a:rPr lang="fr-CA" baseline="0" dirty="0" smtClean="0"/>
              <a:t> area </a:t>
            </a:r>
            <a:r>
              <a:rPr lang="fr-CA" baseline="0" dirty="0" err="1" smtClean="0"/>
              <a:t>estimates</a:t>
            </a:r>
            <a:r>
              <a:rPr lang="fr-CA" baseline="0" dirty="0" smtClean="0"/>
              <a:t> for </a:t>
            </a:r>
            <a:r>
              <a:rPr lang="fr-CA" baseline="0" dirty="0" err="1" smtClean="0"/>
              <a:t>these</a:t>
            </a:r>
            <a:r>
              <a:rPr lang="fr-CA" baseline="0" dirty="0" smtClean="0"/>
              <a:t> </a:t>
            </a:r>
            <a:r>
              <a:rPr lang="fr-CA" baseline="0" dirty="0" err="1" smtClean="0"/>
              <a:t>tows</a:t>
            </a:r>
            <a:r>
              <a:rPr lang="fr-CA" baseline="0" dirty="0" smtClean="0"/>
              <a:t> </a:t>
            </a:r>
            <a:r>
              <a:rPr lang="fr-CA" baseline="0" dirty="0" err="1" smtClean="0"/>
              <a:t>were</a:t>
            </a:r>
            <a:r>
              <a:rPr lang="fr-CA" baseline="0" dirty="0" smtClean="0"/>
              <a:t> more </a:t>
            </a:r>
            <a:r>
              <a:rPr lang="fr-CA" baseline="0" dirty="0" err="1" smtClean="0"/>
              <a:t>uncertain</a:t>
            </a:r>
            <a:r>
              <a:rPr lang="fr-CA" baseline="0" dirty="0" smtClean="0"/>
              <a:t>, but </a:t>
            </a:r>
            <a:r>
              <a:rPr lang="fr-CA" baseline="0" dirty="0" err="1" smtClean="0"/>
              <a:t>this</a:t>
            </a:r>
            <a:r>
              <a:rPr lang="fr-CA" baseline="0" dirty="0" smtClean="0"/>
              <a:t> </a:t>
            </a:r>
            <a:r>
              <a:rPr lang="fr-CA" baseline="0" dirty="0" err="1" smtClean="0"/>
              <a:t>uncertainty</a:t>
            </a:r>
            <a:r>
              <a:rPr lang="fr-CA" baseline="0" dirty="0" smtClean="0"/>
              <a:t> </a:t>
            </a:r>
            <a:r>
              <a:rPr lang="fr-CA" baseline="0" dirty="0" err="1" smtClean="0"/>
              <a:t>was</a:t>
            </a:r>
            <a:r>
              <a:rPr lang="fr-CA" baseline="0" dirty="0" smtClean="0"/>
              <a:t> </a:t>
            </a:r>
            <a:r>
              <a:rPr lang="fr-CA" baseline="0" dirty="0" err="1" smtClean="0"/>
              <a:t>accounted</a:t>
            </a:r>
            <a:r>
              <a:rPr lang="fr-CA" baseline="0" dirty="0" smtClean="0"/>
              <a:t> for.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CA" baseline="0" dirty="0" err="1" smtClean="0"/>
              <a:t>Swept</a:t>
            </a:r>
            <a:r>
              <a:rPr lang="fr-CA" baseline="0" dirty="0" smtClean="0"/>
              <a:t> area </a:t>
            </a:r>
            <a:r>
              <a:rPr lang="fr-CA" baseline="0" dirty="0" err="1" smtClean="0"/>
              <a:t>estimates</a:t>
            </a:r>
            <a:r>
              <a:rPr lang="fr-CA" baseline="0" dirty="0" smtClean="0"/>
              <a:t> of the passive </a:t>
            </a:r>
            <a:r>
              <a:rPr lang="fr-CA" baseline="0" dirty="0" err="1" smtClean="0"/>
              <a:t>trawling</a:t>
            </a:r>
            <a:r>
              <a:rPr lang="fr-CA" baseline="0" dirty="0" smtClean="0"/>
              <a:t> phase, </a:t>
            </a:r>
            <a:r>
              <a:rPr lang="fr-CA" baseline="0" dirty="0" err="1" smtClean="0"/>
              <a:t>along</a:t>
            </a:r>
            <a:r>
              <a:rPr lang="fr-CA" baseline="0" dirty="0" smtClean="0"/>
              <a:t> no </a:t>
            </a:r>
            <a:r>
              <a:rPr lang="fr-CA" baseline="0" dirty="0" err="1" smtClean="0"/>
              <a:t>uncertainty</a:t>
            </a:r>
            <a:r>
              <a:rPr lang="fr-CA" baseline="0" dirty="0" smtClean="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CA" dirty="0" smtClean="0"/>
              <a:t>The</a:t>
            </a:r>
            <a:r>
              <a:rPr lang="fr-CA" baseline="0" dirty="0" smtClean="0"/>
              <a:t> </a:t>
            </a:r>
            <a:r>
              <a:rPr lang="fr-CA" baseline="0" dirty="0" err="1" smtClean="0"/>
              <a:t>presence</a:t>
            </a:r>
            <a:r>
              <a:rPr lang="fr-CA" baseline="0" dirty="0" smtClean="0"/>
              <a:t> of boulders or large rocks </a:t>
            </a:r>
            <a:r>
              <a:rPr lang="fr-CA" baseline="0" dirty="0" err="1" smtClean="0"/>
              <a:t>was</a:t>
            </a:r>
            <a:r>
              <a:rPr lang="fr-CA" baseline="0" dirty="0" smtClean="0"/>
              <a:t> </a:t>
            </a:r>
            <a:r>
              <a:rPr lang="fr-CA" baseline="0" dirty="0" err="1" smtClean="0"/>
              <a:t>included</a:t>
            </a:r>
            <a:r>
              <a:rPr lang="fr-CA" baseline="0" dirty="0" smtClean="0"/>
              <a:t> as a </a:t>
            </a:r>
            <a:r>
              <a:rPr lang="fr-CA" baseline="0" dirty="0" err="1" smtClean="0"/>
              <a:t>binary</a:t>
            </a:r>
            <a:r>
              <a:rPr lang="fr-CA" baseline="0" dirty="0" smtClean="0"/>
              <a:t> </a:t>
            </a:r>
            <a:r>
              <a:rPr lang="fr-CA" baseline="0" dirty="0" err="1" smtClean="0"/>
              <a:t>predictor</a:t>
            </a:r>
            <a:r>
              <a:rPr lang="fr-CA" baseline="0" dirty="0" smtClean="0"/>
              <a:t> (in 4 </a:t>
            </a:r>
            <a:r>
              <a:rPr lang="fr-CA" baseline="0" dirty="0" err="1" smtClean="0"/>
              <a:t>tows</a:t>
            </a:r>
            <a:r>
              <a:rPr lang="fr-CA" baseline="0" dirty="0" smtClean="0"/>
              <a:t>), </a:t>
            </a:r>
            <a:r>
              <a:rPr lang="fr-CA" baseline="0" dirty="0" err="1" smtClean="0"/>
              <a:t>since</a:t>
            </a:r>
            <a:r>
              <a:rPr lang="fr-CA" baseline="0" dirty="0" smtClean="0"/>
              <a:t> </a:t>
            </a:r>
            <a:r>
              <a:rPr lang="fr-CA" baseline="0" dirty="0" err="1" smtClean="0"/>
              <a:t>their</a:t>
            </a:r>
            <a:r>
              <a:rPr lang="fr-CA" baseline="0" dirty="0" smtClean="0"/>
              <a:t> </a:t>
            </a:r>
            <a:r>
              <a:rPr lang="fr-CA" baseline="0" dirty="0" err="1" smtClean="0"/>
              <a:t>encounter</a:t>
            </a:r>
            <a:r>
              <a:rPr lang="fr-CA" baseline="0" dirty="0" smtClean="0"/>
              <a:t> by the </a:t>
            </a:r>
            <a:r>
              <a:rPr lang="fr-CA" baseline="0" dirty="0" err="1" smtClean="0"/>
              <a:t>trawl</a:t>
            </a:r>
            <a:r>
              <a:rPr lang="fr-CA" baseline="0" dirty="0" smtClean="0"/>
              <a:t> </a:t>
            </a:r>
            <a:r>
              <a:rPr lang="fr-CA" baseline="0" dirty="0" err="1" smtClean="0"/>
              <a:t>often</a:t>
            </a:r>
            <a:r>
              <a:rPr lang="fr-CA" baseline="0" dirty="0" smtClean="0"/>
              <a:t> lead to apparent </a:t>
            </a:r>
            <a:r>
              <a:rPr lang="fr-CA" baseline="0" dirty="0" err="1" smtClean="0"/>
              <a:t>trawl</a:t>
            </a:r>
            <a:r>
              <a:rPr lang="fr-CA" baseline="0" dirty="0" smtClean="0"/>
              <a:t> </a:t>
            </a:r>
            <a:r>
              <a:rPr lang="fr-CA" baseline="0" dirty="0" err="1" smtClean="0"/>
              <a:t>behaviour</a:t>
            </a:r>
            <a:r>
              <a:rPr lang="fr-CA" baseline="0" dirty="0" smtClean="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fr-CA" baseline="0" dirty="0" smtClean="0"/>
          </a:p>
          <a:p>
            <a:endParaRPr lang="fr-CA" dirty="0" smtClean="0"/>
          </a:p>
          <a:p>
            <a:endParaRPr lang="en-CA" dirty="0"/>
          </a:p>
        </p:txBody>
      </p:sp>
      <p:sp>
        <p:nvSpPr>
          <p:cNvPr id="4" name="Slide Number Placeholder 3"/>
          <p:cNvSpPr>
            <a:spLocks noGrp="1"/>
          </p:cNvSpPr>
          <p:nvPr>
            <p:ph type="sldNum" sz="quarter" idx="10"/>
          </p:nvPr>
        </p:nvSpPr>
        <p:spPr/>
        <p:txBody>
          <a:bodyPr/>
          <a:lstStyle/>
          <a:p>
            <a:fld id="{675A613A-1CD0-47F9-9096-19EC12896A8F}" type="slidenum">
              <a:rPr lang="en-CA" smtClean="0"/>
              <a:t>11</a:t>
            </a:fld>
            <a:endParaRPr lang="en-CA"/>
          </a:p>
        </p:txBody>
      </p:sp>
    </p:spTree>
    <p:extLst>
      <p:ext uri="{BB962C8B-B14F-4D97-AF65-F5344CB8AC3E}">
        <p14:creationId xmlns:p14="http://schemas.microsoft.com/office/powerpoint/2010/main" val="22814160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fr-CA" dirty="0" err="1" smtClean="0"/>
              <a:t>Here</a:t>
            </a:r>
            <a:r>
              <a:rPr lang="fr-CA" dirty="0" smtClean="0"/>
              <a:t> </a:t>
            </a:r>
            <a:r>
              <a:rPr lang="fr-CA" dirty="0" err="1" smtClean="0"/>
              <a:t>we</a:t>
            </a:r>
            <a:r>
              <a:rPr lang="fr-CA" dirty="0" smtClean="0"/>
              <a:t> </a:t>
            </a:r>
            <a:r>
              <a:rPr lang="fr-CA" dirty="0" err="1" smtClean="0"/>
              <a:t>see</a:t>
            </a:r>
            <a:r>
              <a:rPr lang="fr-CA" dirty="0" smtClean="0"/>
              <a:t> the </a:t>
            </a:r>
            <a:r>
              <a:rPr lang="fr-CA" dirty="0" err="1" smtClean="0"/>
              <a:t>average</a:t>
            </a:r>
            <a:r>
              <a:rPr lang="fr-CA" baseline="0" dirty="0" smtClean="0"/>
              <a:t> </a:t>
            </a:r>
            <a:r>
              <a:rPr lang="fr-CA" baseline="0" dirty="0" err="1" smtClean="0"/>
              <a:t>length-frequency</a:t>
            </a:r>
            <a:r>
              <a:rPr lang="fr-CA" baseline="0" dirty="0" smtClean="0"/>
              <a:t> distributions for male (</a:t>
            </a:r>
            <a:r>
              <a:rPr lang="fr-CA" baseline="0" dirty="0" err="1" smtClean="0"/>
              <a:t>left</a:t>
            </a:r>
            <a:r>
              <a:rPr lang="fr-CA" baseline="0" dirty="0" smtClean="0"/>
              <a:t>) and </a:t>
            </a:r>
            <a:r>
              <a:rPr lang="fr-CA" baseline="0" dirty="0" err="1" smtClean="0"/>
              <a:t>female</a:t>
            </a:r>
            <a:r>
              <a:rPr lang="fr-CA" baseline="0" dirty="0" smtClean="0"/>
              <a:t> (right) </a:t>
            </a:r>
            <a:r>
              <a:rPr lang="fr-CA" baseline="0" dirty="0" err="1" smtClean="0"/>
              <a:t>snow</a:t>
            </a:r>
            <a:r>
              <a:rPr lang="fr-CA" baseline="0" dirty="0" smtClean="0"/>
              <a:t> </a:t>
            </a:r>
            <a:r>
              <a:rPr lang="fr-CA" baseline="0" dirty="0" err="1" smtClean="0"/>
              <a:t>crab</a:t>
            </a:r>
            <a:r>
              <a:rPr lang="fr-CA" baseline="0" dirty="0" smtClean="0"/>
              <a:t> for the Jean Mathieu (top panels) and the Avalon Voyager (</a:t>
            </a:r>
            <a:r>
              <a:rPr lang="fr-CA" baseline="0" dirty="0" err="1" smtClean="0"/>
              <a:t>bottom</a:t>
            </a:r>
            <a:r>
              <a:rPr lang="fr-CA" baseline="0" dirty="0" smtClean="0"/>
              <a:t> panels).</a:t>
            </a:r>
          </a:p>
          <a:p>
            <a:pPr marL="171450" indent="-171450">
              <a:buFont typeface="Arial" panose="020B0604020202020204" pitchFamily="34" charset="0"/>
              <a:buChar char="•"/>
            </a:pPr>
            <a:r>
              <a:rPr lang="fr-CA" baseline="0" dirty="0" smtClean="0"/>
              <a:t>Immatures are </a:t>
            </a:r>
            <a:r>
              <a:rPr lang="fr-CA" baseline="0" dirty="0" err="1" smtClean="0"/>
              <a:t>shown</a:t>
            </a:r>
            <a:r>
              <a:rPr lang="fr-CA" baseline="0" dirty="0" smtClean="0"/>
              <a:t> as </a:t>
            </a:r>
            <a:r>
              <a:rPr lang="fr-CA" baseline="0" dirty="0" err="1" smtClean="0"/>
              <a:t>darker</a:t>
            </a:r>
            <a:r>
              <a:rPr lang="fr-CA" baseline="0" dirty="0" smtClean="0"/>
              <a:t> bars and </a:t>
            </a:r>
            <a:r>
              <a:rPr lang="fr-CA" baseline="0" dirty="0" err="1" smtClean="0"/>
              <a:t>lighter</a:t>
            </a:r>
            <a:r>
              <a:rPr lang="fr-CA" baseline="0" dirty="0" smtClean="0"/>
              <a:t> bars </a:t>
            </a:r>
            <a:r>
              <a:rPr lang="fr-CA" baseline="0" dirty="0" err="1" smtClean="0"/>
              <a:t>indicate</a:t>
            </a:r>
            <a:r>
              <a:rPr lang="fr-CA" baseline="0" dirty="0" smtClean="0"/>
              <a:t> mature </a:t>
            </a:r>
            <a:r>
              <a:rPr lang="fr-CA" baseline="0" dirty="0" err="1" smtClean="0"/>
              <a:t>individuals</a:t>
            </a:r>
            <a:r>
              <a:rPr lang="fr-CA" baseline="0" dirty="0" smtClean="0"/>
              <a:t>.</a:t>
            </a:r>
          </a:p>
          <a:p>
            <a:pPr marL="171450" indent="-171450">
              <a:buFont typeface="Arial" panose="020B0604020202020204" pitchFamily="34" charset="0"/>
              <a:buChar char="•"/>
            </a:pPr>
            <a:r>
              <a:rPr lang="fr-CA" baseline="0" dirty="0" err="1" smtClean="0"/>
              <a:t>Standardized</a:t>
            </a:r>
            <a:r>
              <a:rPr lang="fr-CA" baseline="0" dirty="0" smtClean="0"/>
              <a:t> </a:t>
            </a:r>
            <a:r>
              <a:rPr lang="fr-CA" baseline="0" dirty="0" err="1" smtClean="0"/>
              <a:t>using</a:t>
            </a:r>
            <a:r>
              <a:rPr lang="fr-CA" baseline="0" dirty="0" smtClean="0"/>
              <a:t> active </a:t>
            </a:r>
            <a:r>
              <a:rPr lang="fr-CA" baseline="0" dirty="0" err="1" smtClean="0"/>
              <a:t>swept</a:t>
            </a:r>
            <a:r>
              <a:rPr lang="fr-CA" baseline="0" dirty="0" smtClean="0"/>
              <a:t> areas … </a:t>
            </a:r>
          </a:p>
          <a:p>
            <a:pPr marL="171450" indent="-171450">
              <a:buFont typeface="Arial" panose="020B0604020202020204" pitchFamily="34" charset="0"/>
              <a:buChar char="•"/>
            </a:pPr>
            <a:r>
              <a:rPr lang="fr-CA" baseline="0" dirty="0" err="1" smtClean="0"/>
              <a:t>Firstly</a:t>
            </a:r>
            <a:r>
              <a:rPr lang="fr-CA" baseline="0" dirty="0" smtClean="0"/>
              <a:t> </a:t>
            </a:r>
            <a:r>
              <a:rPr lang="fr-CA" baseline="0" dirty="0" err="1" smtClean="0"/>
              <a:t>we</a:t>
            </a:r>
            <a:r>
              <a:rPr lang="fr-CA" baseline="0" dirty="0" smtClean="0"/>
              <a:t> </a:t>
            </a:r>
            <a:r>
              <a:rPr lang="fr-CA" baseline="0" dirty="0" err="1" smtClean="0"/>
              <a:t>see</a:t>
            </a:r>
            <a:r>
              <a:rPr lang="fr-CA" baseline="0" dirty="0" smtClean="0"/>
              <a:t> </a:t>
            </a:r>
            <a:r>
              <a:rPr lang="fr-CA" baseline="0" dirty="0" err="1" smtClean="0"/>
              <a:t>that</a:t>
            </a:r>
            <a:r>
              <a:rPr lang="fr-CA" baseline="0" dirty="0" smtClean="0"/>
              <a:t> the distributions are </a:t>
            </a:r>
            <a:r>
              <a:rPr lang="fr-CA" baseline="0" dirty="0" err="1" smtClean="0"/>
              <a:t>generally</a:t>
            </a:r>
            <a:r>
              <a:rPr lang="fr-CA" baseline="0" dirty="0" smtClean="0"/>
              <a:t> </a:t>
            </a:r>
            <a:r>
              <a:rPr lang="fr-CA" baseline="0" dirty="0" err="1" smtClean="0"/>
              <a:t>similar</a:t>
            </a:r>
            <a:r>
              <a:rPr lang="fr-CA" baseline="0" dirty="0" smtClean="0"/>
              <a:t> </a:t>
            </a:r>
            <a:r>
              <a:rPr lang="fr-CA" baseline="0" dirty="0" err="1" smtClean="0"/>
              <a:t>between</a:t>
            </a:r>
            <a:r>
              <a:rPr lang="fr-CA" baseline="0" dirty="0" smtClean="0"/>
              <a:t> the </a:t>
            </a:r>
            <a:r>
              <a:rPr lang="fr-CA" baseline="0" dirty="0" err="1" smtClean="0"/>
              <a:t>two</a:t>
            </a:r>
            <a:r>
              <a:rPr lang="fr-CA" baseline="0" dirty="0" smtClean="0"/>
              <a:t> </a:t>
            </a:r>
            <a:r>
              <a:rPr lang="fr-CA" baseline="0" dirty="0" err="1" smtClean="0"/>
              <a:t>vessels</a:t>
            </a:r>
            <a:r>
              <a:rPr lang="fr-CA" baseline="0" dirty="0" smtClean="0"/>
              <a:t>. </a:t>
            </a:r>
          </a:p>
          <a:p>
            <a:pPr marL="171450" indent="-171450">
              <a:buFont typeface="Arial" panose="020B0604020202020204" pitchFamily="34" charset="0"/>
              <a:buChar char="•"/>
            </a:pPr>
            <a:r>
              <a:rPr lang="fr-CA" baseline="0" dirty="0" smtClean="0"/>
              <a:t>There are </a:t>
            </a:r>
            <a:r>
              <a:rPr lang="fr-CA" baseline="0" dirty="0" err="1" smtClean="0"/>
              <a:t>apparently</a:t>
            </a:r>
            <a:r>
              <a:rPr lang="fr-CA" baseline="0" dirty="0" smtClean="0"/>
              <a:t> </a:t>
            </a:r>
            <a:r>
              <a:rPr lang="fr-CA" baseline="0" dirty="0" err="1" smtClean="0"/>
              <a:t>lower</a:t>
            </a:r>
            <a:r>
              <a:rPr lang="fr-CA" baseline="0" dirty="0" smtClean="0"/>
              <a:t> catch </a:t>
            </a:r>
            <a:r>
              <a:rPr lang="fr-CA" baseline="0" dirty="0" err="1" smtClean="0"/>
              <a:t>levels</a:t>
            </a:r>
            <a:r>
              <a:rPr lang="fr-CA" baseline="0" dirty="0" smtClean="0"/>
              <a:t> of </a:t>
            </a:r>
            <a:r>
              <a:rPr lang="fr-CA" baseline="0" dirty="0" err="1" smtClean="0"/>
              <a:t>small</a:t>
            </a:r>
            <a:r>
              <a:rPr lang="fr-CA" baseline="0" dirty="0" smtClean="0"/>
              <a:t> </a:t>
            </a:r>
            <a:r>
              <a:rPr lang="fr-CA" baseline="0" dirty="0" err="1" smtClean="0"/>
              <a:t>crab</a:t>
            </a:r>
            <a:r>
              <a:rPr lang="fr-CA" baseline="0" dirty="0" smtClean="0"/>
              <a:t> &lt; 40mm for </a:t>
            </a:r>
            <a:r>
              <a:rPr lang="fr-CA" baseline="0" dirty="0" err="1" smtClean="0"/>
              <a:t>both</a:t>
            </a:r>
            <a:r>
              <a:rPr lang="fr-CA" baseline="0" dirty="0" smtClean="0"/>
              <a:t> males and </a:t>
            </a:r>
            <a:r>
              <a:rPr lang="fr-CA" baseline="0" dirty="0" err="1" smtClean="0"/>
              <a:t>females</a:t>
            </a:r>
            <a:r>
              <a:rPr lang="fr-CA" baseline="0" dirty="0" smtClean="0"/>
              <a:t>, </a:t>
            </a:r>
            <a:r>
              <a:rPr lang="fr-CA" baseline="0" dirty="0" err="1" smtClean="0"/>
              <a:t>though</a:t>
            </a:r>
            <a:r>
              <a:rPr lang="fr-CA" baseline="0" dirty="0" smtClean="0"/>
              <a:t> at </a:t>
            </a:r>
            <a:r>
              <a:rPr lang="fr-CA" baseline="0" dirty="0" err="1" smtClean="0"/>
              <a:t>these</a:t>
            </a:r>
            <a:r>
              <a:rPr lang="fr-CA" baseline="0" dirty="0" smtClean="0"/>
              <a:t> sizes, the </a:t>
            </a:r>
            <a:r>
              <a:rPr lang="fr-CA" baseline="0" dirty="0" err="1" smtClean="0"/>
              <a:t>catchability</a:t>
            </a:r>
            <a:r>
              <a:rPr lang="fr-CA" baseline="0" dirty="0" smtClean="0"/>
              <a:t> </a:t>
            </a:r>
            <a:r>
              <a:rPr lang="fr-CA" baseline="0" dirty="0" err="1" smtClean="0"/>
              <a:t>is</a:t>
            </a:r>
            <a:r>
              <a:rPr lang="fr-CA" baseline="0" dirty="0" smtClean="0"/>
              <a:t> </a:t>
            </a:r>
            <a:r>
              <a:rPr lang="fr-CA" baseline="0" dirty="0" err="1" smtClean="0"/>
              <a:t>very</a:t>
            </a:r>
            <a:r>
              <a:rPr lang="fr-CA" baseline="0" dirty="0" smtClean="0"/>
              <a:t> </a:t>
            </a:r>
            <a:r>
              <a:rPr lang="fr-CA" baseline="0" dirty="0" err="1" smtClean="0"/>
              <a:t>low</a:t>
            </a:r>
            <a:r>
              <a:rPr lang="fr-CA" baseline="0" dirty="0" smtClean="0"/>
              <a:t> and </a:t>
            </a:r>
            <a:r>
              <a:rPr lang="fr-CA" baseline="0" dirty="0" err="1" smtClean="0"/>
              <a:t>moreover</a:t>
            </a:r>
            <a:r>
              <a:rPr lang="fr-CA" baseline="0" dirty="0" smtClean="0"/>
              <a:t> </a:t>
            </a:r>
            <a:r>
              <a:rPr lang="fr-CA" baseline="0" dirty="0" err="1" smtClean="0"/>
              <a:t>expected</a:t>
            </a:r>
            <a:r>
              <a:rPr lang="fr-CA" baseline="0" dirty="0" smtClean="0"/>
              <a:t> to </a:t>
            </a:r>
            <a:r>
              <a:rPr lang="fr-CA" baseline="0" dirty="0" err="1" smtClean="0"/>
              <a:t>be</a:t>
            </a:r>
            <a:r>
              <a:rPr lang="fr-CA" baseline="0" dirty="0" smtClean="0"/>
              <a:t> more variable. </a:t>
            </a:r>
          </a:p>
          <a:p>
            <a:pPr marL="628650" lvl="1" indent="-171450">
              <a:buFont typeface="Arial" panose="020B0604020202020204" pitchFamily="34" charset="0"/>
              <a:buChar char="•"/>
            </a:pPr>
            <a:r>
              <a:rPr lang="fr-CA" baseline="0" dirty="0" smtClean="0"/>
              <a:t>In </a:t>
            </a:r>
            <a:r>
              <a:rPr lang="fr-CA" baseline="0" dirty="0" err="1" smtClean="0"/>
              <a:t>particular</a:t>
            </a:r>
            <a:r>
              <a:rPr lang="fr-CA" baseline="0" dirty="0" smtClean="0"/>
              <a:t>, the </a:t>
            </a:r>
            <a:r>
              <a:rPr lang="fr-CA" baseline="0" dirty="0" err="1" smtClean="0"/>
              <a:t>selectivity</a:t>
            </a:r>
            <a:r>
              <a:rPr lang="fr-CA" baseline="0" dirty="0" smtClean="0"/>
              <a:t> at </a:t>
            </a:r>
            <a:r>
              <a:rPr lang="fr-CA" baseline="0" dirty="0" err="1" smtClean="0"/>
              <a:t>these</a:t>
            </a:r>
            <a:r>
              <a:rPr lang="fr-CA" baseline="0" dirty="0" smtClean="0"/>
              <a:t> sizes </a:t>
            </a:r>
            <a:r>
              <a:rPr lang="fr-CA" baseline="0" dirty="0" err="1" smtClean="0"/>
              <a:t>is</a:t>
            </a:r>
            <a:r>
              <a:rPr lang="fr-CA" baseline="0" dirty="0" smtClean="0"/>
              <a:t> an issue, in </a:t>
            </a:r>
            <a:r>
              <a:rPr lang="fr-CA" baseline="0" dirty="0" err="1" smtClean="0"/>
              <a:t>that</a:t>
            </a:r>
            <a:r>
              <a:rPr lang="fr-CA" baseline="0" dirty="0" smtClean="0"/>
              <a:t> </a:t>
            </a:r>
            <a:r>
              <a:rPr lang="fr-CA" baseline="0" dirty="0" err="1" smtClean="0"/>
              <a:t>its</a:t>
            </a:r>
            <a:r>
              <a:rPr lang="fr-CA" baseline="0" dirty="0" smtClean="0"/>
              <a:t> </a:t>
            </a:r>
            <a:r>
              <a:rPr lang="fr-CA" baseline="0" dirty="0" err="1" smtClean="0"/>
              <a:t>retention</a:t>
            </a:r>
            <a:r>
              <a:rPr lang="fr-CA" baseline="0" dirty="0" smtClean="0"/>
              <a:t> in the </a:t>
            </a:r>
            <a:r>
              <a:rPr lang="fr-CA" baseline="0" dirty="0" err="1" smtClean="0"/>
              <a:t>trawl</a:t>
            </a:r>
            <a:r>
              <a:rPr lang="fr-CA" baseline="0" dirty="0" smtClean="0"/>
              <a:t> </a:t>
            </a:r>
            <a:r>
              <a:rPr lang="fr-CA" baseline="0" dirty="0" err="1" smtClean="0"/>
              <a:t>is</a:t>
            </a:r>
            <a:r>
              <a:rPr lang="fr-CA" baseline="0" dirty="0" smtClean="0"/>
              <a:t> a </a:t>
            </a:r>
            <a:r>
              <a:rPr lang="fr-CA" baseline="0" dirty="0" err="1" smtClean="0"/>
              <a:t>function</a:t>
            </a:r>
            <a:r>
              <a:rPr lang="fr-CA" baseline="0" dirty="0" smtClean="0"/>
              <a:t> of the </a:t>
            </a:r>
            <a:r>
              <a:rPr lang="fr-CA" baseline="0" dirty="0" err="1" smtClean="0"/>
              <a:t>amount</a:t>
            </a:r>
            <a:r>
              <a:rPr lang="fr-CA" baseline="0" dirty="0" smtClean="0"/>
              <a:t>/type of </a:t>
            </a:r>
            <a:r>
              <a:rPr lang="fr-CA" baseline="0" dirty="0" err="1" smtClean="0"/>
              <a:t>debris</a:t>
            </a:r>
            <a:r>
              <a:rPr lang="fr-CA" baseline="0" dirty="0" smtClean="0"/>
              <a:t> in the </a:t>
            </a:r>
            <a:r>
              <a:rPr lang="fr-CA" baseline="0" dirty="0" err="1" smtClean="0"/>
              <a:t>trawl</a:t>
            </a:r>
            <a:r>
              <a:rPr lang="fr-CA" baseline="0" dirty="0" smtClean="0"/>
              <a:t> + the </a:t>
            </a:r>
            <a:r>
              <a:rPr lang="fr-CA" baseline="0" dirty="0" err="1" smtClean="0"/>
              <a:t>amount</a:t>
            </a:r>
            <a:r>
              <a:rPr lang="fr-CA" baseline="0" dirty="0" smtClean="0"/>
              <a:t> of </a:t>
            </a:r>
            <a:r>
              <a:rPr lang="fr-CA" baseline="0" dirty="0" err="1" smtClean="0"/>
              <a:t>flushing</a:t>
            </a:r>
            <a:r>
              <a:rPr lang="fr-CA" baseline="0" dirty="0" smtClean="0"/>
              <a:t> by the </a:t>
            </a:r>
            <a:r>
              <a:rPr lang="fr-CA" baseline="0" dirty="0" err="1" smtClean="0"/>
              <a:t>captain</a:t>
            </a:r>
            <a:r>
              <a:rPr lang="fr-CA" baseline="0" dirty="0" smtClean="0"/>
              <a:t> </a:t>
            </a:r>
            <a:r>
              <a:rPr lang="fr-CA" baseline="0" dirty="0" err="1" smtClean="0"/>
              <a:t>prior</a:t>
            </a:r>
            <a:r>
              <a:rPr lang="fr-CA" baseline="0" dirty="0" smtClean="0"/>
              <a:t> to </a:t>
            </a:r>
            <a:r>
              <a:rPr lang="fr-CA" baseline="0" dirty="0" err="1" smtClean="0"/>
              <a:t>hauling</a:t>
            </a:r>
            <a:r>
              <a:rPr lang="fr-CA" baseline="0" dirty="0" smtClean="0"/>
              <a:t>.</a:t>
            </a:r>
          </a:p>
          <a:p>
            <a:pPr marL="171450" lvl="0" indent="-171450">
              <a:buFont typeface="Arial" panose="020B0604020202020204" pitchFamily="34" charset="0"/>
              <a:buChar char="•"/>
            </a:pPr>
            <a:r>
              <a:rPr lang="fr-CA" baseline="0" dirty="0" smtClean="0"/>
              <a:t>Commercial </a:t>
            </a:r>
            <a:r>
              <a:rPr lang="fr-CA" baseline="0" dirty="0" err="1" smtClean="0"/>
              <a:t>snow</a:t>
            </a:r>
            <a:r>
              <a:rPr lang="fr-CA" baseline="0" dirty="0" smtClean="0"/>
              <a:t> </a:t>
            </a:r>
            <a:r>
              <a:rPr lang="fr-CA" baseline="0" dirty="0" err="1" smtClean="0"/>
              <a:t>crab</a:t>
            </a:r>
            <a:r>
              <a:rPr lang="fr-CA" baseline="0" dirty="0" smtClean="0"/>
              <a:t> have comparable </a:t>
            </a:r>
            <a:r>
              <a:rPr lang="fr-CA" baseline="0" dirty="0" err="1" smtClean="0"/>
              <a:t>levels</a:t>
            </a:r>
            <a:r>
              <a:rPr lang="fr-CA" baseline="0" dirty="0" smtClean="0"/>
              <a:t> </a:t>
            </a:r>
            <a:r>
              <a:rPr lang="fr-CA" baseline="0" dirty="0" err="1" smtClean="0"/>
              <a:t>between</a:t>
            </a:r>
            <a:r>
              <a:rPr lang="fr-CA" baseline="0" dirty="0" smtClean="0"/>
              <a:t> the </a:t>
            </a:r>
            <a:r>
              <a:rPr lang="fr-CA" baseline="0" dirty="0" err="1" smtClean="0"/>
              <a:t>two</a:t>
            </a:r>
            <a:r>
              <a:rPr lang="fr-CA" baseline="0" dirty="0" smtClean="0"/>
              <a:t> </a:t>
            </a:r>
            <a:r>
              <a:rPr lang="fr-CA" baseline="0" dirty="0" err="1" smtClean="0"/>
              <a:t>vessels</a:t>
            </a:r>
            <a:r>
              <a:rPr lang="fr-CA" baseline="0" dirty="0" smtClean="0"/>
              <a:t>.</a:t>
            </a:r>
          </a:p>
          <a:p>
            <a:pPr marL="171450" lvl="0" indent="-171450">
              <a:buFont typeface="Arial" panose="020B0604020202020204" pitchFamily="34" charset="0"/>
              <a:buChar char="•"/>
            </a:pPr>
            <a:r>
              <a:rPr lang="fr-CA" baseline="0" dirty="0" smtClean="0"/>
              <a:t>Mature </a:t>
            </a:r>
            <a:r>
              <a:rPr lang="fr-CA" baseline="0" dirty="0" err="1" smtClean="0"/>
              <a:t>females</a:t>
            </a:r>
            <a:r>
              <a:rPr lang="fr-CA" baseline="0" dirty="0" smtClean="0"/>
              <a:t>, </a:t>
            </a:r>
            <a:r>
              <a:rPr lang="fr-CA" baseline="0" dirty="0" err="1" smtClean="0"/>
              <a:t>especially</a:t>
            </a:r>
            <a:r>
              <a:rPr lang="fr-CA" baseline="0" dirty="0" smtClean="0"/>
              <a:t> in the </a:t>
            </a:r>
            <a:r>
              <a:rPr lang="fr-CA" baseline="0" dirty="0" err="1" smtClean="0"/>
              <a:t>larger</a:t>
            </a:r>
            <a:r>
              <a:rPr lang="fr-CA" baseline="0" dirty="0" smtClean="0"/>
              <a:t> size range, are </a:t>
            </a:r>
            <a:r>
              <a:rPr lang="fr-CA" baseline="0" dirty="0" err="1" smtClean="0"/>
              <a:t>caught</a:t>
            </a:r>
            <a:r>
              <a:rPr lang="fr-CA" baseline="0" dirty="0" smtClean="0"/>
              <a:t> more in the JM </a:t>
            </a:r>
            <a:r>
              <a:rPr lang="fr-CA" baseline="0" dirty="0" err="1" smtClean="0"/>
              <a:t>than</a:t>
            </a:r>
            <a:r>
              <a:rPr lang="fr-CA" baseline="0" dirty="0" smtClean="0"/>
              <a:t> the AV. </a:t>
            </a:r>
          </a:p>
          <a:p>
            <a:pPr marL="171450" lvl="0" indent="-171450">
              <a:buFont typeface="Arial" panose="020B0604020202020204" pitchFamily="34" charset="0"/>
              <a:buChar char="•"/>
            </a:pPr>
            <a:r>
              <a:rPr lang="fr-CA" baseline="0" dirty="0" err="1" smtClean="0"/>
              <a:t>Intermediate</a:t>
            </a:r>
            <a:r>
              <a:rPr lang="fr-CA" baseline="0" dirty="0" smtClean="0"/>
              <a:t> </a:t>
            </a:r>
            <a:r>
              <a:rPr lang="fr-CA" baseline="0" dirty="0" err="1" smtClean="0"/>
              <a:t>sized</a:t>
            </a:r>
            <a:r>
              <a:rPr lang="fr-CA" baseline="0" dirty="0" smtClean="0"/>
              <a:t> males (&lt; 95 and &gt; 60mm CW) </a:t>
            </a:r>
            <a:r>
              <a:rPr lang="fr-CA" baseline="0" dirty="0" err="1" smtClean="0"/>
              <a:t>seem</a:t>
            </a:r>
            <a:r>
              <a:rPr lang="fr-CA" baseline="0" dirty="0" smtClean="0"/>
              <a:t> to </a:t>
            </a:r>
            <a:r>
              <a:rPr lang="fr-CA" baseline="0" dirty="0" err="1" smtClean="0"/>
              <a:t>follow</a:t>
            </a:r>
            <a:r>
              <a:rPr lang="fr-CA" baseline="0" dirty="0" smtClean="0"/>
              <a:t> a </a:t>
            </a:r>
            <a:r>
              <a:rPr lang="fr-CA" baseline="0" dirty="0" err="1" smtClean="0"/>
              <a:t>similar</a:t>
            </a:r>
            <a:r>
              <a:rPr lang="fr-CA" baseline="0" dirty="0" smtClean="0"/>
              <a:t> pattern, </a:t>
            </a:r>
            <a:r>
              <a:rPr lang="fr-CA" baseline="0" dirty="0" err="1" smtClean="0"/>
              <a:t>being</a:t>
            </a:r>
            <a:r>
              <a:rPr lang="fr-CA" baseline="0" dirty="0" smtClean="0"/>
              <a:t> </a:t>
            </a:r>
            <a:r>
              <a:rPr lang="fr-CA" baseline="0" dirty="0" err="1" smtClean="0"/>
              <a:t>slightly</a:t>
            </a:r>
            <a:r>
              <a:rPr lang="fr-CA" baseline="0" dirty="0" smtClean="0"/>
              <a:t> more </a:t>
            </a:r>
            <a:r>
              <a:rPr lang="fr-CA" baseline="0" dirty="0" err="1" smtClean="0"/>
              <a:t>abundant</a:t>
            </a:r>
            <a:r>
              <a:rPr lang="fr-CA" baseline="0" dirty="0" smtClean="0"/>
              <a:t> in JM catches </a:t>
            </a:r>
            <a:r>
              <a:rPr lang="fr-CA" baseline="0" dirty="0" err="1" smtClean="0"/>
              <a:t>than</a:t>
            </a:r>
            <a:r>
              <a:rPr lang="fr-CA" baseline="0" dirty="0" smtClean="0"/>
              <a:t> AV. </a:t>
            </a:r>
          </a:p>
        </p:txBody>
      </p:sp>
      <p:sp>
        <p:nvSpPr>
          <p:cNvPr id="4" name="Slide Number Placeholder 3"/>
          <p:cNvSpPr>
            <a:spLocks noGrp="1"/>
          </p:cNvSpPr>
          <p:nvPr>
            <p:ph type="sldNum" sz="quarter" idx="10"/>
          </p:nvPr>
        </p:nvSpPr>
        <p:spPr/>
        <p:txBody>
          <a:bodyPr/>
          <a:lstStyle/>
          <a:p>
            <a:fld id="{675A613A-1CD0-47F9-9096-19EC12896A8F}" type="slidenum">
              <a:rPr lang="en-CA" smtClean="0"/>
              <a:t>12</a:t>
            </a:fld>
            <a:endParaRPr lang="en-CA"/>
          </a:p>
        </p:txBody>
      </p:sp>
    </p:spTree>
    <p:extLst>
      <p:ext uri="{BB962C8B-B14F-4D97-AF65-F5344CB8AC3E}">
        <p14:creationId xmlns:p14="http://schemas.microsoft.com/office/powerpoint/2010/main" val="14999737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Here</a:t>
            </a:r>
            <a:r>
              <a:rPr lang="en-US" baseline="0" dirty="0" smtClean="0"/>
              <a:t> we compare overall catches densities for commercial snow crab (left) and mature females (right), for each comparative tow, in chronological order.</a:t>
            </a:r>
          </a:p>
          <a:p>
            <a:pPr marL="171450" indent="-171450">
              <a:buFont typeface="Arial" panose="020B0604020202020204" pitchFamily="34" charset="0"/>
              <a:buChar char="•"/>
            </a:pPr>
            <a:r>
              <a:rPr lang="en-US" baseline="0" dirty="0" smtClean="0"/>
              <a:t>The solid orange line shows catches for the Jean Mathieu and the dashed blue line for the Avalon.</a:t>
            </a:r>
            <a:endParaRPr lang="en-US" dirty="0" smtClean="0"/>
          </a:p>
          <a:p>
            <a:pPr marL="171450" indent="-171450">
              <a:buFont typeface="Arial" panose="020B0604020202020204" pitchFamily="34" charset="0"/>
              <a:buChar char="•"/>
            </a:pPr>
            <a:r>
              <a:rPr lang="en-US" dirty="0" smtClean="0"/>
              <a:t>Commercial catches, though variable, were comparable between the two vessels,</a:t>
            </a:r>
            <a:r>
              <a:rPr lang="en-US" baseline="0" dirty="0" smtClean="0"/>
              <a:t> though commercial males tend to not be very numerous in survey catches (0-21 animals during the comparative).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smtClean="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t>Mature</a:t>
            </a:r>
            <a:r>
              <a:rPr lang="en-US" baseline="0" dirty="0" smtClean="0"/>
              <a:t> females catch levels were quite variable, from 0 to 556 females in a single catch, and was caught more on the Jean Mathieu than the Avalon.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aseline="0" dirty="0" smtClean="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smtClean="0"/>
          </a:p>
          <a:p>
            <a:pPr marL="0" indent="0">
              <a:buFont typeface="Arial" panose="020B0604020202020204" pitchFamily="34" charset="0"/>
              <a:buNone/>
            </a:pPr>
            <a:endParaRPr lang="en-US" baseline="0" dirty="0" smtClean="0"/>
          </a:p>
          <a:p>
            <a:pPr marL="0" indent="0">
              <a:buFont typeface="Arial" panose="020B0604020202020204" pitchFamily="34" charset="0"/>
              <a:buNone/>
            </a:pPr>
            <a:endParaRPr lang="en-US" baseline="0" dirty="0" smtClean="0"/>
          </a:p>
        </p:txBody>
      </p:sp>
      <p:sp>
        <p:nvSpPr>
          <p:cNvPr id="4" name="Slide Number Placeholder 3"/>
          <p:cNvSpPr>
            <a:spLocks noGrp="1"/>
          </p:cNvSpPr>
          <p:nvPr>
            <p:ph type="sldNum" sz="quarter" idx="10"/>
          </p:nvPr>
        </p:nvSpPr>
        <p:spPr/>
        <p:txBody>
          <a:bodyPr/>
          <a:lstStyle/>
          <a:p>
            <a:fld id="{675A613A-1CD0-47F9-9096-19EC12896A8F}" type="slidenum">
              <a:rPr lang="en-CA" smtClean="0"/>
              <a:t>13</a:t>
            </a:fld>
            <a:endParaRPr lang="en-CA"/>
          </a:p>
        </p:txBody>
      </p:sp>
    </p:spTree>
    <p:extLst>
      <p:ext uri="{BB962C8B-B14F-4D97-AF65-F5344CB8AC3E}">
        <p14:creationId xmlns:p14="http://schemas.microsoft.com/office/powerpoint/2010/main" val="13334095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we see the boxplots for the estimated vessel for 5 snow crab categories. </a:t>
            </a:r>
          </a:p>
          <a:p>
            <a:endParaRPr lang="en-US" dirty="0" smtClean="0"/>
          </a:p>
          <a:p>
            <a:r>
              <a:rPr lang="en-US" dirty="0" smtClean="0"/>
              <a:t>The</a:t>
            </a:r>
            <a:r>
              <a:rPr lang="en-US" baseline="0" dirty="0" smtClean="0"/>
              <a:t> red horizontal line, centered on zero, represents no catch differences between vessels. </a:t>
            </a:r>
            <a:endParaRPr lang="en-US" dirty="0" smtClean="0"/>
          </a:p>
          <a:p>
            <a:endParaRPr lang="en-US" dirty="0" smtClean="0"/>
          </a:p>
          <a:p>
            <a:r>
              <a:rPr lang="en-US" dirty="0" smtClean="0"/>
              <a:t>The</a:t>
            </a:r>
            <a:r>
              <a:rPr lang="en-US" baseline="0" dirty="0" smtClean="0"/>
              <a:t> credibility intervals for the </a:t>
            </a:r>
            <a:r>
              <a:rPr lang="en-US" dirty="0" smtClean="0"/>
              <a:t>3 categories on the left:</a:t>
            </a:r>
            <a:r>
              <a:rPr lang="en-US" baseline="0" dirty="0" smtClean="0"/>
              <a:t> commercial, immature males and mature males, show no significant catch differences between vessels.</a:t>
            </a:r>
          </a:p>
          <a:p>
            <a:endParaRPr lang="en-US" baseline="0" dirty="0" smtClean="0"/>
          </a:p>
          <a:p>
            <a:r>
              <a:rPr lang="en-US" baseline="0" dirty="0" smtClean="0"/>
              <a:t>In contrast, the credibility intervals for immature and mature females, on the right, show significantly higher catch rates for the Jean Mathieu relative to the Avalon.</a:t>
            </a:r>
          </a:p>
          <a:p>
            <a:r>
              <a:rPr lang="en-US" baseline="0" dirty="0" smtClean="0"/>
              <a:t>At the median level, this corresponds to 50% higher catches in the Jean Mathieu for females.</a:t>
            </a:r>
          </a:p>
          <a:p>
            <a:endParaRPr lang="en-CA" dirty="0"/>
          </a:p>
        </p:txBody>
      </p:sp>
      <p:sp>
        <p:nvSpPr>
          <p:cNvPr id="4" name="Slide Number Placeholder 3"/>
          <p:cNvSpPr>
            <a:spLocks noGrp="1"/>
          </p:cNvSpPr>
          <p:nvPr>
            <p:ph type="sldNum" sz="quarter" idx="10"/>
          </p:nvPr>
        </p:nvSpPr>
        <p:spPr/>
        <p:txBody>
          <a:bodyPr/>
          <a:lstStyle/>
          <a:p>
            <a:fld id="{675A613A-1CD0-47F9-9096-19EC12896A8F}" type="slidenum">
              <a:rPr lang="en-CA" smtClean="0"/>
              <a:t>14</a:t>
            </a:fld>
            <a:endParaRPr lang="en-CA"/>
          </a:p>
        </p:txBody>
      </p:sp>
    </p:spTree>
    <p:extLst>
      <p:ext uri="{BB962C8B-B14F-4D97-AF65-F5344CB8AC3E}">
        <p14:creationId xmlns:p14="http://schemas.microsoft.com/office/powerpoint/2010/main" val="37579179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CA" dirty="0" err="1" smtClean="0"/>
              <a:t>We</a:t>
            </a:r>
            <a:r>
              <a:rPr lang="fr-CA" dirty="0" smtClean="0"/>
              <a:t> </a:t>
            </a:r>
            <a:r>
              <a:rPr lang="fr-CA" dirty="0" err="1" smtClean="0"/>
              <a:t>also</a:t>
            </a:r>
            <a:r>
              <a:rPr lang="fr-CA" dirty="0" smtClean="0"/>
              <a:t> </a:t>
            </a:r>
            <a:r>
              <a:rPr lang="fr-CA" dirty="0" err="1" smtClean="0"/>
              <a:t>performed</a:t>
            </a:r>
            <a:r>
              <a:rPr lang="fr-CA" dirty="0" smtClean="0"/>
              <a:t> the analyses</a:t>
            </a:r>
            <a:r>
              <a:rPr lang="fr-CA" baseline="0" dirty="0" smtClean="0"/>
              <a:t> for a few </a:t>
            </a:r>
            <a:r>
              <a:rPr lang="fr-CA" baseline="0" dirty="0" err="1" smtClean="0"/>
              <a:t>fish</a:t>
            </a:r>
            <a:r>
              <a:rPr lang="fr-CA" baseline="0" dirty="0" smtClean="0"/>
              <a:t> and </a:t>
            </a:r>
            <a:r>
              <a:rPr lang="fr-CA" baseline="0" dirty="0" err="1" smtClean="0"/>
              <a:t>invertebrate</a:t>
            </a:r>
            <a:r>
              <a:rPr lang="fr-CA" baseline="0" dirty="0" smtClean="0"/>
              <a:t> </a:t>
            </a:r>
            <a:r>
              <a:rPr lang="fr-CA" baseline="0" dirty="0" err="1" smtClean="0"/>
              <a:t>species</a:t>
            </a:r>
            <a:r>
              <a:rPr lang="fr-CA" baseline="0" dirty="0" smtClean="0"/>
              <a:t>.</a:t>
            </a:r>
          </a:p>
          <a:p>
            <a:endParaRPr lang="fr-CA" baseline="0" dirty="0" smtClean="0"/>
          </a:p>
          <a:p>
            <a:r>
              <a:rPr lang="fr-CA" baseline="0" dirty="0" smtClean="0"/>
              <a:t>Fish </a:t>
            </a:r>
            <a:r>
              <a:rPr lang="fr-CA" baseline="0" dirty="0" err="1" smtClean="0"/>
              <a:t>species</a:t>
            </a:r>
            <a:r>
              <a:rPr lang="fr-CA" baseline="0" dirty="0" smtClean="0"/>
              <a:t> </a:t>
            </a:r>
            <a:r>
              <a:rPr lang="fr-CA" baseline="0" dirty="0" err="1" smtClean="0"/>
              <a:t>showed</a:t>
            </a:r>
            <a:r>
              <a:rPr lang="fr-CA" baseline="0" dirty="0" smtClean="0"/>
              <a:t> no </a:t>
            </a:r>
            <a:r>
              <a:rPr lang="fr-CA" baseline="0" dirty="0" err="1" smtClean="0"/>
              <a:t>significant</a:t>
            </a:r>
            <a:r>
              <a:rPr lang="fr-CA" baseline="0" dirty="0" smtClean="0"/>
              <a:t> catch </a:t>
            </a:r>
            <a:r>
              <a:rPr lang="fr-CA" baseline="0" dirty="0" err="1" smtClean="0"/>
              <a:t>differences</a:t>
            </a:r>
            <a:r>
              <a:rPr lang="fr-CA" baseline="0" dirty="0" smtClean="0"/>
              <a:t> </a:t>
            </a:r>
            <a:r>
              <a:rPr lang="fr-CA" baseline="0" dirty="0" err="1" smtClean="0"/>
              <a:t>between</a:t>
            </a:r>
            <a:r>
              <a:rPr lang="fr-CA" baseline="0" dirty="0" smtClean="0"/>
              <a:t> </a:t>
            </a:r>
            <a:r>
              <a:rPr lang="fr-CA" baseline="0" dirty="0" err="1" smtClean="0"/>
              <a:t>vessels</a:t>
            </a:r>
            <a:r>
              <a:rPr lang="fr-CA" baseline="0" dirty="0" smtClean="0"/>
              <a:t> for the </a:t>
            </a:r>
            <a:r>
              <a:rPr lang="fr-CA" baseline="0" dirty="0" err="1" smtClean="0"/>
              <a:t>three</a:t>
            </a:r>
            <a:r>
              <a:rPr lang="fr-CA" baseline="0" dirty="0" smtClean="0"/>
              <a:t> </a:t>
            </a:r>
            <a:r>
              <a:rPr lang="fr-CA" baseline="0" dirty="0" err="1" smtClean="0"/>
              <a:t>fish</a:t>
            </a:r>
            <a:r>
              <a:rPr lang="fr-CA" baseline="0" dirty="0" smtClean="0"/>
              <a:t> </a:t>
            </a:r>
            <a:r>
              <a:rPr lang="fr-CA" baseline="0" dirty="0" err="1" smtClean="0"/>
              <a:t>species</a:t>
            </a:r>
            <a:r>
              <a:rPr lang="fr-CA" baseline="0" dirty="0" smtClean="0"/>
              <a:t> </a:t>
            </a:r>
            <a:r>
              <a:rPr lang="fr-CA" baseline="0" dirty="0" err="1" smtClean="0"/>
              <a:t>considered</a:t>
            </a:r>
            <a:r>
              <a:rPr lang="fr-CA" baseline="0" dirty="0" smtClean="0"/>
              <a:t>: </a:t>
            </a:r>
            <a:r>
              <a:rPr lang="fr-CA" baseline="0" dirty="0" err="1" smtClean="0"/>
              <a:t>Atl</a:t>
            </a:r>
            <a:r>
              <a:rPr lang="fr-CA" baseline="0" dirty="0" smtClean="0"/>
              <a:t> </a:t>
            </a:r>
            <a:r>
              <a:rPr lang="fr-CA" baseline="0" dirty="0" err="1" smtClean="0"/>
              <a:t>cod</a:t>
            </a:r>
            <a:r>
              <a:rPr lang="fr-CA" baseline="0" dirty="0" smtClean="0"/>
              <a:t>, </a:t>
            </a:r>
            <a:r>
              <a:rPr lang="fr-CA" baseline="0" dirty="0" err="1" smtClean="0"/>
              <a:t>Amercian</a:t>
            </a:r>
            <a:r>
              <a:rPr lang="fr-CA" baseline="0" dirty="0" smtClean="0"/>
              <a:t> </a:t>
            </a:r>
            <a:r>
              <a:rPr lang="fr-CA" baseline="0" dirty="0" err="1" smtClean="0"/>
              <a:t>plaice</a:t>
            </a:r>
            <a:r>
              <a:rPr lang="fr-CA" baseline="0" dirty="0" smtClean="0"/>
              <a:t> and </a:t>
            </a:r>
            <a:r>
              <a:rPr lang="fr-CA" baseline="0" dirty="0" err="1" smtClean="0"/>
              <a:t>Yellowtail</a:t>
            </a:r>
            <a:r>
              <a:rPr lang="fr-CA" baseline="0" dirty="0" smtClean="0"/>
              <a:t> </a:t>
            </a:r>
            <a:r>
              <a:rPr lang="fr-CA" baseline="0" dirty="0" err="1" smtClean="0"/>
              <a:t>flounder</a:t>
            </a:r>
            <a:r>
              <a:rPr lang="fr-CA" baseline="0" dirty="0" smtClean="0"/>
              <a:t>.</a:t>
            </a:r>
          </a:p>
          <a:p>
            <a:r>
              <a:rPr lang="fr-CA" baseline="0" dirty="0" smtClean="0"/>
              <a:t>In </a:t>
            </a:r>
            <a:r>
              <a:rPr lang="fr-CA" baseline="0" dirty="0" err="1" smtClean="0"/>
              <a:t>particular</a:t>
            </a:r>
            <a:r>
              <a:rPr lang="fr-CA" baseline="0" dirty="0" smtClean="0"/>
              <a:t>, American </a:t>
            </a:r>
            <a:r>
              <a:rPr lang="fr-CA" baseline="0" dirty="0" err="1" smtClean="0"/>
              <a:t>plaice</a:t>
            </a:r>
            <a:r>
              <a:rPr lang="fr-CA" baseline="0" dirty="0" smtClean="0"/>
              <a:t> </a:t>
            </a:r>
            <a:r>
              <a:rPr lang="fr-CA" baseline="0" dirty="0" err="1" smtClean="0"/>
              <a:t>which</a:t>
            </a:r>
            <a:r>
              <a:rPr lang="fr-CA" baseline="0" dirty="0" smtClean="0"/>
              <a:t> </a:t>
            </a:r>
            <a:r>
              <a:rPr lang="fr-CA" baseline="0" dirty="0" err="1" smtClean="0"/>
              <a:t>were</a:t>
            </a:r>
            <a:r>
              <a:rPr lang="fr-CA" baseline="0" dirty="0" smtClean="0"/>
              <a:t> </a:t>
            </a:r>
            <a:r>
              <a:rPr lang="fr-CA" baseline="0" dirty="0" err="1" smtClean="0"/>
              <a:t>caught</a:t>
            </a:r>
            <a:r>
              <a:rPr lang="fr-CA" baseline="0" dirty="0" smtClean="0"/>
              <a:t> at </a:t>
            </a:r>
            <a:r>
              <a:rPr lang="fr-CA" baseline="0" dirty="0" err="1" smtClean="0"/>
              <a:t>most</a:t>
            </a:r>
            <a:r>
              <a:rPr lang="fr-CA" baseline="0" dirty="0" smtClean="0"/>
              <a:t> </a:t>
            </a:r>
            <a:r>
              <a:rPr lang="fr-CA" baseline="0" dirty="0" err="1" smtClean="0"/>
              <a:t>sampling</a:t>
            </a:r>
            <a:r>
              <a:rPr lang="fr-CA" baseline="0" dirty="0" smtClean="0"/>
              <a:t> locations and </a:t>
            </a:r>
            <a:r>
              <a:rPr lang="fr-CA" baseline="0" dirty="0" err="1" smtClean="0"/>
              <a:t>was</a:t>
            </a:r>
            <a:r>
              <a:rPr lang="fr-CA" baseline="0" dirty="0" smtClean="0"/>
              <a:t> </a:t>
            </a:r>
            <a:r>
              <a:rPr lang="fr-CA" baseline="0" dirty="0" err="1" smtClean="0"/>
              <a:t>fairly</a:t>
            </a:r>
            <a:r>
              <a:rPr lang="fr-CA" baseline="0" dirty="0" smtClean="0"/>
              <a:t> </a:t>
            </a:r>
            <a:r>
              <a:rPr lang="fr-CA" baseline="0" dirty="0" err="1" smtClean="0"/>
              <a:t>abundant</a:t>
            </a:r>
            <a:r>
              <a:rPr lang="fr-CA" baseline="0" dirty="0" smtClean="0"/>
              <a:t>, and </a:t>
            </a:r>
            <a:r>
              <a:rPr lang="fr-CA" baseline="0" dirty="0" err="1" smtClean="0"/>
              <a:t>whose</a:t>
            </a:r>
            <a:r>
              <a:rPr lang="fr-CA" baseline="0" dirty="0" smtClean="0"/>
              <a:t> habitat </a:t>
            </a:r>
            <a:r>
              <a:rPr lang="fr-CA" baseline="0" dirty="0" err="1" smtClean="0"/>
              <a:t>strongly</a:t>
            </a:r>
            <a:r>
              <a:rPr lang="fr-CA" baseline="0" dirty="0" smtClean="0"/>
              <a:t> </a:t>
            </a:r>
            <a:r>
              <a:rPr lang="fr-CA" baseline="0" dirty="0" err="1" smtClean="0"/>
              <a:t>overlaps</a:t>
            </a:r>
            <a:r>
              <a:rPr lang="fr-CA" baseline="0" dirty="0" smtClean="0"/>
              <a:t> </a:t>
            </a:r>
            <a:r>
              <a:rPr lang="fr-CA" baseline="0" dirty="0" err="1" smtClean="0"/>
              <a:t>with</a:t>
            </a:r>
            <a:r>
              <a:rPr lang="fr-CA" baseline="0" dirty="0" smtClean="0"/>
              <a:t> </a:t>
            </a:r>
            <a:r>
              <a:rPr lang="fr-CA" baseline="0" dirty="0" err="1" smtClean="0"/>
              <a:t>snow</a:t>
            </a:r>
            <a:r>
              <a:rPr lang="fr-CA" baseline="0" dirty="0" smtClean="0"/>
              <a:t> </a:t>
            </a:r>
            <a:r>
              <a:rPr lang="fr-CA" baseline="0" dirty="0" err="1" smtClean="0"/>
              <a:t>crab</a:t>
            </a:r>
            <a:r>
              <a:rPr lang="fr-CA" baseline="0" dirty="0" smtClean="0"/>
              <a:t>, shows no </a:t>
            </a:r>
            <a:r>
              <a:rPr lang="fr-CA" baseline="0" dirty="0" err="1" smtClean="0"/>
              <a:t>signifcant</a:t>
            </a:r>
            <a:r>
              <a:rPr lang="fr-CA" baseline="0" dirty="0" smtClean="0"/>
              <a:t> </a:t>
            </a:r>
            <a:r>
              <a:rPr lang="fr-CA" baseline="0" dirty="0" err="1" smtClean="0"/>
              <a:t>differences</a:t>
            </a:r>
            <a:r>
              <a:rPr lang="fr-CA" baseline="0" dirty="0" smtClean="0"/>
              <a:t>.</a:t>
            </a:r>
          </a:p>
          <a:p>
            <a:endParaRPr lang="fr-CA" baseline="0" dirty="0" smtClean="0"/>
          </a:p>
          <a:p>
            <a:r>
              <a:rPr lang="fr-CA" baseline="0" dirty="0" err="1" smtClean="0"/>
              <a:t>Among</a:t>
            </a:r>
            <a:r>
              <a:rPr lang="fr-CA" baseline="0" dirty="0" smtClean="0"/>
              <a:t> the 6 </a:t>
            </a:r>
            <a:r>
              <a:rPr lang="fr-CA" baseline="0" dirty="0" err="1" smtClean="0"/>
              <a:t>invertebrate</a:t>
            </a:r>
            <a:r>
              <a:rPr lang="fr-CA" baseline="0" dirty="0" smtClean="0"/>
              <a:t> </a:t>
            </a:r>
            <a:r>
              <a:rPr lang="fr-CA" baseline="0" dirty="0" err="1" smtClean="0"/>
              <a:t>species</a:t>
            </a:r>
            <a:r>
              <a:rPr lang="fr-CA" baseline="0" dirty="0" smtClean="0"/>
              <a:t> </a:t>
            </a:r>
            <a:r>
              <a:rPr lang="fr-CA" baseline="0" dirty="0" err="1" smtClean="0"/>
              <a:t>considered</a:t>
            </a:r>
            <a:r>
              <a:rPr lang="fr-CA" baseline="0" dirty="0" smtClean="0"/>
              <a:t>, </a:t>
            </a:r>
            <a:r>
              <a:rPr lang="fr-CA" baseline="0" dirty="0" err="1" smtClean="0"/>
              <a:t>only</a:t>
            </a:r>
            <a:r>
              <a:rPr lang="fr-CA" baseline="0" dirty="0" smtClean="0"/>
              <a:t> </a:t>
            </a:r>
            <a:r>
              <a:rPr lang="fr-CA" baseline="0" dirty="0" err="1" smtClean="0"/>
              <a:t>mudstars</a:t>
            </a:r>
            <a:r>
              <a:rPr lang="fr-CA" baseline="0" dirty="0" smtClean="0"/>
              <a:t> and </a:t>
            </a:r>
            <a:r>
              <a:rPr lang="fr-CA" baseline="0" dirty="0" err="1" smtClean="0"/>
              <a:t>sea</a:t>
            </a:r>
            <a:r>
              <a:rPr lang="fr-CA" baseline="0" dirty="0" smtClean="0"/>
              <a:t> </a:t>
            </a:r>
            <a:r>
              <a:rPr lang="fr-CA" baseline="0" dirty="0" err="1" smtClean="0"/>
              <a:t>urchins</a:t>
            </a:r>
            <a:r>
              <a:rPr lang="fr-CA" baseline="0" dirty="0" smtClean="0"/>
              <a:t> </a:t>
            </a:r>
            <a:r>
              <a:rPr lang="fr-CA" baseline="0" dirty="0" err="1" smtClean="0"/>
              <a:t>showed</a:t>
            </a:r>
            <a:r>
              <a:rPr lang="fr-CA" baseline="0" dirty="0" smtClean="0"/>
              <a:t> </a:t>
            </a:r>
            <a:r>
              <a:rPr lang="fr-CA" baseline="0" dirty="0" err="1" smtClean="0"/>
              <a:t>significant</a:t>
            </a:r>
            <a:r>
              <a:rPr lang="fr-CA" baseline="0" dirty="0" smtClean="0"/>
              <a:t> </a:t>
            </a:r>
            <a:r>
              <a:rPr lang="fr-CA" baseline="0" dirty="0" err="1" smtClean="0"/>
              <a:t>differents</a:t>
            </a:r>
            <a:r>
              <a:rPr lang="fr-CA" baseline="0" dirty="0" smtClean="0"/>
              <a:t>, but in opposite directions.</a:t>
            </a:r>
          </a:p>
          <a:p>
            <a:r>
              <a:rPr lang="fr-CA" baseline="0" dirty="0" err="1" smtClean="0"/>
              <a:t>Mudstars</a:t>
            </a:r>
            <a:r>
              <a:rPr lang="fr-CA" baseline="0" dirty="0" smtClean="0"/>
              <a:t> </a:t>
            </a:r>
            <a:r>
              <a:rPr lang="fr-CA" baseline="0" dirty="0" err="1" smtClean="0"/>
              <a:t>were</a:t>
            </a:r>
            <a:r>
              <a:rPr lang="fr-CA" baseline="0" dirty="0" smtClean="0"/>
              <a:t> </a:t>
            </a:r>
            <a:r>
              <a:rPr lang="fr-CA" baseline="0" dirty="0" err="1" smtClean="0"/>
              <a:t>seeimingly</a:t>
            </a:r>
            <a:r>
              <a:rPr lang="fr-CA" baseline="0" dirty="0" smtClean="0"/>
              <a:t> </a:t>
            </a:r>
            <a:r>
              <a:rPr lang="fr-CA" baseline="0" dirty="0" err="1" smtClean="0"/>
              <a:t>favoured</a:t>
            </a:r>
            <a:r>
              <a:rPr lang="fr-CA" baseline="0" dirty="0" smtClean="0"/>
              <a:t> by the Avalon, </a:t>
            </a:r>
            <a:r>
              <a:rPr lang="fr-CA" baseline="0" dirty="0" err="1" smtClean="0"/>
              <a:t>while</a:t>
            </a:r>
            <a:r>
              <a:rPr lang="fr-CA" baseline="0" dirty="0" smtClean="0"/>
              <a:t> </a:t>
            </a:r>
            <a:r>
              <a:rPr lang="fr-CA" baseline="0" dirty="0" err="1" smtClean="0"/>
              <a:t>urchins</a:t>
            </a:r>
            <a:r>
              <a:rPr lang="fr-CA" baseline="0" dirty="0" smtClean="0"/>
              <a:t> catches </a:t>
            </a:r>
            <a:r>
              <a:rPr lang="fr-CA" baseline="0" dirty="0" err="1" smtClean="0"/>
              <a:t>were</a:t>
            </a:r>
            <a:r>
              <a:rPr lang="fr-CA" baseline="0" dirty="0" smtClean="0"/>
              <a:t> </a:t>
            </a:r>
            <a:r>
              <a:rPr lang="fr-CA" baseline="0" dirty="0" err="1" smtClean="0"/>
              <a:t>larger</a:t>
            </a:r>
            <a:r>
              <a:rPr lang="fr-CA" baseline="0" dirty="0" smtClean="0"/>
              <a:t> on the Jean Mathieu.</a:t>
            </a:r>
          </a:p>
          <a:p>
            <a:endParaRPr lang="fr-CA" baseline="0" dirty="0" smtClean="0"/>
          </a:p>
          <a:p>
            <a:r>
              <a:rPr lang="fr-CA" baseline="0" dirty="0" smtClean="0"/>
              <a:t>So </a:t>
            </a:r>
            <a:r>
              <a:rPr lang="fr-CA" baseline="0" dirty="0" err="1" smtClean="0"/>
              <a:t>what</a:t>
            </a:r>
            <a:r>
              <a:rPr lang="fr-CA" baseline="0" dirty="0" smtClean="0"/>
              <a:t> </a:t>
            </a:r>
            <a:r>
              <a:rPr lang="fr-CA" baseline="0" dirty="0" err="1" smtClean="0"/>
              <a:t>should</a:t>
            </a:r>
            <a:r>
              <a:rPr lang="fr-CA" baseline="0" dirty="0" smtClean="0"/>
              <a:t> </a:t>
            </a:r>
            <a:r>
              <a:rPr lang="fr-CA" baseline="0" dirty="0" err="1" smtClean="0"/>
              <a:t>we</a:t>
            </a:r>
            <a:r>
              <a:rPr lang="fr-CA" baseline="0" dirty="0" smtClean="0"/>
              <a:t> </a:t>
            </a:r>
            <a:r>
              <a:rPr lang="fr-CA" baseline="0" dirty="0" err="1" smtClean="0"/>
              <a:t>make</a:t>
            </a:r>
            <a:r>
              <a:rPr lang="fr-CA" baseline="0" dirty="0" smtClean="0"/>
              <a:t> of </a:t>
            </a:r>
            <a:r>
              <a:rPr lang="fr-CA" baseline="0" dirty="0" err="1" smtClean="0"/>
              <a:t>this</a:t>
            </a:r>
            <a:r>
              <a:rPr lang="fr-CA" baseline="0" dirty="0" smtClean="0"/>
              <a:t> </a:t>
            </a:r>
            <a:r>
              <a:rPr lang="fr-CA" baseline="0" dirty="0" err="1" smtClean="0"/>
              <a:t>odd</a:t>
            </a:r>
            <a:r>
              <a:rPr lang="fr-CA" baseline="0" dirty="0" smtClean="0"/>
              <a:t> </a:t>
            </a:r>
            <a:r>
              <a:rPr lang="fr-CA" baseline="0" dirty="0" err="1" smtClean="0"/>
              <a:t>significance</a:t>
            </a:r>
            <a:r>
              <a:rPr lang="fr-CA" baseline="0" dirty="0" smtClean="0"/>
              <a:t> patterns?</a:t>
            </a:r>
          </a:p>
          <a:p>
            <a:r>
              <a:rPr lang="fr-CA" baseline="0" dirty="0" smtClean="0"/>
              <a:t>One </a:t>
            </a:r>
            <a:r>
              <a:rPr lang="fr-CA" baseline="0" dirty="0" err="1" smtClean="0"/>
              <a:t>thing</a:t>
            </a:r>
            <a:r>
              <a:rPr lang="fr-CA" baseline="0" dirty="0" smtClean="0"/>
              <a:t> to </a:t>
            </a:r>
            <a:r>
              <a:rPr lang="fr-CA" baseline="0" dirty="0" err="1" smtClean="0"/>
              <a:t>consider</a:t>
            </a:r>
            <a:r>
              <a:rPr lang="fr-CA" baseline="0" dirty="0" smtClean="0"/>
              <a:t> </a:t>
            </a:r>
            <a:r>
              <a:rPr lang="fr-CA" baseline="0" dirty="0" err="1" smtClean="0"/>
              <a:t>is</a:t>
            </a:r>
            <a:r>
              <a:rPr lang="fr-CA" baseline="0" dirty="0" smtClean="0"/>
              <a:t> the </a:t>
            </a:r>
            <a:r>
              <a:rPr lang="fr-CA" baseline="0" dirty="0" err="1" smtClean="0"/>
              <a:t>degree</a:t>
            </a:r>
            <a:r>
              <a:rPr lang="fr-CA" baseline="0" dirty="0" smtClean="0"/>
              <a:t> of </a:t>
            </a:r>
            <a:r>
              <a:rPr lang="fr-CA" baseline="0" dirty="0" err="1" smtClean="0"/>
              <a:t>aggregation</a:t>
            </a:r>
            <a:r>
              <a:rPr lang="fr-CA" baseline="0" dirty="0" smtClean="0"/>
              <a:t> :</a:t>
            </a:r>
          </a:p>
          <a:p>
            <a:pPr marL="171450" indent="-171450">
              <a:buFont typeface="Arial" panose="020B0604020202020204" pitchFamily="34" charset="0"/>
              <a:buChar char="•"/>
            </a:pPr>
            <a:r>
              <a:rPr lang="fr-CA" baseline="0" dirty="0" err="1" smtClean="0"/>
              <a:t>Female</a:t>
            </a:r>
            <a:r>
              <a:rPr lang="fr-CA" baseline="0" dirty="0" smtClean="0"/>
              <a:t> </a:t>
            </a:r>
            <a:r>
              <a:rPr lang="fr-CA" baseline="0" dirty="0" err="1" smtClean="0"/>
              <a:t>snow</a:t>
            </a:r>
            <a:r>
              <a:rPr lang="fr-CA" baseline="0" dirty="0" smtClean="0"/>
              <a:t> </a:t>
            </a:r>
            <a:r>
              <a:rPr lang="fr-CA" baseline="0" dirty="0" err="1" smtClean="0"/>
              <a:t>crab</a:t>
            </a:r>
            <a:r>
              <a:rPr lang="fr-CA" baseline="0" dirty="0" smtClean="0"/>
              <a:t>, </a:t>
            </a:r>
            <a:r>
              <a:rPr lang="fr-CA" baseline="0" dirty="0" err="1" smtClean="0"/>
              <a:t>mud</a:t>
            </a:r>
            <a:r>
              <a:rPr lang="fr-CA" baseline="0" dirty="0" smtClean="0"/>
              <a:t> stars and </a:t>
            </a:r>
            <a:r>
              <a:rPr lang="fr-CA" baseline="0" dirty="0" err="1" smtClean="0"/>
              <a:t>sea</a:t>
            </a:r>
            <a:r>
              <a:rPr lang="fr-CA" baseline="0" dirty="0" smtClean="0"/>
              <a:t> </a:t>
            </a:r>
            <a:r>
              <a:rPr lang="fr-CA" baseline="0" dirty="0" err="1" smtClean="0"/>
              <a:t>urchins</a:t>
            </a:r>
            <a:r>
              <a:rPr lang="fr-CA" baseline="0" dirty="0" smtClean="0"/>
              <a:t> show a high </a:t>
            </a:r>
            <a:r>
              <a:rPr lang="fr-CA" baseline="0" dirty="0" err="1" smtClean="0"/>
              <a:t>degree</a:t>
            </a:r>
            <a:r>
              <a:rPr lang="fr-CA" baseline="0" dirty="0" smtClean="0"/>
              <a:t> of spatial </a:t>
            </a:r>
            <a:r>
              <a:rPr lang="fr-CA" baseline="0" dirty="0" err="1" smtClean="0"/>
              <a:t>aggregation</a:t>
            </a:r>
            <a:r>
              <a:rPr lang="fr-CA" baseline="0" dirty="0" smtClean="0"/>
              <a:t>.</a:t>
            </a:r>
          </a:p>
          <a:p>
            <a:pPr marL="171450" indent="-171450">
              <a:buFont typeface="Arial" panose="020B0604020202020204" pitchFamily="34" charset="0"/>
              <a:buChar char="•"/>
            </a:pPr>
            <a:r>
              <a:rPr lang="fr-CA" baseline="0" dirty="0" smtClean="0"/>
              <a:t>For </a:t>
            </a:r>
            <a:r>
              <a:rPr lang="fr-CA" baseline="0" dirty="0" err="1" smtClean="0"/>
              <a:t>snow</a:t>
            </a:r>
            <a:r>
              <a:rPr lang="fr-CA" baseline="0" dirty="0" smtClean="0"/>
              <a:t> </a:t>
            </a:r>
            <a:r>
              <a:rPr lang="fr-CA" baseline="0" dirty="0" err="1" smtClean="0"/>
              <a:t>crab</a:t>
            </a:r>
            <a:r>
              <a:rPr lang="fr-CA" baseline="0" dirty="0" smtClean="0"/>
              <a:t>, </a:t>
            </a:r>
            <a:r>
              <a:rPr lang="fr-CA" baseline="0" dirty="0" err="1" smtClean="0"/>
              <a:t>it</a:t>
            </a:r>
            <a:r>
              <a:rPr lang="fr-CA" baseline="0" dirty="0" smtClean="0"/>
              <a:t> </a:t>
            </a:r>
            <a:r>
              <a:rPr lang="fr-CA" baseline="0" dirty="0" err="1" smtClean="0"/>
              <a:t>is</a:t>
            </a:r>
            <a:r>
              <a:rPr lang="fr-CA" baseline="0" dirty="0" smtClean="0"/>
              <a:t> </a:t>
            </a:r>
            <a:r>
              <a:rPr lang="fr-CA" baseline="0" dirty="0" err="1" smtClean="0"/>
              <a:t>thought</a:t>
            </a:r>
            <a:r>
              <a:rPr lang="fr-CA" baseline="0" dirty="0" smtClean="0"/>
              <a:t> </a:t>
            </a:r>
            <a:r>
              <a:rPr lang="fr-CA" baseline="0" dirty="0" err="1" smtClean="0"/>
              <a:t>that</a:t>
            </a:r>
            <a:r>
              <a:rPr lang="fr-CA" baseline="0" dirty="0" smtClean="0"/>
              <a:t> males spread out more </a:t>
            </a:r>
            <a:r>
              <a:rPr lang="fr-CA" baseline="0" dirty="0" err="1" smtClean="0"/>
              <a:t>because</a:t>
            </a:r>
            <a:r>
              <a:rPr lang="fr-CA" baseline="0" dirty="0" smtClean="0"/>
              <a:t> </a:t>
            </a:r>
            <a:r>
              <a:rPr lang="fr-CA" baseline="0" dirty="0" err="1" smtClean="0"/>
              <a:t>they</a:t>
            </a:r>
            <a:r>
              <a:rPr lang="fr-CA" baseline="0" dirty="0" smtClean="0"/>
              <a:t> tend to </a:t>
            </a:r>
            <a:r>
              <a:rPr lang="fr-CA" baseline="0" dirty="0" err="1" smtClean="0"/>
              <a:t>establish</a:t>
            </a:r>
            <a:r>
              <a:rPr lang="fr-CA" baseline="0" dirty="0" smtClean="0"/>
              <a:t> </a:t>
            </a:r>
            <a:r>
              <a:rPr lang="fr-CA" baseline="0" dirty="0" err="1" smtClean="0"/>
              <a:t>territories</a:t>
            </a:r>
            <a:r>
              <a:rPr lang="fr-CA" baseline="0" dirty="0" smtClean="0"/>
              <a:t>, </a:t>
            </a:r>
            <a:r>
              <a:rPr lang="fr-CA" baseline="0" dirty="0" err="1" smtClean="0"/>
              <a:t>whereas</a:t>
            </a:r>
            <a:r>
              <a:rPr lang="fr-CA" baseline="0" dirty="0" smtClean="0"/>
              <a:t> </a:t>
            </a:r>
            <a:r>
              <a:rPr lang="fr-CA" baseline="0" dirty="0" err="1" smtClean="0"/>
              <a:t>females</a:t>
            </a:r>
            <a:r>
              <a:rPr lang="fr-CA" baseline="0" dirty="0" smtClean="0"/>
              <a:t> tend to cluster more in certain locations.</a:t>
            </a:r>
          </a:p>
          <a:p>
            <a:pPr marL="171450" indent="-171450">
              <a:buFont typeface="Arial" panose="020B0604020202020204" pitchFamily="34" charset="0"/>
              <a:buChar char="•"/>
            </a:pPr>
            <a:r>
              <a:rPr lang="fr-CA" baseline="0" dirty="0" smtClean="0"/>
              <a:t>Spatial </a:t>
            </a:r>
            <a:r>
              <a:rPr lang="fr-CA" baseline="0" dirty="0" err="1" smtClean="0"/>
              <a:t>aggregation</a:t>
            </a:r>
            <a:r>
              <a:rPr lang="fr-CA" baseline="0" dirty="0" smtClean="0"/>
              <a:t> </a:t>
            </a:r>
            <a:r>
              <a:rPr lang="fr-CA" baseline="0" dirty="0" err="1" smtClean="0"/>
              <a:t>makes</a:t>
            </a:r>
            <a:r>
              <a:rPr lang="fr-CA" baseline="0" dirty="0" smtClean="0"/>
              <a:t> the </a:t>
            </a:r>
            <a:r>
              <a:rPr lang="fr-CA" baseline="0" dirty="0" err="1" smtClean="0"/>
              <a:t>analysis</a:t>
            </a:r>
            <a:r>
              <a:rPr lang="fr-CA" baseline="0" dirty="0" smtClean="0"/>
              <a:t> more susceptible to violations of </a:t>
            </a:r>
            <a:r>
              <a:rPr lang="fr-CA" baseline="0" dirty="0" err="1" smtClean="0"/>
              <a:t>statistical</a:t>
            </a:r>
            <a:r>
              <a:rPr lang="fr-CA" baseline="0" dirty="0" smtClean="0"/>
              <a:t> </a:t>
            </a:r>
            <a:r>
              <a:rPr lang="fr-CA" baseline="0" dirty="0" err="1" smtClean="0"/>
              <a:t>independence</a:t>
            </a:r>
            <a:r>
              <a:rPr lang="fr-CA" baseline="0" dirty="0" smtClean="0"/>
              <a:t>. </a:t>
            </a:r>
            <a:r>
              <a:rPr lang="fr-CA" baseline="0" dirty="0" err="1" smtClean="0"/>
              <a:t>e.g</a:t>
            </a:r>
            <a:r>
              <a:rPr lang="fr-CA" baseline="0" dirty="0" smtClean="0"/>
              <a:t>. the </a:t>
            </a:r>
            <a:r>
              <a:rPr lang="fr-CA" baseline="0" dirty="0" err="1" smtClean="0"/>
              <a:t>trawl</a:t>
            </a:r>
            <a:r>
              <a:rPr lang="fr-CA" baseline="0" dirty="0" smtClean="0"/>
              <a:t> for </a:t>
            </a:r>
            <a:r>
              <a:rPr lang="fr-CA" baseline="0" dirty="0" err="1" smtClean="0"/>
              <a:t>some</a:t>
            </a:r>
            <a:r>
              <a:rPr lang="fr-CA" baseline="0" dirty="0" smtClean="0"/>
              <a:t> </a:t>
            </a:r>
            <a:r>
              <a:rPr lang="fr-CA" baseline="0" dirty="0" err="1" smtClean="0"/>
              <a:t>unaccounted</a:t>
            </a:r>
            <a:r>
              <a:rPr lang="fr-CA" baseline="0" dirty="0" smtClean="0"/>
              <a:t> </a:t>
            </a:r>
            <a:r>
              <a:rPr lang="fr-CA" baseline="0" dirty="0" err="1" smtClean="0"/>
              <a:t>reason</a:t>
            </a:r>
            <a:r>
              <a:rPr lang="fr-CA" baseline="0" dirty="0" smtClean="0"/>
              <a:t> </a:t>
            </a:r>
            <a:r>
              <a:rPr lang="fr-CA" baseline="0" dirty="0" err="1" smtClean="0"/>
              <a:t>is</a:t>
            </a:r>
            <a:r>
              <a:rPr lang="fr-CA" baseline="0" dirty="0" smtClean="0"/>
              <a:t> not </a:t>
            </a:r>
            <a:r>
              <a:rPr lang="fr-CA" baseline="0" dirty="0" err="1" smtClean="0"/>
              <a:t>performing</a:t>
            </a:r>
            <a:r>
              <a:rPr lang="fr-CA" baseline="0" dirty="0" smtClean="0"/>
              <a:t> </a:t>
            </a:r>
            <a:r>
              <a:rPr lang="fr-CA" baseline="0" dirty="0" err="1" smtClean="0"/>
              <a:t>optimally</a:t>
            </a:r>
            <a:r>
              <a:rPr lang="fr-CA" baseline="0" dirty="0" smtClean="0"/>
              <a:t> in a </a:t>
            </a:r>
            <a:r>
              <a:rPr lang="fr-CA" baseline="0" dirty="0" err="1" smtClean="0"/>
              <a:t>region</a:t>
            </a:r>
            <a:r>
              <a:rPr lang="fr-CA" baseline="0" dirty="0" smtClean="0"/>
              <a:t> </a:t>
            </a:r>
            <a:r>
              <a:rPr lang="fr-CA" baseline="0" dirty="0" err="1" smtClean="0"/>
              <a:t>where</a:t>
            </a:r>
            <a:r>
              <a:rPr lang="fr-CA" baseline="0" dirty="0" smtClean="0"/>
              <a:t> </a:t>
            </a:r>
            <a:r>
              <a:rPr lang="fr-CA" baseline="0" dirty="0" err="1" smtClean="0"/>
              <a:t>females</a:t>
            </a:r>
            <a:r>
              <a:rPr lang="fr-CA" baseline="0" dirty="0" smtClean="0"/>
              <a:t> are </a:t>
            </a:r>
            <a:r>
              <a:rPr lang="fr-CA" baseline="0" dirty="0" err="1" smtClean="0"/>
              <a:t>abundant</a:t>
            </a:r>
            <a:r>
              <a:rPr lang="fr-CA" baseline="0" dirty="0" smtClean="0"/>
              <a:t>.</a:t>
            </a:r>
          </a:p>
          <a:p>
            <a:endParaRPr lang="fr-CA" baseline="0" dirty="0" smtClean="0"/>
          </a:p>
          <a:p>
            <a:endParaRPr lang="fr-CA" baseline="0" dirty="0" smtClean="0"/>
          </a:p>
        </p:txBody>
      </p:sp>
      <p:sp>
        <p:nvSpPr>
          <p:cNvPr id="4" name="Slide Number Placeholder 3"/>
          <p:cNvSpPr>
            <a:spLocks noGrp="1"/>
          </p:cNvSpPr>
          <p:nvPr>
            <p:ph type="sldNum" sz="quarter" idx="10"/>
          </p:nvPr>
        </p:nvSpPr>
        <p:spPr/>
        <p:txBody>
          <a:bodyPr/>
          <a:lstStyle/>
          <a:p>
            <a:fld id="{675A613A-1CD0-47F9-9096-19EC12896A8F}" type="slidenum">
              <a:rPr lang="en-CA" smtClean="0"/>
              <a:t>15</a:t>
            </a:fld>
            <a:endParaRPr lang="en-CA"/>
          </a:p>
        </p:txBody>
      </p:sp>
    </p:spTree>
    <p:extLst>
      <p:ext uri="{BB962C8B-B14F-4D97-AF65-F5344CB8AC3E}">
        <p14:creationId xmlns:p14="http://schemas.microsoft.com/office/powerpoint/2010/main" val="36693621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smtClean="0"/>
              <a:t>To</a:t>
            </a:r>
            <a:r>
              <a:rPr lang="en-US" baseline="0" dirty="0" smtClean="0"/>
              <a:t> give some sense of possible variations in fishing practice, we will see four different plots showing different aspects of the survey vessel and trawl.</a:t>
            </a:r>
          </a:p>
          <a:p>
            <a:pPr marL="0" indent="0">
              <a:buFont typeface="Arial" panose="020B0604020202020204" pitchFamily="34" charset="0"/>
              <a:buNone/>
            </a:pPr>
            <a:endParaRPr lang="en-US" baseline="0" dirty="0" smtClean="0"/>
          </a:p>
          <a:p>
            <a:pPr marL="0" indent="0">
              <a:buFont typeface="Arial" panose="020B0604020202020204" pitchFamily="34" charset="0"/>
              <a:buNone/>
            </a:pPr>
            <a:r>
              <a:rPr lang="en-US" baseline="0" dirty="0" smtClean="0"/>
              <a:t>Each plot separates the data by captain (left and right columns) and vessel, with Jean Mathieu in the top row and the Avalon on the bottom row.</a:t>
            </a:r>
          </a:p>
          <a:p>
            <a:pPr marL="0" indent="0">
              <a:buFont typeface="Arial" panose="020B0604020202020204" pitchFamily="34" charset="0"/>
              <a:buNone/>
            </a:pPr>
            <a:endParaRPr lang="en-US" baseline="0" dirty="0" smtClean="0"/>
          </a:p>
          <a:p>
            <a:pPr marL="0" indent="0">
              <a:buFont typeface="Arial" panose="020B0604020202020204" pitchFamily="34" charset="0"/>
              <a:buNone/>
            </a:pPr>
            <a:r>
              <a:rPr lang="en-US" b="1" baseline="0" dirty="0" smtClean="0"/>
              <a:t>Tracks:</a:t>
            </a:r>
          </a:p>
          <a:p>
            <a:pPr marL="0" indent="0">
              <a:buFont typeface="Arial" panose="020B0604020202020204" pitchFamily="34" charset="0"/>
              <a:buNone/>
            </a:pPr>
            <a:r>
              <a:rPr lang="en-US" baseline="0" dirty="0" smtClean="0"/>
              <a:t>The plot to the left shows each vessel track by captain and vessel. </a:t>
            </a:r>
          </a:p>
          <a:p>
            <a:pPr marL="0" indent="0">
              <a:buFont typeface="Arial" panose="020B0604020202020204" pitchFamily="34" charset="0"/>
              <a:buNone/>
            </a:pPr>
            <a:r>
              <a:rPr lang="en-US" baseline="0" dirty="0" smtClean="0"/>
              <a:t>All tracks were shifted so that they all start at the same point. </a:t>
            </a:r>
          </a:p>
          <a:p>
            <a:pPr marL="0" indent="0">
              <a:buFont typeface="Arial" panose="020B0604020202020204" pitchFamily="34" charset="0"/>
              <a:buNone/>
            </a:pPr>
            <a:r>
              <a:rPr lang="en-US" baseline="0" dirty="0" smtClean="0"/>
              <a:t>The grey portion of the track represents the active trawling phase and the red portion, the passive trawling phase.</a:t>
            </a:r>
          </a:p>
          <a:p>
            <a:pPr marL="0" indent="0">
              <a:buFont typeface="Arial" panose="020B0604020202020204" pitchFamily="34" charset="0"/>
              <a:buNone/>
            </a:pPr>
            <a:r>
              <a:rPr lang="en-US" baseline="0" dirty="0" smtClean="0"/>
              <a:t>So we can compare the track lengths between vessels, their directions, whether the vessel deviated from its course, etc…</a:t>
            </a:r>
          </a:p>
          <a:p>
            <a:pPr marL="0" indent="0">
              <a:buFont typeface="Arial" panose="020B0604020202020204" pitchFamily="34" charset="0"/>
              <a:buNone/>
            </a:pPr>
            <a:r>
              <a:rPr lang="en-US" baseline="0" dirty="0" smtClean="0"/>
              <a:t>For the comparative survey, the track lengths of the active and passive phases were fairly similar in extent, and so were their swept areas.</a:t>
            </a:r>
          </a:p>
          <a:p>
            <a:pPr marL="0" indent="0">
              <a:buFont typeface="Arial" panose="020B0604020202020204" pitchFamily="34" charset="0"/>
              <a:buNone/>
            </a:pPr>
            <a:r>
              <a:rPr lang="en-US" baseline="0" dirty="0" smtClean="0"/>
              <a:t>We also note that one tow on the Jean Mathieu had a start time which was revised downward, due to a malfunctioning </a:t>
            </a:r>
            <a:r>
              <a:rPr lang="en-US" baseline="0" dirty="0" err="1" smtClean="0"/>
              <a:t>eSonar</a:t>
            </a:r>
            <a:r>
              <a:rPr lang="en-US" baseline="0" dirty="0" smtClean="0"/>
              <a:t>, resulting in a much longer tow.</a:t>
            </a:r>
          </a:p>
          <a:p>
            <a:pPr marL="0" indent="0">
              <a:buFont typeface="Arial" panose="020B0604020202020204" pitchFamily="34" charset="0"/>
              <a:buNone/>
            </a:pPr>
            <a:endParaRPr lang="en-US" baseline="0" dirty="0" smtClean="0"/>
          </a:p>
          <a:p>
            <a:pPr marL="0" indent="0">
              <a:buFont typeface="Arial" panose="020B0604020202020204" pitchFamily="34" charset="0"/>
              <a:buNone/>
            </a:pPr>
            <a:r>
              <a:rPr lang="en-US" b="1" baseline="0" dirty="0" smtClean="0"/>
              <a:t>Speeds:</a:t>
            </a:r>
            <a:endParaRPr lang="en-US" b="0" baseline="0" dirty="0" smtClean="0"/>
          </a:p>
          <a:p>
            <a:pPr marL="171450" indent="-171450">
              <a:buFont typeface="Arial" panose="020B0604020202020204" pitchFamily="34" charset="0"/>
              <a:buChar char="•"/>
            </a:pPr>
            <a:r>
              <a:rPr lang="en-US" b="0" baseline="0" dirty="0" smtClean="0"/>
              <a:t>On the right we have a plot showing the vessel speeds during active trawling for all the tows, </a:t>
            </a:r>
            <a:r>
              <a:rPr lang="en-US" b="0" baseline="0" dirty="0" err="1" smtClean="0"/>
              <a:t>overlayed</a:t>
            </a:r>
            <a:r>
              <a:rPr lang="en-US" b="0" baseline="0" dirty="0" smtClean="0"/>
              <a:t> so that darker shades indicate more observations.</a:t>
            </a:r>
          </a:p>
          <a:p>
            <a:pPr marL="171450" indent="-171450">
              <a:buFont typeface="Arial" panose="020B0604020202020204" pitchFamily="34" charset="0"/>
              <a:buChar char="•"/>
            </a:pPr>
            <a:r>
              <a:rPr lang="en-US" b="0" baseline="0" dirty="0" smtClean="0"/>
              <a:t>Note that rather large fluctuations exist for particular tows.</a:t>
            </a:r>
          </a:p>
          <a:p>
            <a:pPr marL="171450" indent="-171450">
              <a:buFont typeface="Arial" panose="020B0604020202020204" pitchFamily="34" charset="0"/>
              <a:buChar char="•"/>
            </a:pPr>
            <a:r>
              <a:rPr lang="en-US" b="0" baseline="0" dirty="0" smtClean="0"/>
              <a:t>In particular the variability of the captain 2 on the Avalon is relatively high.</a:t>
            </a:r>
          </a:p>
          <a:p>
            <a:pPr marL="171450" indent="-171450">
              <a:buFont typeface="Arial" panose="020B0604020202020204" pitchFamily="34" charset="0"/>
              <a:buChar char="•"/>
            </a:pPr>
            <a:r>
              <a:rPr lang="en-US" b="0" baseline="0" dirty="0" smtClean="0"/>
              <a:t>Speeds on average are about 2.1-2.2 knots.</a:t>
            </a:r>
          </a:p>
          <a:p>
            <a:pPr marL="171450" indent="-171450">
              <a:buFont typeface="Arial" panose="020B0604020202020204" pitchFamily="34" charset="0"/>
              <a:buChar char="•"/>
            </a:pPr>
            <a:endParaRPr lang="en-US" b="0" baseline="0" dirty="0" smtClean="0"/>
          </a:p>
          <a:p>
            <a:pPr marL="0" indent="0">
              <a:buFont typeface="Arial" panose="020B0604020202020204" pitchFamily="34" charset="0"/>
              <a:buNone/>
            </a:pPr>
            <a:endParaRPr lang="en-US" b="0" baseline="0" dirty="0" smtClean="0"/>
          </a:p>
        </p:txBody>
      </p:sp>
      <p:sp>
        <p:nvSpPr>
          <p:cNvPr id="4" name="Slide Number Placeholder 3"/>
          <p:cNvSpPr>
            <a:spLocks noGrp="1"/>
          </p:cNvSpPr>
          <p:nvPr>
            <p:ph type="sldNum" sz="quarter" idx="10"/>
          </p:nvPr>
        </p:nvSpPr>
        <p:spPr/>
        <p:txBody>
          <a:bodyPr/>
          <a:lstStyle/>
          <a:p>
            <a:fld id="{675A613A-1CD0-47F9-9096-19EC12896A8F}" type="slidenum">
              <a:rPr lang="en-CA" smtClean="0"/>
              <a:t>16</a:t>
            </a:fld>
            <a:endParaRPr lang="en-CA"/>
          </a:p>
        </p:txBody>
      </p:sp>
    </p:spTree>
    <p:extLst>
      <p:ext uri="{BB962C8B-B14F-4D97-AF65-F5344CB8AC3E}">
        <p14:creationId xmlns:p14="http://schemas.microsoft.com/office/powerpoint/2010/main" val="42161069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aseline="0" dirty="0" smtClean="0"/>
              <a:t>Here we have two plots which stem from tow observations:</a:t>
            </a:r>
          </a:p>
          <a:p>
            <a:pPr marL="0" indent="0">
              <a:buFont typeface="Arial" panose="020B0604020202020204" pitchFamily="34" charset="0"/>
              <a:buNone/>
            </a:pPr>
            <a:endParaRPr lang="en-US" baseline="0" dirty="0" smtClean="0"/>
          </a:p>
          <a:p>
            <a:pPr marL="0" indent="0">
              <a:buFont typeface="Arial" panose="020B0604020202020204" pitchFamily="34" charset="0"/>
              <a:buNone/>
            </a:pPr>
            <a:r>
              <a:rPr lang="en-US" baseline="0" dirty="0" smtClean="0"/>
              <a:t>Tilt angle:</a:t>
            </a:r>
          </a:p>
          <a:p>
            <a:pPr marL="171450" indent="-171450">
              <a:buFont typeface="Arial" panose="020B0604020202020204" pitchFamily="34" charset="0"/>
              <a:buChar char="•"/>
            </a:pPr>
            <a:r>
              <a:rPr lang="en-US" baseline="0" dirty="0" smtClean="0"/>
              <a:t>The left plot shows tilt angle observations for each tow.</a:t>
            </a:r>
          </a:p>
          <a:p>
            <a:pPr marL="171450" indent="-171450">
              <a:buFont typeface="Arial" panose="020B0604020202020204" pitchFamily="34" charset="0"/>
              <a:buChar char="•"/>
            </a:pPr>
            <a:r>
              <a:rPr lang="en-US" baseline="0" dirty="0" smtClean="0"/>
              <a:t>  </a:t>
            </a:r>
          </a:p>
          <a:p>
            <a:pPr marL="0" indent="0">
              <a:buFont typeface="Arial" panose="020B0604020202020204" pitchFamily="34" charset="0"/>
              <a:buNone/>
            </a:pPr>
            <a:endParaRPr lang="en-US" baseline="0" dirty="0" smtClean="0"/>
          </a:p>
          <a:p>
            <a:pPr marL="171450" indent="-171450">
              <a:buFont typeface="Arial" panose="020B0604020202020204" pitchFamily="34" charset="0"/>
              <a:buChar char="•"/>
            </a:pPr>
            <a:r>
              <a:rPr lang="en-US" baseline="0" dirty="0" smtClean="0"/>
              <a:t>The devil may be in the details, and it remains well anchored in the back of my mind that factors such as these, and other unobserved ones, in addition to spatial heterogeneity, may be driving catch differences between the two vessels.</a:t>
            </a:r>
            <a:endParaRPr lang="en-CA" dirty="0"/>
          </a:p>
        </p:txBody>
      </p:sp>
      <p:sp>
        <p:nvSpPr>
          <p:cNvPr id="4" name="Slide Number Placeholder 3"/>
          <p:cNvSpPr>
            <a:spLocks noGrp="1"/>
          </p:cNvSpPr>
          <p:nvPr>
            <p:ph type="sldNum" sz="quarter" idx="10"/>
          </p:nvPr>
        </p:nvSpPr>
        <p:spPr/>
        <p:txBody>
          <a:bodyPr/>
          <a:lstStyle/>
          <a:p>
            <a:fld id="{675A613A-1CD0-47F9-9096-19EC12896A8F}" type="slidenum">
              <a:rPr lang="en-CA" smtClean="0"/>
              <a:t>17</a:t>
            </a:fld>
            <a:endParaRPr lang="en-CA"/>
          </a:p>
        </p:txBody>
      </p:sp>
    </p:spTree>
    <p:extLst>
      <p:ext uri="{BB962C8B-B14F-4D97-AF65-F5344CB8AC3E}">
        <p14:creationId xmlns:p14="http://schemas.microsoft.com/office/powerpoint/2010/main" val="19626163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CA" b="0" dirty="0" smtClean="0"/>
          </a:p>
          <a:p>
            <a:pPr marL="0" indent="0">
              <a:buFont typeface="Arial" panose="020B0604020202020204" pitchFamily="34" charset="0"/>
              <a:buNone/>
            </a:pPr>
            <a:r>
              <a:rPr lang="fr-CA" b="0" dirty="0" smtClean="0"/>
              <a:t>So</a:t>
            </a:r>
            <a:r>
              <a:rPr lang="fr-CA" b="0" baseline="0" dirty="0" smtClean="0"/>
              <a:t> </a:t>
            </a:r>
            <a:r>
              <a:rPr lang="fr-CA" b="0" baseline="0" dirty="0" err="1" smtClean="0"/>
              <a:t>what</a:t>
            </a:r>
            <a:r>
              <a:rPr lang="fr-CA" b="0" baseline="0" dirty="0" smtClean="0"/>
              <a:t> </a:t>
            </a:r>
            <a:r>
              <a:rPr lang="fr-CA" b="0" baseline="0" dirty="0" err="1" smtClean="0"/>
              <a:t>can</a:t>
            </a:r>
            <a:r>
              <a:rPr lang="fr-CA" b="0" baseline="0" dirty="0" smtClean="0"/>
              <a:t> </a:t>
            </a:r>
            <a:r>
              <a:rPr lang="fr-CA" b="0" baseline="0" dirty="0" err="1" smtClean="0"/>
              <a:t>we</a:t>
            </a:r>
            <a:r>
              <a:rPr lang="fr-CA" b="0" baseline="0" dirty="0" smtClean="0"/>
              <a:t> </a:t>
            </a:r>
            <a:r>
              <a:rPr lang="fr-CA" b="0" baseline="0" dirty="0" err="1" smtClean="0"/>
              <a:t>conclude</a:t>
            </a:r>
            <a:r>
              <a:rPr lang="fr-CA" b="0" baseline="0" dirty="0" smtClean="0"/>
              <a:t> </a:t>
            </a:r>
            <a:r>
              <a:rPr lang="fr-CA" b="0" baseline="0" dirty="0" err="1" smtClean="0"/>
              <a:t>from</a:t>
            </a:r>
            <a:r>
              <a:rPr lang="fr-CA" b="0" baseline="0" dirty="0" smtClean="0"/>
              <a:t> </a:t>
            </a:r>
            <a:r>
              <a:rPr lang="fr-CA" b="0" baseline="0" dirty="0" err="1" smtClean="0"/>
              <a:t>this</a:t>
            </a:r>
            <a:r>
              <a:rPr lang="fr-CA" b="0" baseline="0" dirty="0" smtClean="0"/>
              <a:t> </a:t>
            </a:r>
            <a:r>
              <a:rPr lang="fr-CA" b="0" baseline="0" dirty="0" err="1" smtClean="0"/>
              <a:t>analysis</a:t>
            </a:r>
            <a:r>
              <a:rPr lang="fr-CA" b="0" baseline="0" dirty="0" smtClean="0"/>
              <a:t>?</a:t>
            </a:r>
          </a:p>
          <a:p>
            <a:pPr marL="0" indent="0">
              <a:buFont typeface="Arial" panose="020B0604020202020204" pitchFamily="34" charset="0"/>
              <a:buNone/>
            </a:pPr>
            <a:endParaRPr lang="fr-CA" b="1" dirty="0" smtClean="0"/>
          </a:p>
          <a:p>
            <a:pPr marL="0" indent="0">
              <a:buFont typeface="Arial" panose="020B0604020202020204" pitchFamily="34" charset="0"/>
              <a:buNone/>
            </a:pPr>
            <a:r>
              <a:rPr lang="fr-CA" b="1" dirty="0" smtClean="0"/>
              <a:t>Passive</a:t>
            </a:r>
            <a:r>
              <a:rPr lang="fr-CA" b="1" baseline="0" dirty="0" smtClean="0"/>
              <a:t> </a:t>
            </a:r>
            <a:r>
              <a:rPr lang="fr-CA" b="1" baseline="0" dirty="0" err="1" smtClean="0"/>
              <a:t>swept</a:t>
            </a:r>
            <a:r>
              <a:rPr lang="fr-CA" b="1" baseline="0" dirty="0" smtClean="0"/>
              <a:t> area coda:</a:t>
            </a:r>
            <a:endParaRPr lang="fr-CA" b="1" dirty="0" smtClean="0"/>
          </a:p>
          <a:p>
            <a:pPr marL="171450" indent="-171450">
              <a:buFont typeface="Arial" panose="020B0604020202020204" pitchFamily="34" charset="0"/>
              <a:buChar char="•"/>
            </a:pPr>
            <a:r>
              <a:rPr lang="fr-CA" dirty="0" smtClean="0"/>
              <a:t>Passive </a:t>
            </a:r>
            <a:r>
              <a:rPr lang="fr-CA" dirty="0" err="1" smtClean="0"/>
              <a:t>swept</a:t>
            </a:r>
            <a:r>
              <a:rPr lang="fr-CA" dirty="0" smtClean="0"/>
              <a:t> area </a:t>
            </a:r>
            <a:r>
              <a:rPr lang="fr-CA" dirty="0" err="1" smtClean="0"/>
              <a:t>was</a:t>
            </a:r>
            <a:r>
              <a:rPr lang="fr-CA" dirty="0" smtClean="0"/>
              <a:t> </a:t>
            </a:r>
            <a:r>
              <a:rPr lang="fr-CA" dirty="0" err="1" smtClean="0"/>
              <a:t>hoped</a:t>
            </a:r>
            <a:r>
              <a:rPr lang="fr-CA" dirty="0" smtClean="0"/>
              <a:t> to </a:t>
            </a:r>
            <a:r>
              <a:rPr lang="fr-CA" dirty="0" err="1" smtClean="0"/>
              <a:t>be</a:t>
            </a:r>
            <a:r>
              <a:rPr lang="fr-CA" dirty="0" smtClean="0"/>
              <a:t> the </a:t>
            </a:r>
            <a:r>
              <a:rPr lang="fr-CA" dirty="0" err="1" smtClean="0"/>
              <a:t>lense</a:t>
            </a:r>
            <a:r>
              <a:rPr lang="fr-CA" dirty="0" smtClean="0"/>
              <a:t> </a:t>
            </a:r>
            <a:r>
              <a:rPr lang="fr-CA" dirty="0" err="1" smtClean="0"/>
              <a:t>through</a:t>
            </a:r>
            <a:r>
              <a:rPr lang="fr-CA" dirty="0" smtClean="0"/>
              <a:t> </a:t>
            </a:r>
            <a:r>
              <a:rPr lang="fr-CA" dirty="0" err="1" smtClean="0"/>
              <a:t>which</a:t>
            </a:r>
            <a:r>
              <a:rPr lang="fr-CA" baseline="0" dirty="0" smtClean="0"/>
              <a:t> the </a:t>
            </a:r>
            <a:r>
              <a:rPr lang="fr-CA" baseline="0" dirty="0" err="1" smtClean="0"/>
              <a:t>differences</a:t>
            </a:r>
            <a:r>
              <a:rPr lang="fr-CA" baseline="0" dirty="0" smtClean="0"/>
              <a:t> </a:t>
            </a:r>
            <a:r>
              <a:rPr lang="fr-CA" baseline="0" dirty="0" err="1" smtClean="0"/>
              <a:t>between</a:t>
            </a:r>
            <a:r>
              <a:rPr lang="fr-CA" baseline="0" dirty="0" smtClean="0"/>
              <a:t> catches </a:t>
            </a:r>
            <a:r>
              <a:rPr lang="fr-CA" baseline="0" dirty="0" err="1" smtClean="0"/>
              <a:t>would</a:t>
            </a:r>
            <a:r>
              <a:rPr lang="fr-CA" baseline="0" dirty="0" smtClean="0"/>
              <a:t> </a:t>
            </a:r>
            <a:r>
              <a:rPr lang="fr-CA" baseline="0" dirty="0" err="1" smtClean="0"/>
              <a:t>be</a:t>
            </a:r>
            <a:r>
              <a:rPr lang="fr-CA" baseline="0" dirty="0" smtClean="0"/>
              <a:t> </a:t>
            </a:r>
            <a:r>
              <a:rPr lang="fr-CA" baseline="0" dirty="0" err="1" smtClean="0"/>
              <a:t>brought</a:t>
            </a:r>
            <a:r>
              <a:rPr lang="fr-CA" baseline="0" dirty="0" smtClean="0"/>
              <a:t> </a:t>
            </a:r>
            <a:r>
              <a:rPr lang="fr-CA" baseline="0" dirty="0" err="1" smtClean="0"/>
              <a:t>into</a:t>
            </a:r>
            <a:r>
              <a:rPr lang="fr-CA" baseline="0" dirty="0" smtClean="0"/>
              <a:t> focus, but </a:t>
            </a:r>
            <a:r>
              <a:rPr lang="fr-CA" baseline="0" dirty="0" err="1" smtClean="0"/>
              <a:t>this</a:t>
            </a:r>
            <a:r>
              <a:rPr lang="fr-CA" baseline="0" dirty="0" smtClean="0"/>
              <a:t> </a:t>
            </a:r>
            <a:r>
              <a:rPr lang="fr-CA" baseline="0" dirty="0" err="1" smtClean="0"/>
              <a:t>was</a:t>
            </a:r>
            <a:r>
              <a:rPr lang="fr-CA" baseline="0" dirty="0" smtClean="0"/>
              <a:t> not the case.</a:t>
            </a:r>
          </a:p>
          <a:p>
            <a:pPr marL="171450" indent="-171450">
              <a:buFont typeface="Arial" panose="020B0604020202020204" pitchFamily="34" charset="0"/>
              <a:buChar char="•"/>
            </a:pPr>
            <a:r>
              <a:rPr lang="fr-CA" baseline="0" dirty="0" err="1" smtClean="0"/>
              <a:t>Removing</a:t>
            </a:r>
            <a:r>
              <a:rPr lang="fr-CA" baseline="0" dirty="0" smtClean="0"/>
              <a:t> passive </a:t>
            </a:r>
            <a:r>
              <a:rPr lang="fr-CA" baseline="0" dirty="0" err="1" smtClean="0"/>
              <a:t>swept</a:t>
            </a:r>
            <a:r>
              <a:rPr lang="fr-CA" baseline="0" dirty="0" smtClean="0"/>
              <a:t> area </a:t>
            </a:r>
            <a:r>
              <a:rPr lang="fr-CA" baseline="0" dirty="0" err="1" smtClean="0"/>
              <a:t>did</a:t>
            </a:r>
            <a:r>
              <a:rPr lang="fr-CA" baseline="0" dirty="0" smtClean="0"/>
              <a:t> not </a:t>
            </a:r>
            <a:r>
              <a:rPr lang="fr-CA" baseline="0" dirty="0" err="1" smtClean="0"/>
              <a:t>significantly</a:t>
            </a:r>
            <a:r>
              <a:rPr lang="fr-CA" baseline="0" dirty="0" smtClean="0"/>
              <a:t> change </a:t>
            </a:r>
            <a:r>
              <a:rPr lang="fr-CA" baseline="0" dirty="0" err="1" smtClean="0"/>
              <a:t>any</a:t>
            </a:r>
            <a:r>
              <a:rPr lang="fr-CA" baseline="0" dirty="0" smtClean="0"/>
              <a:t> of the </a:t>
            </a:r>
            <a:r>
              <a:rPr lang="fr-CA" baseline="0" dirty="0" err="1" smtClean="0"/>
              <a:t>results</a:t>
            </a:r>
            <a:r>
              <a:rPr lang="fr-CA" baseline="0" dirty="0" smtClean="0"/>
              <a:t>.</a:t>
            </a:r>
          </a:p>
          <a:p>
            <a:pPr marL="171450" indent="-171450">
              <a:buFont typeface="Arial" panose="020B0604020202020204" pitchFamily="34" charset="0"/>
              <a:buChar char="•"/>
            </a:pPr>
            <a:r>
              <a:rPr lang="fr-CA" baseline="0" dirty="0" smtClean="0"/>
              <a:t>Do </a:t>
            </a:r>
            <a:r>
              <a:rPr lang="fr-CA" baseline="0" dirty="0" err="1" smtClean="0"/>
              <a:t>this</a:t>
            </a:r>
            <a:r>
              <a:rPr lang="fr-CA" baseline="0" dirty="0" smtClean="0"/>
              <a:t> </a:t>
            </a:r>
            <a:r>
              <a:rPr lang="fr-CA" baseline="0" dirty="0" err="1" smtClean="0"/>
              <a:t>mean</a:t>
            </a:r>
            <a:r>
              <a:rPr lang="fr-CA" baseline="0" dirty="0" smtClean="0"/>
              <a:t> </a:t>
            </a:r>
            <a:r>
              <a:rPr lang="fr-CA" baseline="0" dirty="0" err="1" smtClean="0"/>
              <a:t>that</a:t>
            </a:r>
            <a:r>
              <a:rPr lang="fr-CA" baseline="0" dirty="0" smtClean="0"/>
              <a:t> the passive </a:t>
            </a:r>
            <a:r>
              <a:rPr lang="fr-CA" baseline="0" dirty="0" err="1" smtClean="0"/>
              <a:t>swept</a:t>
            </a:r>
            <a:r>
              <a:rPr lang="fr-CA" baseline="0" dirty="0" smtClean="0"/>
              <a:t> area </a:t>
            </a:r>
            <a:r>
              <a:rPr lang="fr-CA" baseline="0" dirty="0" err="1" smtClean="0"/>
              <a:t>is</a:t>
            </a:r>
            <a:r>
              <a:rPr lang="fr-CA" baseline="0" dirty="0" smtClean="0"/>
              <a:t> </a:t>
            </a:r>
            <a:r>
              <a:rPr lang="fr-CA" baseline="0" dirty="0" err="1" smtClean="0"/>
              <a:t>irrelevant</a:t>
            </a:r>
            <a:r>
              <a:rPr lang="fr-CA" baseline="0" dirty="0" smtClean="0"/>
              <a:t>?</a:t>
            </a:r>
          </a:p>
          <a:p>
            <a:pPr marL="628650" lvl="1" indent="-171450">
              <a:buFont typeface="Arial" panose="020B0604020202020204" pitchFamily="34" charset="0"/>
              <a:buChar char="•"/>
            </a:pPr>
            <a:r>
              <a:rPr lang="fr-CA" baseline="0" dirty="0" smtClean="0"/>
              <a:t>Not </a:t>
            </a:r>
            <a:r>
              <a:rPr lang="fr-CA" baseline="0" dirty="0" err="1" smtClean="0"/>
              <a:t>necessarily</a:t>
            </a:r>
            <a:r>
              <a:rPr lang="fr-CA" baseline="0" dirty="0" smtClean="0"/>
              <a:t>. The </a:t>
            </a:r>
            <a:r>
              <a:rPr lang="fr-CA" baseline="0" dirty="0" err="1" smtClean="0"/>
              <a:t>catchability</a:t>
            </a:r>
            <a:r>
              <a:rPr lang="fr-CA" baseline="0" dirty="0" smtClean="0"/>
              <a:t> of the </a:t>
            </a:r>
            <a:r>
              <a:rPr lang="fr-CA" baseline="0" dirty="0" err="1" smtClean="0"/>
              <a:t>trawl</a:t>
            </a:r>
            <a:r>
              <a:rPr lang="fr-CA" baseline="0" dirty="0" smtClean="0"/>
              <a:t> </a:t>
            </a:r>
            <a:r>
              <a:rPr lang="fr-CA" baseline="0" dirty="0" err="1" smtClean="0"/>
              <a:t>during</a:t>
            </a:r>
            <a:r>
              <a:rPr lang="fr-CA" baseline="0" dirty="0" smtClean="0"/>
              <a:t> the passive phase </a:t>
            </a:r>
            <a:r>
              <a:rPr lang="fr-CA" baseline="0" dirty="0" err="1" smtClean="0"/>
              <a:t>may</a:t>
            </a:r>
            <a:r>
              <a:rPr lang="fr-CA" baseline="0" dirty="0" smtClean="0"/>
              <a:t> </a:t>
            </a:r>
            <a:r>
              <a:rPr lang="fr-CA" baseline="0" dirty="0" err="1" smtClean="0"/>
              <a:t>be</a:t>
            </a:r>
            <a:r>
              <a:rPr lang="fr-CA" baseline="0" dirty="0" smtClean="0"/>
              <a:t> </a:t>
            </a:r>
            <a:r>
              <a:rPr lang="fr-CA" baseline="0" dirty="0" err="1" smtClean="0"/>
              <a:t>highly</a:t>
            </a:r>
            <a:r>
              <a:rPr lang="fr-CA" baseline="0" dirty="0" smtClean="0"/>
              <a:t> variable </a:t>
            </a:r>
            <a:r>
              <a:rPr lang="fr-CA" baseline="0" dirty="0" err="1" smtClean="0"/>
              <a:t>from</a:t>
            </a:r>
            <a:r>
              <a:rPr lang="fr-CA" baseline="0" dirty="0" smtClean="0"/>
              <a:t> </a:t>
            </a:r>
            <a:r>
              <a:rPr lang="fr-CA" baseline="0" dirty="0" err="1" smtClean="0"/>
              <a:t>tow</a:t>
            </a:r>
            <a:r>
              <a:rPr lang="fr-CA" baseline="0" dirty="0" smtClean="0"/>
              <a:t> to </a:t>
            </a:r>
            <a:r>
              <a:rPr lang="fr-CA" baseline="0" dirty="0" err="1" smtClean="0"/>
              <a:t>tow</a:t>
            </a:r>
            <a:r>
              <a:rPr lang="fr-CA" baseline="0" dirty="0" smtClean="0"/>
              <a:t>. </a:t>
            </a:r>
            <a:r>
              <a:rPr lang="fr-CA" baseline="0" dirty="0" err="1" smtClean="0"/>
              <a:t>Notably</a:t>
            </a:r>
            <a:r>
              <a:rPr lang="fr-CA" baseline="0" dirty="0" smtClean="0"/>
              <a:t>, </a:t>
            </a:r>
          </a:p>
          <a:p>
            <a:pPr marL="1085850" lvl="2" indent="-171450">
              <a:buFont typeface="Arial" panose="020B0604020202020204" pitchFamily="34" charset="0"/>
              <a:buChar char="•"/>
            </a:pPr>
            <a:r>
              <a:rPr lang="fr-CA" baseline="0" dirty="0" err="1" smtClean="0"/>
              <a:t>We</a:t>
            </a:r>
            <a:r>
              <a:rPr lang="fr-CA" baseline="0" dirty="0" smtClean="0"/>
              <a:t> do not know at </a:t>
            </a:r>
            <a:r>
              <a:rPr lang="fr-CA" baseline="0" dirty="0" err="1" smtClean="0"/>
              <a:t>which</a:t>
            </a:r>
            <a:r>
              <a:rPr lang="fr-CA" baseline="0" dirty="0" smtClean="0"/>
              <a:t> point the </a:t>
            </a:r>
            <a:r>
              <a:rPr lang="fr-CA" baseline="0" dirty="0" err="1" smtClean="0"/>
              <a:t>doors</a:t>
            </a:r>
            <a:r>
              <a:rPr lang="fr-CA" baseline="0" dirty="0" smtClean="0"/>
              <a:t> lift off … i.e. </a:t>
            </a:r>
            <a:r>
              <a:rPr lang="fr-CA" baseline="0" dirty="0" err="1" smtClean="0"/>
              <a:t>there</a:t>
            </a:r>
            <a:r>
              <a:rPr lang="fr-CA" baseline="0" dirty="0" smtClean="0"/>
              <a:t> </a:t>
            </a:r>
            <a:r>
              <a:rPr lang="fr-CA" baseline="0" dirty="0" err="1" smtClean="0"/>
              <a:t>may</a:t>
            </a:r>
            <a:r>
              <a:rPr lang="fr-CA" baseline="0" dirty="0" smtClean="0"/>
              <a:t> </a:t>
            </a:r>
            <a:r>
              <a:rPr lang="fr-CA" baseline="0" dirty="0" err="1" smtClean="0"/>
              <a:t>be</a:t>
            </a:r>
            <a:r>
              <a:rPr lang="fr-CA" baseline="0" dirty="0" smtClean="0"/>
              <a:t> an offset </a:t>
            </a:r>
            <a:r>
              <a:rPr lang="fr-CA" baseline="0" dirty="0" err="1" smtClean="0"/>
              <a:t>between</a:t>
            </a:r>
            <a:r>
              <a:rPr lang="fr-CA" baseline="0" dirty="0" smtClean="0"/>
              <a:t> the lifting off of the </a:t>
            </a:r>
            <a:r>
              <a:rPr lang="fr-CA" baseline="0" dirty="0" err="1" smtClean="0"/>
              <a:t>doors</a:t>
            </a:r>
            <a:r>
              <a:rPr lang="fr-CA" baseline="0" dirty="0" smtClean="0"/>
              <a:t> and the lifting off of the </a:t>
            </a:r>
            <a:r>
              <a:rPr lang="fr-CA" baseline="0" dirty="0" err="1" smtClean="0"/>
              <a:t>footrope</a:t>
            </a:r>
            <a:r>
              <a:rPr lang="fr-CA" baseline="0" dirty="0" smtClean="0"/>
              <a:t>. </a:t>
            </a:r>
          </a:p>
          <a:p>
            <a:pPr marL="1085850" lvl="2" indent="-171450">
              <a:buFont typeface="Arial" panose="020B0604020202020204" pitchFamily="34" charset="0"/>
              <a:buChar char="•"/>
            </a:pPr>
            <a:r>
              <a:rPr lang="fr-CA" baseline="0" dirty="0" err="1" smtClean="0"/>
              <a:t>Asymmetry</a:t>
            </a:r>
            <a:r>
              <a:rPr lang="fr-CA" baseline="0" dirty="0" smtClean="0"/>
              <a:t> </a:t>
            </a:r>
            <a:r>
              <a:rPr lang="fr-CA" baseline="0" dirty="0" err="1" smtClean="0"/>
              <a:t>between</a:t>
            </a:r>
            <a:r>
              <a:rPr lang="fr-CA" baseline="0" dirty="0" smtClean="0"/>
              <a:t> the </a:t>
            </a:r>
            <a:r>
              <a:rPr lang="fr-CA" baseline="0" dirty="0" err="1" smtClean="0"/>
              <a:t>doors</a:t>
            </a:r>
            <a:r>
              <a:rPr lang="fr-CA" baseline="0" dirty="0" smtClean="0"/>
              <a:t> and </a:t>
            </a:r>
            <a:r>
              <a:rPr lang="fr-CA" baseline="0" dirty="0" err="1" smtClean="0"/>
              <a:t>wings</a:t>
            </a:r>
            <a:r>
              <a:rPr lang="fr-CA" baseline="0" dirty="0" smtClean="0"/>
              <a:t> </a:t>
            </a:r>
            <a:r>
              <a:rPr lang="fr-CA" baseline="0" dirty="0" err="1" smtClean="0"/>
              <a:t>may</a:t>
            </a:r>
            <a:r>
              <a:rPr lang="fr-CA" baseline="0" dirty="0" smtClean="0"/>
              <a:t> </a:t>
            </a:r>
            <a:r>
              <a:rPr lang="fr-CA" baseline="0" dirty="0" err="1" smtClean="0"/>
              <a:t>be</a:t>
            </a:r>
            <a:r>
              <a:rPr lang="fr-CA" baseline="0" dirty="0" smtClean="0"/>
              <a:t> </a:t>
            </a:r>
            <a:r>
              <a:rPr lang="fr-CA" baseline="0" dirty="0" err="1" smtClean="0"/>
              <a:t>quite</a:t>
            </a:r>
            <a:r>
              <a:rPr lang="fr-CA" baseline="0" dirty="0" smtClean="0"/>
              <a:t> variable </a:t>
            </a:r>
            <a:r>
              <a:rPr lang="fr-CA" baseline="0" dirty="0" err="1" smtClean="0"/>
              <a:t>during</a:t>
            </a:r>
            <a:r>
              <a:rPr lang="fr-CA" baseline="0" dirty="0" smtClean="0"/>
              <a:t> </a:t>
            </a:r>
            <a:r>
              <a:rPr lang="fr-CA" baseline="0" dirty="0" err="1" smtClean="0"/>
              <a:t>this</a:t>
            </a:r>
            <a:r>
              <a:rPr lang="fr-CA" baseline="0" dirty="0" smtClean="0"/>
              <a:t> phase, </a:t>
            </a:r>
            <a:r>
              <a:rPr lang="fr-CA" baseline="0" dirty="0" err="1" smtClean="0"/>
              <a:t>which</a:t>
            </a:r>
            <a:r>
              <a:rPr lang="fr-CA" baseline="0" dirty="0" smtClean="0"/>
              <a:t> </a:t>
            </a:r>
            <a:r>
              <a:rPr lang="fr-CA" baseline="0" dirty="0" err="1" smtClean="0"/>
              <a:t>would</a:t>
            </a:r>
            <a:r>
              <a:rPr lang="fr-CA" baseline="0" dirty="0" smtClean="0"/>
              <a:t> lead to </a:t>
            </a:r>
            <a:r>
              <a:rPr lang="fr-CA" baseline="0" dirty="0" err="1" smtClean="0"/>
              <a:t>potentially</a:t>
            </a:r>
            <a:r>
              <a:rPr lang="fr-CA" baseline="0" dirty="0" smtClean="0"/>
              <a:t> large </a:t>
            </a:r>
            <a:r>
              <a:rPr lang="fr-CA" baseline="0" dirty="0" err="1" smtClean="0"/>
              <a:t>differences</a:t>
            </a:r>
            <a:r>
              <a:rPr lang="fr-CA" baseline="0" dirty="0" smtClean="0"/>
              <a:t> in effective </a:t>
            </a:r>
            <a:r>
              <a:rPr lang="fr-CA" baseline="0" dirty="0" err="1" smtClean="0"/>
              <a:t>swept</a:t>
            </a:r>
            <a:r>
              <a:rPr lang="fr-CA" baseline="0" dirty="0" smtClean="0"/>
              <a:t> area </a:t>
            </a:r>
            <a:r>
              <a:rPr lang="fr-CA" baseline="0" dirty="0" err="1" smtClean="0"/>
              <a:t>which</a:t>
            </a:r>
            <a:r>
              <a:rPr lang="fr-CA" baseline="0" dirty="0" smtClean="0"/>
              <a:t> are </a:t>
            </a:r>
            <a:r>
              <a:rPr lang="fr-CA" baseline="0" dirty="0" err="1" smtClean="0"/>
              <a:t>currently</a:t>
            </a:r>
            <a:r>
              <a:rPr lang="fr-CA" baseline="0" dirty="0" smtClean="0"/>
              <a:t> </a:t>
            </a:r>
            <a:r>
              <a:rPr lang="fr-CA" baseline="0" dirty="0" err="1" smtClean="0"/>
              <a:t>unaccounted</a:t>
            </a:r>
            <a:r>
              <a:rPr lang="fr-CA" baseline="0" dirty="0" smtClean="0"/>
              <a:t> for.</a:t>
            </a:r>
          </a:p>
          <a:p>
            <a:pPr marL="1085850" lvl="2" indent="-171450">
              <a:buFont typeface="Arial" panose="020B0604020202020204" pitchFamily="34" charset="0"/>
              <a:buChar char="•"/>
            </a:pPr>
            <a:r>
              <a:rPr lang="fr-CA" baseline="0" dirty="0" smtClean="0"/>
              <a:t>So the </a:t>
            </a:r>
            <a:r>
              <a:rPr lang="fr-CA" baseline="0" dirty="0" err="1" smtClean="0"/>
              <a:t>problem</a:t>
            </a:r>
            <a:r>
              <a:rPr lang="fr-CA" baseline="0" dirty="0" smtClean="0"/>
              <a:t> </a:t>
            </a:r>
            <a:r>
              <a:rPr lang="fr-CA" baseline="0" dirty="0" err="1" smtClean="0"/>
              <a:t>may</a:t>
            </a:r>
            <a:r>
              <a:rPr lang="fr-CA" baseline="0" dirty="0" smtClean="0"/>
              <a:t> lie in the </a:t>
            </a:r>
            <a:r>
              <a:rPr lang="fr-CA" baseline="0" dirty="0" err="1" smtClean="0"/>
              <a:t>variability</a:t>
            </a:r>
            <a:r>
              <a:rPr lang="fr-CA" baseline="0" dirty="0" smtClean="0"/>
              <a:t> of </a:t>
            </a:r>
            <a:r>
              <a:rPr lang="fr-CA" baseline="0" dirty="0" err="1" smtClean="0"/>
              <a:t>these</a:t>
            </a:r>
            <a:r>
              <a:rPr lang="fr-CA" baseline="0" dirty="0" smtClean="0"/>
              <a:t> </a:t>
            </a:r>
            <a:r>
              <a:rPr lang="fr-CA" baseline="0" dirty="0" err="1" smtClean="0"/>
              <a:t>unquantified</a:t>
            </a:r>
            <a:r>
              <a:rPr lang="fr-CA" baseline="0" dirty="0" smtClean="0"/>
              <a:t> </a:t>
            </a:r>
            <a:r>
              <a:rPr lang="fr-CA" baseline="0" dirty="0" err="1" smtClean="0"/>
              <a:t>effects</a:t>
            </a:r>
            <a:r>
              <a:rPr lang="fr-CA" baseline="0" dirty="0" smtClean="0"/>
              <a:t>, </a:t>
            </a:r>
            <a:r>
              <a:rPr lang="fr-CA" baseline="0" dirty="0" err="1" smtClean="0"/>
              <a:t>which</a:t>
            </a:r>
            <a:r>
              <a:rPr lang="fr-CA" baseline="0" dirty="0" smtClean="0"/>
              <a:t> </a:t>
            </a:r>
            <a:r>
              <a:rPr lang="fr-CA" baseline="0" dirty="0" err="1" smtClean="0"/>
              <a:t>could</a:t>
            </a:r>
            <a:r>
              <a:rPr lang="fr-CA" baseline="0" dirty="0" smtClean="0"/>
              <a:t> </a:t>
            </a:r>
            <a:r>
              <a:rPr lang="fr-CA" baseline="0" dirty="0" err="1" smtClean="0"/>
              <a:t>bias</a:t>
            </a:r>
            <a:r>
              <a:rPr lang="fr-CA" baseline="0" dirty="0" smtClean="0"/>
              <a:t> the </a:t>
            </a:r>
            <a:r>
              <a:rPr lang="fr-CA" baseline="0" dirty="0" err="1" smtClean="0"/>
              <a:t>swept</a:t>
            </a:r>
            <a:r>
              <a:rPr lang="fr-CA" baseline="0" dirty="0" smtClean="0"/>
              <a:t> area </a:t>
            </a:r>
            <a:r>
              <a:rPr lang="fr-CA" baseline="0" dirty="0" err="1" smtClean="0"/>
              <a:t>estimates</a:t>
            </a:r>
            <a:r>
              <a:rPr lang="fr-CA" baseline="0" dirty="0" smtClean="0"/>
              <a:t>.</a:t>
            </a:r>
          </a:p>
          <a:p>
            <a:pPr marL="0" lvl="0" indent="0">
              <a:buFont typeface="Arial" panose="020B0604020202020204" pitchFamily="34" charset="0"/>
              <a:buNone/>
            </a:pPr>
            <a:endParaRPr lang="fr-CA" baseline="0" dirty="0" smtClean="0"/>
          </a:p>
          <a:p>
            <a:pPr marL="0" lvl="0" indent="0">
              <a:buFont typeface="Arial" panose="020B0604020202020204" pitchFamily="34" charset="0"/>
              <a:buNone/>
            </a:pPr>
            <a:r>
              <a:rPr lang="fr-CA" baseline="0" dirty="0" err="1" smtClean="0"/>
              <a:t>These</a:t>
            </a:r>
            <a:r>
              <a:rPr lang="fr-CA" baseline="0" dirty="0" smtClean="0"/>
              <a:t> </a:t>
            </a:r>
            <a:r>
              <a:rPr lang="fr-CA" baseline="0" dirty="0" err="1" smtClean="0"/>
              <a:t>worries</a:t>
            </a:r>
            <a:r>
              <a:rPr lang="fr-CA" baseline="0" dirty="0" smtClean="0"/>
              <a:t> </a:t>
            </a:r>
            <a:r>
              <a:rPr lang="fr-CA" baseline="0" dirty="0" err="1" smtClean="0"/>
              <a:t>may</a:t>
            </a:r>
            <a:r>
              <a:rPr lang="fr-CA" baseline="0" dirty="0" smtClean="0"/>
              <a:t> </a:t>
            </a:r>
            <a:r>
              <a:rPr lang="fr-CA" baseline="0" dirty="0" err="1" smtClean="0"/>
              <a:t>partially</a:t>
            </a:r>
            <a:r>
              <a:rPr lang="fr-CA" baseline="0" dirty="0" smtClean="0"/>
              <a:t> </a:t>
            </a:r>
            <a:r>
              <a:rPr lang="fr-CA" baseline="0" dirty="0" err="1" smtClean="0"/>
              <a:t>extend</a:t>
            </a:r>
            <a:r>
              <a:rPr lang="fr-CA" baseline="0" dirty="0" smtClean="0"/>
              <a:t> to the </a:t>
            </a:r>
            <a:r>
              <a:rPr lang="fr-CA" b="1" baseline="0" dirty="0" smtClean="0"/>
              <a:t>active </a:t>
            </a:r>
            <a:r>
              <a:rPr lang="fr-CA" b="1" baseline="0" dirty="0" err="1" smtClean="0"/>
              <a:t>trawling</a:t>
            </a:r>
            <a:r>
              <a:rPr lang="fr-CA" b="1" baseline="0" dirty="0" smtClean="0"/>
              <a:t> phase </a:t>
            </a:r>
            <a:r>
              <a:rPr lang="fr-CA" baseline="0" dirty="0" err="1" smtClean="0"/>
              <a:t>which</a:t>
            </a:r>
            <a:r>
              <a:rPr lang="fr-CA" baseline="0" dirty="0" smtClean="0"/>
              <a:t>, as </a:t>
            </a:r>
            <a:r>
              <a:rPr lang="fr-CA" baseline="0" dirty="0" err="1" smtClean="0"/>
              <a:t>we</a:t>
            </a:r>
            <a:r>
              <a:rPr lang="fr-CA" baseline="0" dirty="0" smtClean="0"/>
              <a:t> have </a:t>
            </a:r>
            <a:r>
              <a:rPr lang="fr-CA" baseline="0" dirty="0" err="1" smtClean="0"/>
              <a:t>seen</a:t>
            </a:r>
            <a:r>
              <a:rPr lang="fr-CA" baseline="0" dirty="0" smtClean="0"/>
              <a:t>, </a:t>
            </a:r>
            <a:r>
              <a:rPr lang="fr-CA" baseline="0" dirty="0" err="1" smtClean="0"/>
              <a:t>was</a:t>
            </a:r>
            <a:r>
              <a:rPr lang="fr-CA" baseline="0" dirty="0" smtClean="0"/>
              <a:t> </a:t>
            </a:r>
            <a:r>
              <a:rPr lang="fr-CA" baseline="0" dirty="0" err="1" smtClean="0"/>
              <a:t>subject</a:t>
            </a:r>
            <a:r>
              <a:rPr lang="fr-CA" baseline="0" dirty="0" smtClean="0"/>
              <a:t> to </a:t>
            </a:r>
            <a:r>
              <a:rPr lang="fr-CA" baseline="0" dirty="0" err="1" smtClean="0"/>
              <a:t>varying</a:t>
            </a:r>
            <a:r>
              <a:rPr lang="fr-CA" baseline="0" dirty="0" smtClean="0"/>
              <a:t> </a:t>
            </a:r>
            <a:r>
              <a:rPr lang="fr-CA" baseline="0" dirty="0" err="1" smtClean="0"/>
              <a:t>levels</a:t>
            </a:r>
            <a:r>
              <a:rPr lang="fr-CA" baseline="0" dirty="0" smtClean="0"/>
              <a:t> of speed oscillations, </a:t>
            </a:r>
            <a:r>
              <a:rPr lang="fr-CA" baseline="0" dirty="0" err="1" smtClean="0"/>
              <a:t>which</a:t>
            </a:r>
            <a:r>
              <a:rPr lang="fr-CA" baseline="0" dirty="0" smtClean="0"/>
              <a:t> </a:t>
            </a:r>
            <a:r>
              <a:rPr lang="fr-CA" baseline="0" dirty="0" err="1" smtClean="0"/>
              <a:t>may</a:t>
            </a:r>
            <a:r>
              <a:rPr lang="fr-CA" baseline="0" dirty="0" smtClean="0"/>
              <a:t> have </a:t>
            </a:r>
            <a:r>
              <a:rPr lang="fr-CA" baseline="0" dirty="0" err="1" smtClean="0"/>
              <a:t>led</a:t>
            </a:r>
            <a:r>
              <a:rPr lang="fr-CA" baseline="0" dirty="0" smtClean="0"/>
              <a:t> to </a:t>
            </a:r>
            <a:r>
              <a:rPr lang="fr-CA" baseline="0" dirty="0" err="1" smtClean="0"/>
              <a:t>varying</a:t>
            </a:r>
            <a:r>
              <a:rPr lang="fr-CA" baseline="0" dirty="0" smtClean="0"/>
              <a:t> </a:t>
            </a:r>
            <a:r>
              <a:rPr lang="fr-CA" baseline="0" dirty="0" err="1" smtClean="0"/>
              <a:t>levels</a:t>
            </a:r>
            <a:r>
              <a:rPr lang="fr-CA" baseline="0" dirty="0" smtClean="0"/>
              <a:t> of </a:t>
            </a:r>
            <a:r>
              <a:rPr lang="fr-CA" baseline="0" dirty="0" err="1" smtClean="0"/>
              <a:t>bottom</a:t>
            </a:r>
            <a:r>
              <a:rPr lang="fr-CA" baseline="0" dirty="0" smtClean="0"/>
              <a:t> contact. </a:t>
            </a:r>
          </a:p>
          <a:p>
            <a:pPr marL="0" lvl="0" indent="0">
              <a:buFont typeface="Arial" panose="020B0604020202020204" pitchFamily="34" charset="0"/>
              <a:buNone/>
            </a:pPr>
            <a:endParaRPr lang="fr-CA" baseline="0" dirty="0" smtClean="0"/>
          </a:p>
          <a:p>
            <a:endParaRPr lang="fr-CA" baseline="0" dirty="0" smtClean="0"/>
          </a:p>
          <a:p>
            <a:endParaRPr lang="en-CA" dirty="0"/>
          </a:p>
        </p:txBody>
      </p:sp>
      <p:sp>
        <p:nvSpPr>
          <p:cNvPr id="4" name="Slide Number Placeholder 3"/>
          <p:cNvSpPr>
            <a:spLocks noGrp="1"/>
          </p:cNvSpPr>
          <p:nvPr>
            <p:ph type="sldNum" sz="quarter" idx="10"/>
          </p:nvPr>
        </p:nvSpPr>
        <p:spPr/>
        <p:txBody>
          <a:bodyPr/>
          <a:lstStyle/>
          <a:p>
            <a:fld id="{675A613A-1CD0-47F9-9096-19EC12896A8F}" type="slidenum">
              <a:rPr lang="en-CA" smtClean="0"/>
              <a:t>18</a:t>
            </a:fld>
            <a:endParaRPr lang="en-CA"/>
          </a:p>
        </p:txBody>
      </p:sp>
    </p:spTree>
    <p:extLst>
      <p:ext uri="{BB962C8B-B14F-4D97-AF65-F5344CB8AC3E}">
        <p14:creationId xmlns:p14="http://schemas.microsoft.com/office/powerpoint/2010/main" val="2325539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fr-CA" baseline="0" dirty="0" smtClean="0"/>
              <a:t>Comparative, </a:t>
            </a:r>
            <a:r>
              <a:rPr lang="fr-CA" baseline="0" dirty="0" err="1" smtClean="0"/>
              <a:t>side</a:t>
            </a:r>
            <a:r>
              <a:rPr lang="fr-CA" baseline="0" dirty="0" smtClean="0"/>
              <a:t>-by-</a:t>
            </a:r>
            <a:r>
              <a:rPr lang="fr-CA" baseline="0" dirty="0" err="1" smtClean="0"/>
              <a:t>side</a:t>
            </a:r>
            <a:r>
              <a:rPr lang="fr-CA" baseline="0" dirty="0" smtClean="0"/>
              <a:t> </a:t>
            </a:r>
            <a:r>
              <a:rPr lang="fr-CA" baseline="0" dirty="0" err="1" smtClean="0"/>
              <a:t>tows</a:t>
            </a:r>
            <a:r>
              <a:rPr lang="fr-CA" baseline="0" dirty="0" smtClean="0"/>
              <a:t> </a:t>
            </a:r>
            <a:r>
              <a:rPr lang="fr-CA" baseline="0" dirty="0" err="1" smtClean="0"/>
              <a:t>were</a:t>
            </a:r>
            <a:r>
              <a:rPr lang="fr-CA" baseline="0" dirty="0" smtClean="0"/>
              <a:t> </a:t>
            </a:r>
            <a:r>
              <a:rPr lang="fr-CA" baseline="0" dirty="0" err="1" smtClean="0"/>
              <a:t>perfomed</a:t>
            </a:r>
            <a:r>
              <a:rPr lang="fr-CA" baseline="0" dirty="0" smtClean="0"/>
              <a:t> at the last 40 stations of the </a:t>
            </a:r>
            <a:r>
              <a:rPr lang="fr-CA" baseline="0" dirty="0" err="1" smtClean="0"/>
              <a:t>survey</a:t>
            </a:r>
            <a:r>
              <a:rPr lang="fr-CA" baseline="0" dirty="0" smtClean="0"/>
              <a:t> (</a:t>
            </a:r>
            <a:r>
              <a:rPr lang="fr-CA" baseline="0" dirty="0" err="1" smtClean="0"/>
              <a:t>red</a:t>
            </a:r>
            <a:r>
              <a:rPr lang="fr-CA" baseline="0" dirty="0" smtClean="0"/>
              <a:t> </a:t>
            </a:r>
            <a:r>
              <a:rPr lang="fr-CA" baseline="0" dirty="0" err="1" smtClean="0"/>
              <a:t>circles</a:t>
            </a:r>
            <a:r>
              <a:rPr lang="fr-CA" baseline="0" dirty="0" smtClean="0"/>
              <a:t>)</a:t>
            </a:r>
            <a:r>
              <a:rPr lang="en-CA" baseline="0" dirty="0" smtClean="0"/>
              <a:t> from Sept. 19</a:t>
            </a:r>
            <a:r>
              <a:rPr lang="en-CA" baseline="30000" dirty="0" smtClean="0"/>
              <a:t>th</a:t>
            </a:r>
            <a:r>
              <a:rPr lang="en-CA" baseline="0" dirty="0" smtClean="0"/>
              <a:t> to 25</a:t>
            </a:r>
            <a:r>
              <a:rPr lang="en-CA" baseline="30000" dirty="0" smtClean="0"/>
              <a:t>th</a:t>
            </a:r>
            <a:endParaRPr lang="en-CA" baseline="0" dirty="0" smtClean="0"/>
          </a:p>
          <a:p>
            <a:pPr marL="174708" indent="-174708">
              <a:buFont typeface="Arial" panose="020B0604020202020204" pitchFamily="34" charset="0"/>
              <a:buChar char="•"/>
            </a:pPr>
            <a:r>
              <a:rPr lang="fr-CA" baseline="0" dirty="0" err="1" smtClean="0"/>
              <a:t>Identical</a:t>
            </a:r>
            <a:r>
              <a:rPr lang="fr-CA" baseline="0" dirty="0" smtClean="0"/>
              <a:t> </a:t>
            </a:r>
            <a:r>
              <a:rPr lang="fr-CA" baseline="0" dirty="0" err="1" smtClean="0"/>
              <a:t>fishing</a:t>
            </a:r>
            <a:r>
              <a:rPr lang="fr-CA" baseline="0" dirty="0" smtClean="0"/>
              <a:t> </a:t>
            </a:r>
            <a:r>
              <a:rPr lang="fr-CA" baseline="0" dirty="0" err="1" smtClean="0"/>
              <a:t>gear</a:t>
            </a:r>
            <a:r>
              <a:rPr lang="fr-CA" baseline="0" dirty="0" smtClean="0"/>
              <a:t> (Bigouden </a:t>
            </a:r>
            <a:r>
              <a:rPr lang="fr-CA" baseline="0" dirty="0" err="1" smtClean="0"/>
              <a:t>Nephrops</a:t>
            </a:r>
            <a:r>
              <a:rPr lang="fr-CA" baseline="0" dirty="0" smtClean="0"/>
              <a:t> </a:t>
            </a:r>
            <a:r>
              <a:rPr lang="fr-CA" baseline="0" dirty="0" err="1" smtClean="0"/>
              <a:t>trawl</a:t>
            </a:r>
            <a:r>
              <a:rPr lang="fr-CA" baseline="0" dirty="0" smtClean="0"/>
              <a:t>) </a:t>
            </a:r>
            <a:r>
              <a:rPr lang="fr-CA" baseline="0" dirty="0" err="1" smtClean="0"/>
              <a:t>were</a:t>
            </a:r>
            <a:r>
              <a:rPr lang="fr-CA" baseline="0" dirty="0" smtClean="0"/>
              <a:t> </a:t>
            </a:r>
            <a:r>
              <a:rPr lang="fr-CA" baseline="0" dirty="0" err="1" smtClean="0"/>
              <a:t>used</a:t>
            </a:r>
            <a:r>
              <a:rPr lang="fr-CA" baseline="0" dirty="0" smtClean="0"/>
              <a:t> on the </a:t>
            </a:r>
            <a:r>
              <a:rPr lang="fr-CA" baseline="0" dirty="0" err="1" smtClean="0"/>
              <a:t>two</a:t>
            </a:r>
            <a:r>
              <a:rPr lang="fr-CA" baseline="0" dirty="0" smtClean="0"/>
              <a:t> </a:t>
            </a:r>
            <a:r>
              <a:rPr lang="fr-CA" baseline="0" dirty="0" err="1" smtClean="0"/>
              <a:t>vessels</a:t>
            </a:r>
            <a:r>
              <a:rPr lang="fr-CA" baseline="0" dirty="0" smtClean="0"/>
              <a:t> and probes </a:t>
            </a:r>
            <a:r>
              <a:rPr lang="fr-CA" baseline="0" dirty="0" err="1" smtClean="0"/>
              <a:t>monitored</a:t>
            </a:r>
            <a:r>
              <a:rPr lang="fr-CA" baseline="0" dirty="0" smtClean="0"/>
              <a:t> </a:t>
            </a:r>
            <a:r>
              <a:rPr lang="fr-CA" baseline="0" dirty="0" err="1" smtClean="0"/>
              <a:t>various</a:t>
            </a:r>
            <a:r>
              <a:rPr lang="fr-CA" baseline="0" dirty="0" smtClean="0"/>
              <a:t> aspects of the </a:t>
            </a:r>
            <a:r>
              <a:rPr lang="fr-CA" baseline="0" dirty="0" err="1" smtClean="0"/>
              <a:t>trawl</a:t>
            </a:r>
            <a:r>
              <a:rPr lang="fr-CA" baseline="0" dirty="0" smtClean="0"/>
              <a:t> net </a:t>
            </a:r>
            <a:r>
              <a:rPr lang="fr-CA" baseline="0" dirty="0" err="1" smtClean="0"/>
              <a:t>during</a:t>
            </a:r>
            <a:r>
              <a:rPr lang="fr-CA" baseline="0" dirty="0" smtClean="0"/>
              <a:t> </a:t>
            </a:r>
            <a:r>
              <a:rPr lang="fr-CA" baseline="0" dirty="0" err="1" smtClean="0"/>
              <a:t>fishing</a:t>
            </a:r>
            <a:r>
              <a:rPr lang="fr-CA" baseline="0" dirty="0" smtClean="0"/>
              <a:t>.</a:t>
            </a:r>
          </a:p>
          <a:p>
            <a:pPr marL="171450" indent="-171450">
              <a:buFont typeface="Arial" panose="020B0604020202020204" pitchFamily="34" charset="0"/>
              <a:buChar char="•"/>
            </a:pPr>
            <a:r>
              <a:rPr lang="en-CA" baseline="0" dirty="0" smtClean="0"/>
              <a:t>Stations were chosen based on convenience and their </a:t>
            </a:r>
            <a:r>
              <a:rPr lang="en-CA" baseline="0" dirty="0" err="1" smtClean="0"/>
              <a:t>trawlability</a:t>
            </a:r>
            <a:r>
              <a:rPr lang="en-CA" baseline="0" dirty="0" smtClean="0"/>
              <a:t> (i.e. low probability of net damage).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CA" baseline="0" dirty="0" err="1" smtClean="0"/>
              <a:t>Numbers</a:t>
            </a:r>
            <a:r>
              <a:rPr lang="fr-CA" baseline="0" dirty="0" smtClean="0"/>
              <a:t> </a:t>
            </a:r>
            <a:r>
              <a:rPr lang="fr-CA" baseline="0" dirty="0" err="1" smtClean="0"/>
              <a:t>indicate</a:t>
            </a:r>
            <a:r>
              <a:rPr lang="fr-CA" baseline="0" dirty="0" smtClean="0"/>
              <a:t> the </a:t>
            </a:r>
            <a:r>
              <a:rPr lang="fr-CA" baseline="0" dirty="0" err="1" smtClean="0"/>
              <a:t>tow</a:t>
            </a:r>
            <a:r>
              <a:rPr lang="fr-CA" baseline="0" dirty="0" smtClean="0"/>
              <a:t> station </a:t>
            </a:r>
            <a:r>
              <a:rPr lang="fr-CA" baseline="0" dirty="0" err="1" smtClean="0"/>
              <a:t>numbers</a:t>
            </a:r>
            <a:r>
              <a:rPr lang="fr-CA" baseline="0" dirty="0" smtClean="0"/>
              <a:t>.</a:t>
            </a:r>
            <a:endParaRPr lang="en-CA" dirty="0" smtClean="0"/>
          </a:p>
          <a:p>
            <a:pPr marL="171450" indent="-171450">
              <a:buFont typeface="Arial" panose="020B0604020202020204" pitchFamily="34" charset="0"/>
              <a:buChar char="•"/>
            </a:pPr>
            <a:r>
              <a:rPr lang="fr-CA" baseline="0" dirty="0" smtClean="0"/>
              <a:t>In the document, all </a:t>
            </a:r>
            <a:r>
              <a:rPr lang="fr-CA" baseline="0" dirty="0" err="1" smtClean="0"/>
              <a:t>tow</a:t>
            </a:r>
            <a:r>
              <a:rPr lang="fr-CA" baseline="0" dirty="0" smtClean="0"/>
              <a:t> </a:t>
            </a:r>
            <a:r>
              <a:rPr lang="fr-CA" baseline="0" dirty="0" err="1" smtClean="0"/>
              <a:t>summary</a:t>
            </a:r>
            <a:r>
              <a:rPr lang="fr-CA" baseline="0" dirty="0" smtClean="0"/>
              <a:t> </a:t>
            </a:r>
            <a:r>
              <a:rPr lang="fr-CA" baseline="0" dirty="0" err="1" smtClean="0"/>
              <a:t>statistics</a:t>
            </a:r>
            <a:r>
              <a:rPr lang="fr-CA" baseline="0" dirty="0" smtClean="0"/>
              <a:t>, </a:t>
            </a:r>
            <a:r>
              <a:rPr lang="fr-CA" baseline="0" dirty="0" err="1" smtClean="0"/>
              <a:t>including</a:t>
            </a:r>
            <a:r>
              <a:rPr lang="fr-CA" baseline="0" dirty="0" smtClean="0"/>
              <a:t> catches are </a:t>
            </a:r>
            <a:r>
              <a:rPr lang="fr-CA" baseline="0" dirty="0" err="1" smtClean="0"/>
              <a:t>indexed</a:t>
            </a:r>
            <a:r>
              <a:rPr lang="fr-CA" baseline="0" dirty="0" smtClean="0"/>
              <a:t> by </a:t>
            </a:r>
            <a:r>
              <a:rPr lang="fr-CA" baseline="0" dirty="0" err="1" smtClean="0"/>
              <a:t>these</a:t>
            </a:r>
            <a:r>
              <a:rPr lang="fr-CA" baseline="0" dirty="0" smtClean="0"/>
              <a:t> station </a:t>
            </a:r>
            <a:r>
              <a:rPr lang="fr-CA" baseline="0" dirty="0" err="1" smtClean="0"/>
              <a:t>numbers</a:t>
            </a:r>
            <a:r>
              <a:rPr lang="fr-CA" baseline="0" dirty="0" smtClean="0"/>
              <a:t>.</a:t>
            </a:r>
          </a:p>
          <a:p>
            <a:pPr marL="171450" indent="-171450">
              <a:buFont typeface="Arial" panose="020B0604020202020204" pitchFamily="34" charset="0"/>
              <a:buChar char="•"/>
            </a:pPr>
            <a:r>
              <a:rPr lang="fr-CA" baseline="0" dirty="0" smtClean="0"/>
              <a:t>The </a:t>
            </a:r>
            <a:r>
              <a:rPr lang="fr-CA" baseline="0" dirty="0" err="1" smtClean="0"/>
              <a:t>two</a:t>
            </a:r>
            <a:r>
              <a:rPr lang="fr-CA" baseline="0" dirty="0" smtClean="0"/>
              <a:t> </a:t>
            </a:r>
            <a:r>
              <a:rPr lang="fr-CA" baseline="0" dirty="0" err="1" smtClean="0"/>
              <a:t>captains</a:t>
            </a:r>
            <a:r>
              <a:rPr lang="fr-CA" baseline="0" dirty="0" smtClean="0"/>
              <a:t>, </a:t>
            </a:r>
            <a:r>
              <a:rPr lang="fr-CA" baseline="0" dirty="0" err="1" smtClean="0"/>
              <a:t>both</a:t>
            </a:r>
            <a:r>
              <a:rPr lang="fr-CA" baseline="0" dirty="0" smtClean="0"/>
              <a:t> </a:t>
            </a:r>
            <a:r>
              <a:rPr lang="fr-CA" baseline="0" dirty="0" err="1" smtClean="0"/>
              <a:t>from</a:t>
            </a:r>
            <a:r>
              <a:rPr lang="fr-CA" baseline="0" dirty="0" smtClean="0"/>
              <a:t> the Magdalen </a:t>
            </a:r>
            <a:r>
              <a:rPr lang="fr-CA" baseline="0" dirty="0" err="1" smtClean="0"/>
              <a:t>Islands</a:t>
            </a:r>
            <a:r>
              <a:rPr lang="fr-CA" baseline="0" dirty="0" smtClean="0"/>
              <a:t>, </a:t>
            </a:r>
            <a:r>
              <a:rPr lang="fr-CA" baseline="0" dirty="0" err="1" smtClean="0"/>
              <a:t>exchanged</a:t>
            </a:r>
            <a:r>
              <a:rPr lang="fr-CA" baseline="0" dirty="0" smtClean="0"/>
              <a:t> </a:t>
            </a:r>
            <a:r>
              <a:rPr lang="fr-CA" baseline="0" dirty="0" err="1" smtClean="0"/>
              <a:t>vessels</a:t>
            </a:r>
            <a:r>
              <a:rPr lang="fr-CA" baseline="0" dirty="0" smtClean="0"/>
              <a:t> on </a:t>
            </a:r>
            <a:r>
              <a:rPr lang="fr-CA" baseline="0" dirty="0" err="1" smtClean="0"/>
              <a:t>September</a:t>
            </a:r>
            <a:r>
              <a:rPr lang="fr-CA" baseline="0" dirty="0" smtClean="0"/>
              <a:t> 24-25.</a:t>
            </a:r>
          </a:p>
          <a:p>
            <a:pPr marL="171450" indent="-171450">
              <a:buFont typeface="Arial" panose="020B0604020202020204" pitchFamily="34" charset="0"/>
              <a:buChar char="•"/>
            </a:pPr>
            <a:endParaRPr lang="en-CA" baseline="0" dirty="0" smtClean="0"/>
          </a:p>
          <a:p>
            <a:pPr marL="171450" indent="-171450">
              <a:buFont typeface="Arial" panose="020B0604020202020204" pitchFamily="34" charset="0"/>
              <a:buChar char="•"/>
            </a:pPr>
            <a:endParaRPr lang="en-CA" baseline="0" dirty="0" smtClean="0"/>
          </a:p>
          <a:p>
            <a:pPr marL="171450" indent="-171450">
              <a:buFont typeface="Arial" panose="020B0604020202020204" pitchFamily="34" charset="0"/>
              <a:buChar char="•"/>
            </a:pPr>
            <a:endParaRPr lang="en-CA" dirty="0"/>
          </a:p>
        </p:txBody>
      </p:sp>
      <p:sp>
        <p:nvSpPr>
          <p:cNvPr id="4" name="Slide Number Placeholder 3"/>
          <p:cNvSpPr>
            <a:spLocks noGrp="1"/>
          </p:cNvSpPr>
          <p:nvPr>
            <p:ph type="sldNum" sz="quarter" idx="10"/>
          </p:nvPr>
        </p:nvSpPr>
        <p:spPr/>
        <p:txBody>
          <a:bodyPr/>
          <a:lstStyle/>
          <a:p>
            <a:fld id="{675A613A-1CD0-47F9-9096-19EC12896A8F}" type="slidenum">
              <a:rPr lang="en-CA" smtClean="0"/>
              <a:t>2</a:t>
            </a:fld>
            <a:endParaRPr lang="en-CA"/>
          </a:p>
        </p:txBody>
      </p:sp>
    </p:spTree>
    <p:extLst>
      <p:ext uri="{BB962C8B-B14F-4D97-AF65-F5344CB8AC3E}">
        <p14:creationId xmlns:p14="http://schemas.microsoft.com/office/powerpoint/2010/main" val="17292580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fr-CA" dirty="0" err="1" smtClean="0"/>
              <a:t>Here</a:t>
            </a:r>
            <a:r>
              <a:rPr lang="fr-CA" dirty="0" smtClean="0"/>
              <a:t> </a:t>
            </a:r>
            <a:r>
              <a:rPr lang="fr-CA" dirty="0" err="1" smtClean="0"/>
              <a:t>we</a:t>
            </a:r>
            <a:r>
              <a:rPr lang="fr-CA" dirty="0" smtClean="0"/>
              <a:t> </a:t>
            </a:r>
            <a:r>
              <a:rPr lang="fr-CA" dirty="0" err="1" smtClean="0"/>
              <a:t>see</a:t>
            </a:r>
            <a:r>
              <a:rPr lang="fr-CA" dirty="0" smtClean="0"/>
              <a:t> photos</a:t>
            </a:r>
            <a:r>
              <a:rPr lang="fr-CA" baseline="0" dirty="0" smtClean="0"/>
              <a:t> of the </a:t>
            </a:r>
            <a:r>
              <a:rPr lang="fr-CA" baseline="0" dirty="0" err="1" smtClean="0"/>
              <a:t>various</a:t>
            </a:r>
            <a:r>
              <a:rPr lang="fr-CA" baseline="0" dirty="0" smtClean="0"/>
              <a:t> probes </a:t>
            </a:r>
            <a:r>
              <a:rPr lang="fr-CA" baseline="0" dirty="0" err="1" smtClean="0"/>
              <a:t>which</a:t>
            </a:r>
            <a:r>
              <a:rPr lang="fr-CA" baseline="0" dirty="0" smtClean="0"/>
              <a:t> </a:t>
            </a:r>
            <a:r>
              <a:rPr lang="fr-CA" baseline="0" dirty="0" err="1" smtClean="0"/>
              <a:t>were</a:t>
            </a:r>
            <a:r>
              <a:rPr lang="fr-CA" baseline="0" dirty="0" smtClean="0"/>
              <a:t> </a:t>
            </a:r>
            <a:r>
              <a:rPr lang="fr-CA" baseline="0" dirty="0" err="1" smtClean="0"/>
              <a:t>used</a:t>
            </a:r>
            <a:r>
              <a:rPr lang="fr-CA" baseline="0" dirty="0" smtClean="0"/>
              <a:t> to </a:t>
            </a:r>
            <a:r>
              <a:rPr lang="fr-CA" baseline="0" dirty="0" err="1" smtClean="0"/>
              <a:t>gather</a:t>
            </a:r>
            <a:r>
              <a:rPr lang="fr-CA" baseline="0" dirty="0" smtClean="0"/>
              <a:t> </a:t>
            </a:r>
            <a:r>
              <a:rPr lang="fr-CA" baseline="0" dirty="0" err="1" smtClean="0"/>
              <a:t>trawl</a:t>
            </a:r>
            <a:r>
              <a:rPr lang="fr-CA" baseline="0" dirty="0" smtClean="0"/>
              <a:t> </a:t>
            </a:r>
            <a:r>
              <a:rPr lang="fr-CA" baseline="0" dirty="0" err="1" smtClean="0"/>
              <a:t>dataon</a:t>
            </a:r>
            <a:r>
              <a:rPr lang="fr-CA" baseline="0" dirty="0" smtClean="0"/>
              <a:t> the </a:t>
            </a:r>
            <a:r>
              <a:rPr lang="fr-CA" baseline="0" dirty="0" err="1" smtClean="0"/>
              <a:t>survey</a:t>
            </a:r>
            <a:r>
              <a:rPr lang="fr-CA" baseline="0" dirty="0" smtClean="0"/>
              <a:t>:</a:t>
            </a:r>
          </a:p>
          <a:p>
            <a:pPr marL="0" indent="0">
              <a:buFont typeface="Arial" panose="020B0604020202020204" pitchFamily="34" charset="0"/>
              <a:buNone/>
            </a:pPr>
            <a:endParaRPr lang="fr-CA" dirty="0" smtClean="0"/>
          </a:p>
          <a:p>
            <a:pPr marL="0" indent="0">
              <a:buFont typeface="Arial" panose="020B0604020202020204" pitchFamily="34" charset="0"/>
              <a:buNone/>
            </a:pPr>
            <a:r>
              <a:rPr lang="fr-CA" dirty="0" err="1" smtClean="0"/>
              <a:t>eSonar</a:t>
            </a:r>
            <a:r>
              <a:rPr lang="fr-CA" baseline="0" dirty="0" smtClean="0"/>
              <a:t> </a:t>
            </a:r>
            <a:r>
              <a:rPr lang="fr-CA" baseline="0" dirty="0" err="1" smtClean="0"/>
              <a:t>trawl</a:t>
            </a:r>
            <a:r>
              <a:rPr lang="fr-CA" baseline="0" dirty="0" smtClean="0"/>
              <a:t> </a:t>
            </a:r>
            <a:r>
              <a:rPr lang="fr-CA" baseline="0" dirty="0" err="1" smtClean="0"/>
              <a:t>acoustic</a:t>
            </a:r>
            <a:r>
              <a:rPr lang="fr-CA" baseline="0" dirty="0" smtClean="0"/>
              <a:t> monitoring probes </a:t>
            </a:r>
            <a:r>
              <a:rPr lang="fr-CA" baseline="0" dirty="0" smtClean="0"/>
              <a:t>(green probes, top </a:t>
            </a:r>
            <a:r>
              <a:rPr lang="fr-CA" baseline="0" dirty="0" err="1" smtClean="0"/>
              <a:t>left</a:t>
            </a:r>
            <a:r>
              <a:rPr lang="fr-CA" baseline="0" dirty="0" smtClean="0"/>
              <a:t>)</a:t>
            </a:r>
            <a:endParaRPr lang="fr-CA" dirty="0" smtClean="0"/>
          </a:p>
          <a:p>
            <a:pPr marL="171450" indent="-171450">
              <a:buFont typeface="Arial" panose="020B0604020202020204" pitchFamily="34" charset="0"/>
              <a:buChar char="•"/>
            </a:pPr>
            <a:r>
              <a:rPr lang="fr-CA" baseline="0" dirty="0" err="1" smtClean="0"/>
              <a:t>These</a:t>
            </a:r>
            <a:r>
              <a:rPr lang="fr-CA" baseline="0" dirty="0" smtClean="0"/>
              <a:t> are </a:t>
            </a:r>
            <a:r>
              <a:rPr lang="fr-CA" baseline="0" dirty="0" err="1" smtClean="0"/>
              <a:t>used</a:t>
            </a:r>
            <a:r>
              <a:rPr lang="fr-CA" baseline="0" dirty="0" smtClean="0"/>
              <a:t> to </a:t>
            </a:r>
            <a:r>
              <a:rPr lang="fr-CA" baseline="0" dirty="0" err="1" smtClean="0"/>
              <a:t>provide</a:t>
            </a:r>
            <a:r>
              <a:rPr lang="fr-CA" baseline="0" dirty="0" smtClean="0"/>
              <a:t> real-time monitoring of </a:t>
            </a:r>
            <a:r>
              <a:rPr lang="fr-CA" baseline="0" dirty="0" err="1" smtClean="0"/>
              <a:t>trawl</a:t>
            </a:r>
            <a:r>
              <a:rPr lang="fr-CA" baseline="0" dirty="0" smtClean="0"/>
              <a:t> </a:t>
            </a:r>
            <a:r>
              <a:rPr lang="fr-CA" baseline="0" dirty="0" err="1" smtClean="0"/>
              <a:t>behavior</a:t>
            </a:r>
            <a:r>
              <a:rPr lang="fr-CA" baseline="0" dirty="0" smtClean="0"/>
              <a:t> and </a:t>
            </a:r>
            <a:r>
              <a:rPr lang="fr-CA" baseline="0" dirty="0" err="1" smtClean="0"/>
              <a:t>measure</a:t>
            </a:r>
            <a:r>
              <a:rPr lang="fr-CA" baseline="0" dirty="0" smtClean="0"/>
              <a:t> </a:t>
            </a:r>
            <a:r>
              <a:rPr lang="fr-CA" baseline="0" dirty="0" err="1" smtClean="0"/>
              <a:t>trawl</a:t>
            </a:r>
            <a:r>
              <a:rPr lang="fr-CA" baseline="0" dirty="0" smtClean="0"/>
              <a:t> </a:t>
            </a:r>
            <a:r>
              <a:rPr lang="fr-CA" baseline="0" dirty="0" err="1" smtClean="0"/>
              <a:t>depth</a:t>
            </a:r>
            <a:r>
              <a:rPr lang="fr-CA" baseline="0" dirty="0" smtClean="0"/>
              <a:t>, the </a:t>
            </a:r>
            <a:r>
              <a:rPr lang="fr-CA" baseline="0" dirty="0" err="1" smtClean="0"/>
              <a:t>height</a:t>
            </a:r>
            <a:r>
              <a:rPr lang="fr-CA" baseline="0" dirty="0" smtClean="0"/>
              <a:t> of the </a:t>
            </a:r>
            <a:r>
              <a:rPr lang="fr-CA" baseline="0" dirty="0" err="1" smtClean="0"/>
              <a:t>head</a:t>
            </a:r>
            <a:r>
              <a:rPr lang="fr-CA" baseline="0" dirty="0" smtClean="0"/>
              <a:t> line (</a:t>
            </a:r>
            <a:r>
              <a:rPr lang="fr-CA" baseline="0" dirty="0" err="1" smtClean="0"/>
              <a:t>from</a:t>
            </a:r>
            <a:r>
              <a:rPr lang="fr-CA" baseline="0" dirty="0" smtClean="0"/>
              <a:t> the </a:t>
            </a:r>
            <a:r>
              <a:rPr lang="fr-CA" baseline="0" dirty="0" err="1" smtClean="0"/>
              <a:t>bottom</a:t>
            </a:r>
            <a:r>
              <a:rPr lang="fr-CA" baseline="0" dirty="0" smtClean="0"/>
              <a:t>) and the </a:t>
            </a:r>
            <a:r>
              <a:rPr lang="fr-CA" baseline="0" dirty="0" err="1" smtClean="0"/>
              <a:t>trawl</a:t>
            </a:r>
            <a:r>
              <a:rPr lang="fr-CA" baseline="0" dirty="0" smtClean="0"/>
              <a:t> </a:t>
            </a:r>
            <a:r>
              <a:rPr lang="fr-CA" baseline="0" dirty="0" err="1" smtClean="0"/>
              <a:t>wing</a:t>
            </a:r>
            <a:r>
              <a:rPr lang="fr-CA" baseline="0" dirty="0" smtClean="0"/>
              <a:t> spread </a:t>
            </a:r>
            <a:r>
              <a:rPr lang="fr-CA" baseline="0" dirty="0" err="1" smtClean="0"/>
              <a:t>width</a:t>
            </a:r>
            <a:r>
              <a:rPr lang="fr-CA" baseline="0" dirty="0" smtClean="0"/>
              <a:t>.</a:t>
            </a:r>
          </a:p>
          <a:p>
            <a:pPr marL="171450" indent="-171450">
              <a:buFont typeface="Arial" panose="020B0604020202020204" pitchFamily="34" charset="0"/>
              <a:buChar char="•"/>
            </a:pPr>
            <a:endParaRPr lang="fr-CA" baseline="0" dirty="0" smtClean="0"/>
          </a:p>
          <a:p>
            <a:pPr marL="0" indent="0">
              <a:buFont typeface="Arial" panose="020B0604020202020204" pitchFamily="34" charset="0"/>
              <a:buNone/>
            </a:pPr>
            <a:r>
              <a:rPr lang="fr-CA" baseline="0" dirty="0" smtClean="0"/>
              <a:t>Star </a:t>
            </a:r>
            <a:r>
              <a:rPr lang="fr-CA" baseline="0" dirty="0" err="1" smtClean="0"/>
              <a:t>Oddi</a:t>
            </a:r>
            <a:r>
              <a:rPr lang="fr-CA" baseline="0" dirty="0" smtClean="0"/>
              <a:t> probes (</a:t>
            </a:r>
            <a:r>
              <a:rPr lang="fr-CA" baseline="0" dirty="0" err="1" smtClean="0"/>
              <a:t>small</a:t>
            </a:r>
            <a:r>
              <a:rPr lang="fr-CA" baseline="0" dirty="0" smtClean="0"/>
              <a:t> white probe, </a:t>
            </a:r>
            <a:r>
              <a:rPr lang="fr-CA" baseline="0" dirty="0" err="1" smtClean="0"/>
              <a:t>bottom</a:t>
            </a:r>
            <a:r>
              <a:rPr lang="fr-CA" baseline="0" dirty="0" smtClean="0"/>
              <a:t> </a:t>
            </a:r>
            <a:r>
              <a:rPr lang="fr-CA" baseline="0" dirty="0" err="1" smtClean="0"/>
              <a:t>left</a:t>
            </a:r>
            <a:r>
              <a:rPr lang="fr-CA" baseline="0" dirty="0" smtClean="0"/>
              <a:t>)</a:t>
            </a:r>
          </a:p>
          <a:p>
            <a:pPr marL="171450" indent="-171450">
              <a:buFont typeface="Arial" panose="020B0604020202020204" pitchFamily="34" charset="0"/>
              <a:buChar char="•"/>
            </a:pPr>
            <a:r>
              <a:rPr lang="fr-CA" baseline="0" dirty="0" err="1" smtClean="0"/>
              <a:t>We</a:t>
            </a:r>
            <a:r>
              <a:rPr lang="fr-CA" baseline="0" dirty="0" smtClean="0"/>
              <a:t> have </a:t>
            </a:r>
            <a:r>
              <a:rPr lang="fr-CA" baseline="0" dirty="0" err="1" smtClean="0"/>
              <a:t>two</a:t>
            </a:r>
            <a:r>
              <a:rPr lang="fr-CA" baseline="0" dirty="0" smtClean="0"/>
              <a:t> Star </a:t>
            </a:r>
            <a:r>
              <a:rPr lang="fr-CA" baseline="0" dirty="0" err="1" smtClean="0"/>
              <a:t>Oddi</a:t>
            </a:r>
            <a:r>
              <a:rPr lang="fr-CA" baseline="0" dirty="0" smtClean="0"/>
              <a:t> probes, the first </a:t>
            </a:r>
            <a:r>
              <a:rPr lang="fr-CA" baseline="0" dirty="0" err="1" smtClean="0"/>
              <a:t>is</a:t>
            </a:r>
            <a:r>
              <a:rPr lang="fr-CA" baseline="0" dirty="0" smtClean="0"/>
              <a:t> </a:t>
            </a:r>
            <a:r>
              <a:rPr lang="fr-CA" baseline="0" dirty="0" err="1" smtClean="0"/>
              <a:t>attached</a:t>
            </a:r>
            <a:r>
              <a:rPr lang="fr-CA" baseline="0" dirty="0" smtClean="0"/>
              <a:t> to the </a:t>
            </a:r>
            <a:r>
              <a:rPr lang="fr-CA" baseline="0" dirty="0" err="1" smtClean="0"/>
              <a:t>head</a:t>
            </a:r>
            <a:r>
              <a:rPr lang="fr-CA" baseline="0" dirty="0" smtClean="0"/>
              <a:t> line and </a:t>
            </a:r>
            <a:r>
              <a:rPr lang="fr-CA" baseline="0" dirty="0" err="1" smtClean="0"/>
              <a:t>measures</a:t>
            </a:r>
            <a:r>
              <a:rPr lang="fr-CA" baseline="0" dirty="0" smtClean="0"/>
              <a:t> water </a:t>
            </a:r>
            <a:r>
              <a:rPr lang="fr-CA" baseline="0" dirty="0" err="1" smtClean="0"/>
              <a:t>temperature</a:t>
            </a:r>
            <a:r>
              <a:rPr lang="fr-CA" baseline="0" dirty="0" smtClean="0"/>
              <a:t> and pressure.</a:t>
            </a:r>
          </a:p>
          <a:p>
            <a:pPr marL="171450" indent="-171450">
              <a:buFont typeface="Arial" panose="020B0604020202020204" pitchFamily="34" charset="0"/>
              <a:buChar char="•"/>
            </a:pPr>
            <a:r>
              <a:rPr lang="fr-CA" baseline="0" dirty="0" smtClean="0"/>
              <a:t>The second </a:t>
            </a:r>
            <a:r>
              <a:rPr lang="fr-CA" baseline="0" dirty="0" err="1" smtClean="0"/>
              <a:t>is</a:t>
            </a:r>
            <a:r>
              <a:rPr lang="fr-CA" baseline="0" dirty="0" smtClean="0"/>
              <a:t> </a:t>
            </a:r>
            <a:r>
              <a:rPr lang="fr-CA" baseline="0" dirty="0" err="1" smtClean="0"/>
              <a:t>encased</a:t>
            </a:r>
            <a:r>
              <a:rPr lang="fr-CA" baseline="0" dirty="0" smtClean="0"/>
              <a:t> </a:t>
            </a:r>
            <a:r>
              <a:rPr lang="fr-CA" baseline="0" dirty="0" err="1" smtClean="0"/>
              <a:t>inside</a:t>
            </a:r>
            <a:r>
              <a:rPr lang="fr-CA" baseline="0" dirty="0" smtClean="0"/>
              <a:t> a </a:t>
            </a:r>
            <a:r>
              <a:rPr lang="fr-CA" baseline="0" dirty="0" err="1" smtClean="0"/>
              <a:t>stainless</a:t>
            </a:r>
            <a:r>
              <a:rPr lang="fr-CA" baseline="0" dirty="0" smtClean="0"/>
              <a:t> </a:t>
            </a:r>
            <a:r>
              <a:rPr lang="fr-CA" baseline="0" dirty="0" err="1" smtClean="0"/>
              <a:t>steel</a:t>
            </a:r>
            <a:r>
              <a:rPr lang="fr-CA" baseline="0" dirty="0" smtClean="0"/>
              <a:t> </a:t>
            </a:r>
            <a:r>
              <a:rPr lang="fr-CA" baseline="0" dirty="0" err="1" smtClean="0"/>
              <a:t>mechanism</a:t>
            </a:r>
            <a:r>
              <a:rPr lang="fr-CA" baseline="0" dirty="0" smtClean="0"/>
              <a:t> (</a:t>
            </a:r>
            <a:r>
              <a:rPr lang="fr-CA" baseline="0" dirty="0" err="1" smtClean="0"/>
              <a:t>bottom</a:t>
            </a:r>
            <a:r>
              <a:rPr lang="fr-CA" baseline="0" dirty="0" smtClean="0"/>
              <a:t>, center) </a:t>
            </a:r>
            <a:r>
              <a:rPr lang="fr-CA" baseline="0" dirty="0" err="1" smtClean="0"/>
              <a:t>attached</a:t>
            </a:r>
            <a:r>
              <a:rPr lang="fr-CA" baseline="0" dirty="0" smtClean="0"/>
              <a:t> to the foot </a:t>
            </a:r>
            <a:r>
              <a:rPr lang="fr-CA" baseline="0" dirty="0" err="1" smtClean="0"/>
              <a:t>rope</a:t>
            </a:r>
            <a:r>
              <a:rPr lang="fr-CA" baseline="0" dirty="0" smtClean="0"/>
              <a:t>, </a:t>
            </a:r>
            <a:r>
              <a:rPr lang="fr-CA" baseline="0" dirty="0" err="1" smtClean="0"/>
              <a:t>which</a:t>
            </a:r>
            <a:r>
              <a:rPr lang="fr-CA" baseline="0" dirty="0" smtClean="0"/>
              <a:t> serves as </a:t>
            </a:r>
            <a:r>
              <a:rPr lang="fr-CA" baseline="0" dirty="0" err="1" smtClean="0"/>
              <a:t>our</a:t>
            </a:r>
            <a:r>
              <a:rPr lang="fr-CA" baseline="0" dirty="0" smtClean="0"/>
              <a:t> tilt </a:t>
            </a:r>
            <a:r>
              <a:rPr lang="fr-CA" baseline="0" dirty="0" err="1" smtClean="0"/>
              <a:t>mechanism</a:t>
            </a:r>
            <a:r>
              <a:rPr lang="fr-CA" baseline="0" dirty="0" smtClean="0"/>
              <a:t> to </a:t>
            </a:r>
            <a:r>
              <a:rPr lang="fr-CA" baseline="0" dirty="0" err="1" smtClean="0"/>
              <a:t>detect</a:t>
            </a:r>
            <a:r>
              <a:rPr lang="fr-CA" baseline="0" dirty="0" smtClean="0"/>
              <a:t> the </a:t>
            </a:r>
            <a:r>
              <a:rPr lang="fr-CA" baseline="0" dirty="0" err="1" smtClean="0"/>
              <a:t>trawl</a:t>
            </a:r>
            <a:r>
              <a:rPr lang="fr-CA" baseline="0" dirty="0" smtClean="0"/>
              <a:t> </a:t>
            </a:r>
            <a:r>
              <a:rPr lang="fr-CA" baseline="0" dirty="0" err="1" smtClean="0"/>
              <a:t>touchdown</a:t>
            </a:r>
            <a:r>
              <a:rPr lang="fr-CA" baseline="0" dirty="0" smtClean="0"/>
              <a:t> and lift off times.</a:t>
            </a:r>
            <a:endParaRPr lang="fr-CA" dirty="0" smtClean="0"/>
          </a:p>
          <a:p>
            <a:pPr marL="0" indent="0">
              <a:buFont typeface="Arial" panose="020B0604020202020204" pitchFamily="34" charset="0"/>
              <a:buNone/>
            </a:pPr>
            <a:endParaRPr lang="fr-CA" dirty="0" smtClean="0"/>
          </a:p>
          <a:p>
            <a:pPr marL="0" indent="0">
              <a:buFont typeface="Arial" panose="020B0604020202020204" pitchFamily="34" charset="0"/>
              <a:buNone/>
            </a:pPr>
            <a:r>
              <a:rPr lang="fr-CA" dirty="0" err="1" smtClean="0"/>
              <a:t>Flowmeter</a:t>
            </a:r>
            <a:r>
              <a:rPr lang="fr-CA" baseline="0" dirty="0" smtClean="0"/>
              <a:t> (right photo)</a:t>
            </a:r>
            <a:endParaRPr lang="fr-CA" dirty="0" smtClean="0"/>
          </a:p>
          <a:p>
            <a:pPr marL="174708" indent="-174708">
              <a:buFont typeface="Arial" panose="020B0604020202020204" pitchFamily="34" charset="0"/>
              <a:buChar char="•"/>
            </a:pPr>
            <a:r>
              <a:rPr lang="fr-CA" dirty="0" err="1" smtClean="0"/>
              <a:t>We</a:t>
            </a:r>
            <a:r>
              <a:rPr lang="fr-CA" dirty="0" smtClean="0"/>
              <a:t> </a:t>
            </a:r>
            <a:r>
              <a:rPr lang="fr-CA" dirty="0" err="1" smtClean="0"/>
              <a:t>had</a:t>
            </a:r>
            <a:r>
              <a:rPr lang="fr-CA" baseline="0" dirty="0" smtClean="0"/>
              <a:t> Doppler </a:t>
            </a:r>
            <a:r>
              <a:rPr lang="fr-CA" baseline="0" dirty="0" err="1" smtClean="0"/>
              <a:t>flowmeters</a:t>
            </a:r>
            <a:r>
              <a:rPr lang="fr-CA" baseline="0" dirty="0" smtClean="0"/>
              <a:t> for the comparative </a:t>
            </a:r>
            <a:r>
              <a:rPr lang="fr-CA" baseline="0" dirty="0" err="1" smtClean="0"/>
              <a:t>survey</a:t>
            </a:r>
            <a:r>
              <a:rPr lang="fr-CA" baseline="0" dirty="0" smtClean="0"/>
              <a:t>, to </a:t>
            </a:r>
            <a:r>
              <a:rPr lang="fr-CA" baseline="0" dirty="0" err="1" smtClean="0"/>
              <a:t>measure</a:t>
            </a:r>
            <a:r>
              <a:rPr lang="fr-CA" baseline="0" dirty="0" smtClean="0"/>
              <a:t> </a:t>
            </a:r>
            <a:r>
              <a:rPr lang="fr-CA" baseline="0" dirty="0" err="1" smtClean="0"/>
              <a:t>current</a:t>
            </a:r>
            <a:r>
              <a:rPr lang="fr-CA" baseline="0" dirty="0" smtClean="0"/>
              <a:t> flow at </a:t>
            </a:r>
            <a:r>
              <a:rPr lang="fr-CA" baseline="0" dirty="0" err="1" smtClean="0"/>
              <a:t>mouth</a:t>
            </a:r>
            <a:r>
              <a:rPr lang="fr-CA" baseline="0" dirty="0" smtClean="0"/>
              <a:t> of </a:t>
            </a:r>
            <a:r>
              <a:rPr lang="fr-CA" baseline="0" dirty="0" err="1" smtClean="0"/>
              <a:t>trawl</a:t>
            </a:r>
            <a:r>
              <a:rPr lang="fr-CA" baseline="0" dirty="0" smtClean="0"/>
              <a:t>.</a:t>
            </a:r>
          </a:p>
          <a:p>
            <a:pPr marL="174708" indent="-174708">
              <a:buFont typeface="Arial" panose="020B0604020202020204" pitchFamily="34" charset="0"/>
              <a:buChar char="•"/>
            </a:pPr>
            <a:r>
              <a:rPr lang="fr-CA" baseline="0" dirty="0" err="1" smtClean="0"/>
              <a:t>We</a:t>
            </a:r>
            <a:r>
              <a:rPr lang="fr-CA" baseline="0" dirty="0" smtClean="0"/>
              <a:t> </a:t>
            </a:r>
            <a:r>
              <a:rPr lang="fr-CA" baseline="0" dirty="0" err="1" smtClean="0"/>
              <a:t>hope</a:t>
            </a:r>
            <a:r>
              <a:rPr lang="fr-CA" baseline="0" dirty="0" smtClean="0"/>
              <a:t> to </a:t>
            </a:r>
            <a:r>
              <a:rPr lang="fr-CA" baseline="0" dirty="0" err="1" smtClean="0"/>
              <a:t>get</a:t>
            </a:r>
            <a:r>
              <a:rPr lang="fr-CA" baseline="0" dirty="0" smtClean="0"/>
              <a:t> more </a:t>
            </a:r>
            <a:r>
              <a:rPr lang="fr-CA" baseline="0" dirty="0" err="1" smtClean="0"/>
              <a:t>detailed</a:t>
            </a:r>
            <a:r>
              <a:rPr lang="fr-CA" baseline="0" dirty="0" smtClean="0"/>
              <a:t> data on changes in </a:t>
            </a:r>
            <a:r>
              <a:rPr lang="fr-CA" baseline="0" dirty="0" err="1" smtClean="0"/>
              <a:t>incoming</a:t>
            </a:r>
            <a:r>
              <a:rPr lang="fr-CA" baseline="0" dirty="0" smtClean="0"/>
              <a:t> water flow rates </a:t>
            </a:r>
            <a:r>
              <a:rPr lang="fr-CA" baseline="0" dirty="0" err="1" smtClean="0"/>
              <a:t>during</a:t>
            </a:r>
            <a:r>
              <a:rPr lang="fr-CA" baseline="0" dirty="0" smtClean="0"/>
              <a:t> </a:t>
            </a:r>
            <a:r>
              <a:rPr lang="fr-CA" baseline="0" dirty="0" err="1" smtClean="0"/>
              <a:t>trawling</a:t>
            </a:r>
            <a:r>
              <a:rPr lang="fr-CA" baseline="0" dirty="0" smtClean="0"/>
              <a:t>, </a:t>
            </a:r>
            <a:r>
              <a:rPr lang="fr-CA" baseline="0" dirty="0" err="1" smtClean="0"/>
              <a:t>especially</a:t>
            </a:r>
            <a:r>
              <a:rPr lang="fr-CA" baseline="0" dirty="0" smtClean="0"/>
              <a:t> at the end of </a:t>
            </a:r>
            <a:r>
              <a:rPr lang="fr-CA" baseline="0" dirty="0" err="1" smtClean="0"/>
              <a:t>trawling</a:t>
            </a:r>
            <a:r>
              <a:rPr lang="fr-CA" baseline="0" dirty="0" smtClean="0"/>
              <a:t>. </a:t>
            </a:r>
          </a:p>
          <a:p>
            <a:pPr marL="174708" indent="-174708">
              <a:buFont typeface="Arial" panose="020B0604020202020204" pitchFamily="34" charset="0"/>
              <a:buChar char="•"/>
            </a:pPr>
            <a:r>
              <a:rPr lang="fr-CA" baseline="0" dirty="0" err="1" smtClean="0"/>
              <a:t>We</a:t>
            </a:r>
            <a:r>
              <a:rPr lang="fr-CA" baseline="0" dirty="0" smtClean="0"/>
              <a:t> </a:t>
            </a:r>
            <a:r>
              <a:rPr lang="fr-CA" baseline="0" dirty="0" err="1" smtClean="0"/>
              <a:t>also</a:t>
            </a:r>
            <a:r>
              <a:rPr lang="fr-CA" baseline="0" dirty="0" smtClean="0"/>
              <a:t> </a:t>
            </a:r>
            <a:r>
              <a:rPr lang="fr-CA" baseline="0" dirty="0" err="1" smtClean="0"/>
              <a:t>hoped</a:t>
            </a:r>
            <a:r>
              <a:rPr lang="fr-CA" baseline="0" dirty="0" smtClean="0"/>
              <a:t> to </a:t>
            </a:r>
            <a:r>
              <a:rPr lang="fr-CA" baseline="0" dirty="0" err="1" smtClean="0"/>
              <a:t>get</a:t>
            </a:r>
            <a:r>
              <a:rPr lang="fr-CA" baseline="0" dirty="0" smtClean="0"/>
              <a:t> </a:t>
            </a:r>
            <a:r>
              <a:rPr lang="fr-CA" baseline="0" dirty="0" err="1" smtClean="0"/>
              <a:t>some</a:t>
            </a:r>
            <a:r>
              <a:rPr lang="fr-CA" baseline="0" dirty="0" smtClean="0"/>
              <a:t> </a:t>
            </a:r>
            <a:r>
              <a:rPr lang="fr-CA" baseline="0" dirty="0" err="1" smtClean="0"/>
              <a:t>useful</a:t>
            </a:r>
            <a:r>
              <a:rPr lang="fr-CA" baseline="0" dirty="0" smtClean="0"/>
              <a:t> </a:t>
            </a:r>
            <a:r>
              <a:rPr lang="fr-CA" baseline="0" dirty="0" err="1" smtClean="0"/>
              <a:t>video</a:t>
            </a:r>
            <a:r>
              <a:rPr lang="fr-CA" baseline="0" dirty="0" smtClean="0"/>
              <a:t> </a:t>
            </a:r>
            <a:r>
              <a:rPr lang="fr-CA" baseline="0" dirty="0" err="1" smtClean="0"/>
              <a:t>footage</a:t>
            </a:r>
            <a:r>
              <a:rPr lang="fr-CA" baseline="0" dirty="0" smtClean="0"/>
              <a:t> </a:t>
            </a:r>
            <a:r>
              <a:rPr lang="fr-CA" baseline="0" dirty="0" err="1" smtClean="0"/>
              <a:t>crab</a:t>
            </a:r>
            <a:r>
              <a:rPr lang="fr-CA" baseline="0" dirty="0" smtClean="0"/>
              <a:t> </a:t>
            </a:r>
            <a:r>
              <a:rPr lang="fr-CA" baseline="0" dirty="0" err="1" smtClean="0"/>
              <a:t>being</a:t>
            </a:r>
            <a:r>
              <a:rPr lang="fr-CA" baseline="0" dirty="0" smtClean="0"/>
              <a:t> </a:t>
            </a:r>
            <a:r>
              <a:rPr lang="fr-CA" baseline="0" dirty="0" err="1" smtClean="0"/>
              <a:t>scooped</a:t>
            </a:r>
            <a:r>
              <a:rPr lang="fr-CA" baseline="0" dirty="0" smtClean="0"/>
              <a:t> up by the </a:t>
            </a:r>
            <a:r>
              <a:rPr lang="fr-CA" baseline="0" dirty="0" err="1" smtClean="0"/>
              <a:t>trawl</a:t>
            </a:r>
            <a:r>
              <a:rPr lang="fr-CA" baseline="0" dirty="0" smtClean="0"/>
              <a:t>, but </a:t>
            </a:r>
            <a:r>
              <a:rPr lang="fr-CA" baseline="0" dirty="0" err="1" smtClean="0"/>
              <a:t>we</a:t>
            </a:r>
            <a:r>
              <a:rPr lang="fr-CA" baseline="0" dirty="0" smtClean="0"/>
              <a:t> </a:t>
            </a:r>
            <a:r>
              <a:rPr lang="fr-CA" baseline="0" dirty="0" err="1" smtClean="0"/>
              <a:t>ended</a:t>
            </a:r>
            <a:r>
              <a:rPr lang="fr-CA" baseline="0" dirty="0" smtClean="0"/>
              <a:t> up </a:t>
            </a:r>
            <a:r>
              <a:rPr lang="fr-CA" baseline="0" dirty="0" err="1" smtClean="0"/>
              <a:t>getting</a:t>
            </a:r>
            <a:r>
              <a:rPr lang="fr-CA" baseline="0" dirty="0" smtClean="0"/>
              <a:t> no </a:t>
            </a:r>
            <a:r>
              <a:rPr lang="fr-CA" baseline="0" dirty="0" err="1" smtClean="0"/>
              <a:t>useful</a:t>
            </a:r>
            <a:r>
              <a:rPr lang="fr-CA" baseline="0" dirty="0" smtClean="0"/>
              <a:t> </a:t>
            </a:r>
            <a:r>
              <a:rPr lang="fr-CA" baseline="0" dirty="0" err="1" smtClean="0"/>
              <a:t>footage</a:t>
            </a:r>
            <a:r>
              <a:rPr lang="fr-CA" baseline="0" dirty="0" smtClean="0"/>
              <a:t> and </a:t>
            </a:r>
            <a:r>
              <a:rPr lang="fr-CA" baseline="0" dirty="0" err="1" smtClean="0"/>
              <a:t>two</a:t>
            </a:r>
            <a:r>
              <a:rPr lang="fr-CA" baseline="0" dirty="0" smtClean="0"/>
              <a:t> </a:t>
            </a:r>
            <a:r>
              <a:rPr lang="fr-CA" baseline="0" dirty="0" err="1" smtClean="0"/>
              <a:t>busted</a:t>
            </a:r>
            <a:r>
              <a:rPr lang="fr-CA" baseline="0" dirty="0" smtClean="0"/>
              <a:t> cameras and cases (go science).</a:t>
            </a:r>
          </a:p>
          <a:p>
            <a:pPr marL="0" indent="0">
              <a:buFont typeface="Arial" panose="020B0604020202020204" pitchFamily="34" charset="0"/>
              <a:buNone/>
            </a:pPr>
            <a:endParaRPr lang="fr-CA" baseline="0" dirty="0" smtClean="0"/>
          </a:p>
          <a:p>
            <a:pPr marL="0" indent="0">
              <a:buFont typeface="Arial" panose="020B0604020202020204" pitchFamily="34" charset="0"/>
              <a:buNone/>
            </a:pPr>
            <a:r>
              <a:rPr lang="fr-CA" baseline="0" dirty="0" smtClean="0"/>
              <a:t>Minilog:</a:t>
            </a:r>
          </a:p>
          <a:p>
            <a:pPr marL="0" indent="0">
              <a:buFont typeface="Arial" panose="020B0604020202020204" pitchFamily="34" charset="0"/>
              <a:buNone/>
            </a:pPr>
            <a:r>
              <a:rPr lang="fr-CA" baseline="0" dirty="0" err="1" smtClean="0"/>
              <a:t>We</a:t>
            </a:r>
            <a:r>
              <a:rPr lang="fr-CA" baseline="0" dirty="0" smtClean="0"/>
              <a:t> bade </a:t>
            </a:r>
            <a:r>
              <a:rPr lang="fr-CA" baseline="0" dirty="0" err="1" smtClean="0"/>
              <a:t>farewell</a:t>
            </a:r>
            <a:r>
              <a:rPr lang="fr-CA" baseline="0" dirty="0" smtClean="0"/>
              <a:t> to </a:t>
            </a:r>
            <a:r>
              <a:rPr lang="fr-CA" baseline="0" dirty="0" err="1" smtClean="0"/>
              <a:t>our</a:t>
            </a:r>
            <a:r>
              <a:rPr lang="fr-CA" baseline="0" dirty="0" smtClean="0"/>
              <a:t> last </a:t>
            </a:r>
            <a:r>
              <a:rPr lang="fr-CA" baseline="0" dirty="0" err="1" smtClean="0"/>
              <a:t>functional</a:t>
            </a:r>
            <a:r>
              <a:rPr lang="fr-CA" baseline="0" dirty="0" smtClean="0"/>
              <a:t> Minilog probe </a:t>
            </a:r>
            <a:r>
              <a:rPr lang="fr-CA" baseline="0" dirty="0" err="1" smtClean="0"/>
              <a:t>this</a:t>
            </a:r>
            <a:r>
              <a:rPr lang="fr-CA" baseline="0" dirty="0" smtClean="0"/>
              <a:t> </a:t>
            </a:r>
            <a:r>
              <a:rPr lang="fr-CA" baseline="0" dirty="0" err="1" smtClean="0"/>
              <a:t>year</a:t>
            </a:r>
            <a:r>
              <a:rPr lang="fr-CA" baseline="0" dirty="0" smtClean="0"/>
              <a:t> (top center). </a:t>
            </a:r>
            <a:r>
              <a:rPr lang="fr-CA" baseline="0" dirty="0" err="1" smtClean="0"/>
              <a:t>We’ve</a:t>
            </a:r>
            <a:r>
              <a:rPr lang="fr-CA" baseline="0" dirty="0" smtClean="0"/>
              <a:t> </a:t>
            </a:r>
            <a:r>
              <a:rPr lang="fr-CA" baseline="0" dirty="0" err="1" smtClean="0"/>
              <a:t>used</a:t>
            </a:r>
            <a:r>
              <a:rPr lang="fr-CA" baseline="0" dirty="0" smtClean="0"/>
              <a:t> </a:t>
            </a:r>
            <a:r>
              <a:rPr lang="fr-CA" baseline="0" dirty="0" err="1" smtClean="0"/>
              <a:t>these</a:t>
            </a:r>
            <a:r>
              <a:rPr lang="fr-CA" baseline="0" dirty="0" smtClean="0"/>
              <a:t> probes </a:t>
            </a:r>
            <a:r>
              <a:rPr lang="fr-CA" baseline="0" dirty="0" err="1" smtClean="0"/>
              <a:t>since</a:t>
            </a:r>
            <a:r>
              <a:rPr lang="fr-CA" baseline="0" dirty="0" smtClean="0"/>
              <a:t> 1990, to record </a:t>
            </a:r>
            <a:r>
              <a:rPr lang="fr-CA" baseline="0" dirty="0" err="1" smtClean="0"/>
              <a:t>temperature</a:t>
            </a:r>
            <a:r>
              <a:rPr lang="fr-CA" baseline="0" dirty="0" smtClean="0"/>
              <a:t> and </a:t>
            </a:r>
            <a:r>
              <a:rPr lang="fr-CA" baseline="0" dirty="0" err="1" smtClean="0"/>
              <a:t>depth</a:t>
            </a:r>
            <a:r>
              <a:rPr lang="fr-CA" baseline="0" dirty="0" smtClean="0"/>
              <a:t> of the </a:t>
            </a:r>
            <a:r>
              <a:rPr lang="fr-CA" baseline="0" dirty="0" err="1" smtClean="0"/>
              <a:t>trawl</a:t>
            </a:r>
            <a:r>
              <a:rPr lang="fr-CA" baseline="0" dirty="0" smtClean="0"/>
              <a:t>, </a:t>
            </a:r>
            <a:r>
              <a:rPr lang="fr-CA" baseline="0" dirty="0" err="1" smtClean="0"/>
              <a:t>so</a:t>
            </a:r>
            <a:r>
              <a:rPr lang="fr-CA" baseline="0" dirty="0" smtClean="0"/>
              <a:t> </a:t>
            </a:r>
            <a:r>
              <a:rPr lang="fr-CA" baseline="0" dirty="0" err="1" smtClean="0"/>
              <a:t>we</a:t>
            </a:r>
            <a:r>
              <a:rPr lang="fr-CA" baseline="0" dirty="0" smtClean="0"/>
              <a:t> </a:t>
            </a:r>
            <a:r>
              <a:rPr lang="fr-CA" baseline="0" dirty="0" err="1" smtClean="0"/>
              <a:t>corrected</a:t>
            </a:r>
            <a:r>
              <a:rPr lang="fr-CA" baseline="0" dirty="0" smtClean="0"/>
              <a:t> </a:t>
            </a:r>
            <a:r>
              <a:rPr lang="fr-CA" baseline="0" dirty="0" err="1" smtClean="0"/>
              <a:t>our</a:t>
            </a:r>
            <a:r>
              <a:rPr lang="fr-CA" baseline="0" dirty="0" smtClean="0"/>
              <a:t> </a:t>
            </a:r>
            <a:r>
              <a:rPr lang="fr-CA" baseline="0" dirty="0" err="1" smtClean="0"/>
              <a:t>touchdown</a:t>
            </a:r>
            <a:r>
              <a:rPr lang="fr-CA" baseline="0" dirty="0" smtClean="0"/>
              <a:t> times </a:t>
            </a:r>
            <a:r>
              <a:rPr lang="fr-CA" baseline="0" dirty="0" err="1" smtClean="0"/>
              <a:t>using</a:t>
            </a:r>
            <a:r>
              <a:rPr lang="fr-CA" baseline="0" dirty="0" smtClean="0"/>
              <a:t> Star </a:t>
            </a:r>
            <a:r>
              <a:rPr lang="fr-CA" baseline="0" dirty="0" err="1" smtClean="0"/>
              <a:t>Oddi</a:t>
            </a:r>
            <a:r>
              <a:rPr lang="fr-CA" baseline="0" dirty="0" smtClean="0"/>
              <a:t> </a:t>
            </a:r>
            <a:r>
              <a:rPr lang="fr-CA" baseline="0" dirty="0" err="1" smtClean="0"/>
              <a:t>head</a:t>
            </a:r>
            <a:r>
              <a:rPr lang="fr-CA" baseline="0" dirty="0" smtClean="0"/>
              <a:t> line probe data </a:t>
            </a:r>
            <a:r>
              <a:rPr lang="fr-CA" baseline="0" dirty="0" err="1" smtClean="0"/>
              <a:t>this</a:t>
            </a:r>
            <a:r>
              <a:rPr lang="fr-CA" baseline="0" dirty="0" smtClean="0"/>
              <a:t> </a:t>
            </a:r>
            <a:r>
              <a:rPr lang="fr-CA" baseline="0" dirty="0" err="1" smtClean="0"/>
              <a:t>year</a:t>
            </a:r>
            <a:r>
              <a:rPr lang="fr-CA" baseline="0" dirty="0" smtClean="0"/>
              <a:t>. </a:t>
            </a:r>
          </a:p>
          <a:p>
            <a:pPr marL="0" indent="0">
              <a:buFont typeface="Arial" panose="020B0604020202020204" pitchFamily="34" charset="0"/>
              <a:buNone/>
            </a:pPr>
            <a:endParaRPr lang="fr-CA" baseline="0" dirty="0" smtClean="0"/>
          </a:p>
          <a:p>
            <a:pPr marL="174708" indent="-174708">
              <a:buFont typeface="Arial" panose="020B0604020202020204" pitchFamily="34" charset="0"/>
              <a:buChar char="•"/>
            </a:pPr>
            <a:endParaRPr lang="fr-CA" baseline="0" dirty="0" smtClean="0"/>
          </a:p>
          <a:p>
            <a:pPr marL="174708" indent="-174708">
              <a:buFont typeface="Arial" panose="020B0604020202020204" pitchFamily="34" charset="0"/>
              <a:buChar char="•"/>
            </a:pPr>
            <a:endParaRPr lang="fr-CA" baseline="0" dirty="0" smtClean="0"/>
          </a:p>
          <a:p>
            <a:pPr marL="174708" indent="-174708">
              <a:buFont typeface="Arial" panose="020B0604020202020204" pitchFamily="34" charset="0"/>
              <a:buChar char="•"/>
            </a:pPr>
            <a:endParaRPr lang="en-CA" dirty="0"/>
          </a:p>
        </p:txBody>
      </p:sp>
      <p:sp>
        <p:nvSpPr>
          <p:cNvPr id="4" name="Slide Number Placeholder 3"/>
          <p:cNvSpPr>
            <a:spLocks noGrp="1"/>
          </p:cNvSpPr>
          <p:nvPr>
            <p:ph type="sldNum" sz="quarter" idx="10"/>
          </p:nvPr>
        </p:nvSpPr>
        <p:spPr/>
        <p:txBody>
          <a:bodyPr/>
          <a:lstStyle/>
          <a:p>
            <a:fld id="{675A613A-1CD0-47F9-9096-19EC12896A8F}" type="slidenum">
              <a:rPr lang="en-CA" smtClean="0"/>
              <a:t>3</a:t>
            </a:fld>
            <a:endParaRPr lang="en-CA"/>
          </a:p>
        </p:txBody>
      </p:sp>
    </p:spTree>
    <p:extLst>
      <p:ext uri="{BB962C8B-B14F-4D97-AF65-F5344CB8AC3E}">
        <p14:creationId xmlns:p14="http://schemas.microsoft.com/office/powerpoint/2010/main" val="25055257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fr-CA" dirty="0" err="1" smtClean="0"/>
              <a:t>Here’s</a:t>
            </a:r>
            <a:r>
              <a:rPr lang="fr-CA" dirty="0" smtClean="0"/>
              <a:t> a </a:t>
            </a:r>
            <a:r>
              <a:rPr lang="fr-CA" dirty="0" err="1" smtClean="0"/>
              <a:t>schematic</a:t>
            </a:r>
            <a:r>
              <a:rPr lang="fr-CA" baseline="0" dirty="0" smtClean="0"/>
              <a:t> </a:t>
            </a:r>
            <a:r>
              <a:rPr lang="fr-CA" dirty="0" err="1" smtClean="0"/>
              <a:t>diagram</a:t>
            </a:r>
            <a:r>
              <a:rPr lang="fr-CA" dirty="0" smtClean="0"/>
              <a:t> of the </a:t>
            </a:r>
            <a:r>
              <a:rPr lang="fr-CA" dirty="0" err="1" smtClean="0"/>
              <a:t>trawl</a:t>
            </a:r>
            <a:r>
              <a:rPr lang="fr-CA" dirty="0" smtClean="0"/>
              <a:t> and the placement of the probes. </a:t>
            </a:r>
          </a:p>
          <a:p>
            <a:pPr marL="171450" indent="-171450">
              <a:buFont typeface="Arial" panose="020B0604020202020204" pitchFamily="34" charset="0"/>
              <a:buChar char="•"/>
            </a:pPr>
            <a:endParaRPr lang="fr-CA" dirty="0" smtClean="0"/>
          </a:p>
          <a:p>
            <a:pPr marL="171450" indent="-171450">
              <a:buFont typeface="Arial" panose="020B0604020202020204" pitchFamily="34" charset="0"/>
              <a:buChar char="•"/>
            </a:pPr>
            <a:r>
              <a:rPr lang="fr-CA" dirty="0" smtClean="0"/>
              <a:t>So </a:t>
            </a:r>
            <a:r>
              <a:rPr lang="fr-CA" dirty="0" err="1" smtClean="0"/>
              <a:t>we</a:t>
            </a:r>
            <a:r>
              <a:rPr lang="fr-CA" dirty="0" smtClean="0"/>
              <a:t> call the </a:t>
            </a:r>
            <a:r>
              <a:rPr lang="fr-CA" dirty="0" err="1" smtClean="0"/>
              <a:t>upper</a:t>
            </a:r>
            <a:r>
              <a:rPr lang="fr-CA" dirty="0" smtClean="0"/>
              <a:t> portion of the </a:t>
            </a:r>
            <a:r>
              <a:rPr lang="fr-CA" dirty="0" err="1" smtClean="0"/>
              <a:t>mouth</a:t>
            </a:r>
            <a:r>
              <a:rPr lang="fr-CA" dirty="0" smtClean="0"/>
              <a:t> of </a:t>
            </a:r>
            <a:r>
              <a:rPr lang="fr-CA" dirty="0" err="1" smtClean="0"/>
              <a:t>trawl</a:t>
            </a:r>
            <a:r>
              <a:rPr lang="fr-CA" dirty="0" smtClean="0"/>
              <a:t> (the one </a:t>
            </a:r>
            <a:r>
              <a:rPr lang="fr-CA" dirty="0" err="1" smtClean="0"/>
              <a:t>with</a:t>
            </a:r>
            <a:r>
              <a:rPr lang="fr-CA" dirty="0" smtClean="0"/>
              <a:t> the </a:t>
            </a:r>
            <a:r>
              <a:rPr lang="fr-CA" dirty="0" err="1" smtClean="0"/>
              <a:t>floaters</a:t>
            </a:r>
            <a:r>
              <a:rPr lang="fr-CA" dirty="0" smtClean="0"/>
              <a:t>) the </a:t>
            </a:r>
            <a:r>
              <a:rPr lang="fr-CA" b="1" dirty="0" err="1" smtClean="0"/>
              <a:t>head</a:t>
            </a:r>
            <a:r>
              <a:rPr lang="fr-CA" b="1" dirty="0" smtClean="0"/>
              <a:t> line</a:t>
            </a:r>
            <a:r>
              <a:rPr lang="fr-CA" b="0" dirty="0" smtClean="0"/>
              <a:t>,</a:t>
            </a:r>
            <a:r>
              <a:rPr lang="fr-CA" b="0" baseline="0" dirty="0" smtClean="0"/>
              <a:t> and the </a:t>
            </a:r>
            <a:r>
              <a:rPr lang="fr-CA" b="0" baseline="0" dirty="0" err="1" smtClean="0"/>
              <a:t>lower</a:t>
            </a:r>
            <a:r>
              <a:rPr lang="fr-CA" b="0" baseline="0" dirty="0" smtClean="0"/>
              <a:t> </a:t>
            </a:r>
            <a:r>
              <a:rPr lang="fr-CA" b="0" baseline="0" dirty="0" err="1" smtClean="0"/>
              <a:t>lines</a:t>
            </a:r>
            <a:r>
              <a:rPr lang="fr-CA" b="0" baseline="0" dirty="0" smtClean="0"/>
              <a:t>, </a:t>
            </a:r>
            <a:r>
              <a:rPr lang="fr-CA" b="0" baseline="0" dirty="0" err="1" smtClean="0"/>
              <a:t>with</a:t>
            </a:r>
            <a:r>
              <a:rPr lang="fr-CA" b="0" baseline="0" dirty="0" smtClean="0"/>
              <a:t> the </a:t>
            </a:r>
            <a:r>
              <a:rPr lang="fr-CA" b="0" baseline="0" dirty="0" err="1" smtClean="0"/>
              <a:t>chain</a:t>
            </a:r>
            <a:r>
              <a:rPr lang="fr-CA" b="0" baseline="0" dirty="0" smtClean="0"/>
              <a:t> and </a:t>
            </a:r>
            <a:r>
              <a:rPr lang="fr-CA" b="0" baseline="0" dirty="0" err="1" smtClean="0"/>
              <a:t>small</a:t>
            </a:r>
            <a:r>
              <a:rPr lang="fr-CA" b="0" baseline="0" dirty="0" smtClean="0"/>
              <a:t> </a:t>
            </a:r>
            <a:r>
              <a:rPr lang="fr-CA" b="0" baseline="0" dirty="0" err="1" smtClean="0"/>
              <a:t>rubber</a:t>
            </a:r>
            <a:r>
              <a:rPr lang="fr-CA" b="0" baseline="0" dirty="0" smtClean="0"/>
              <a:t> rollers the </a:t>
            </a:r>
            <a:r>
              <a:rPr lang="fr-CA" b="1" baseline="0" dirty="0" smtClean="0"/>
              <a:t>foot </a:t>
            </a:r>
            <a:r>
              <a:rPr lang="fr-CA" b="1" baseline="0" dirty="0" err="1" smtClean="0"/>
              <a:t>rope</a:t>
            </a:r>
            <a:r>
              <a:rPr lang="fr-CA" b="0" baseline="0" dirty="0" smtClean="0"/>
              <a:t>.</a:t>
            </a:r>
            <a:endParaRPr lang="fr-CA" b="1" dirty="0" smtClean="0"/>
          </a:p>
          <a:p>
            <a:pPr marL="171450" indent="-171450">
              <a:buFont typeface="Arial" panose="020B0604020202020204" pitchFamily="34" charset="0"/>
              <a:buChar char="•"/>
            </a:pPr>
            <a:endParaRPr lang="fr-CA" dirty="0" smtClean="0"/>
          </a:p>
          <a:p>
            <a:pPr marL="171450" indent="-171450">
              <a:buFont typeface="Arial" panose="020B0604020202020204" pitchFamily="34" charset="0"/>
              <a:buChar char="•"/>
            </a:pPr>
            <a:r>
              <a:rPr lang="fr-CA" dirty="0" smtClean="0"/>
              <a:t>Green rectangles are the</a:t>
            </a:r>
            <a:r>
              <a:rPr lang="fr-CA" baseline="0" dirty="0" smtClean="0"/>
              <a:t> </a:t>
            </a:r>
            <a:r>
              <a:rPr lang="fr-CA" baseline="0" dirty="0" err="1" smtClean="0"/>
              <a:t>eSonar</a:t>
            </a:r>
            <a:r>
              <a:rPr lang="fr-CA" baseline="0" dirty="0" smtClean="0"/>
              <a:t> probes</a:t>
            </a:r>
          </a:p>
          <a:p>
            <a:pPr marL="628650" lvl="1" indent="-171450">
              <a:buFont typeface="Arial" panose="020B0604020202020204" pitchFamily="34" charset="0"/>
              <a:buChar char="•"/>
            </a:pPr>
            <a:r>
              <a:rPr lang="fr-CA" baseline="0" dirty="0" smtClean="0"/>
              <a:t>a pair of </a:t>
            </a:r>
            <a:r>
              <a:rPr lang="fr-CA" baseline="0" dirty="0" err="1" smtClean="0"/>
              <a:t>wing</a:t>
            </a:r>
            <a:r>
              <a:rPr lang="fr-CA" baseline="0" dirty="0" smtClean="0"/>
              <a:t> spread </a:t>
            </a:r>
            <a:r>
              <a:rPr lang="fr-CA" baseline="0" dirty="0" err="1" smtClean="0"/>
              <a:t>sensors</a:t>
            </a:r>
            <a:endParaRPr lang="fr-CA" baseline="0" dirty="0" smtClean="0"/>
          </a:p>
          <a:p>
            <a:pPr marL="628650" lvl="1" indent="-171450">
              <a:buFont typeface="Arial" panose="020B0604020202020204" pitchFamily="34" charset="0"/>
              <a:buChar char="•"/>
            </a:pPr>
            <a:r>
              <a:rPr lang="fr-CA" baseline="0" dirty="0" smtClean="0"/>
              <a:t>A </a:t>
            </a:r>
            <a:r>
              <a:rPr lang="fr-CA" baseline="0" dirty="0" err="1" smtClean="0"/>
              <a:t>head</a:t>
            </a:r>
            <a:r>
              <a:rPr lang="fr-CA" baseline="0" dirty="0" smtClean="0"/>
              <a:t> line </a:t>
            </a:r>
            <a:r>
              <a:rPr lang="fr-CA" baseline="0" dirty="0" err="1" smtClean="0"/>
              <a:t>height</a:t>
            </a:r>
            <a:r>
              <a:rPr lang="fr-CA" baseline="0" dirty="0" smtClean="0"/>
              <a:t> </a:t>
            </a:r>
            <a:r>
              <a:rPr lang="fr-CA" baseline="0" dirty="0" err="1" smtClean="0"/>
              <a:t>sensor</a:t>
            </a:r>
            <a:endParaRPr lang="fr-CA" baseline="0" dirty="0" smtClean="0"/>
          </a:p>
          <a:p>
            <a:pPr marL="628650" lvl="1" indent="-171450">
              <a:buFont typeface="Arial" panose="020B0604020202020204" pitchFamily="34" charset="0"/>
              <a:buChar char="•"/>
            </a:pPr>
            <a:r>
              <a:rPr lang="fr-CA" baseline="0" dirty="0" smtClean="0"/>
              <a:t>A </a:t>
            </a:r>
            <a:r>
              <a:rPr lang="fr-CA" baseline="0" dirty="0" err="1" smtClean="0"/>
              <a:t>depth</a:t>
            </a:r>
            <a:r>
              <a:rPr lang="fr-CA" baseline="0" dirty="0" smtClean="0"/>
              <a:t> </a:t>
            </a:r>
            <a:r>
              <a:rPr lang="fr-CA" baseline="0" dirty="0" err="1" smtClean="0"/>
              <a:t>sensor</a:t>
            </a:r>
            <a:endParaRPr lang="fr-CA" baseline="0" dirty="0" smtClean="0"/>
          </a:p>
          <a:p>
            <a:pPr marL="171450" lvl="0" indent="-171450">
              <a:buFont typeface="Arial" panose="020B0604020202020204" pitchFamily="34" charset="0"/>
              <a:buChar char="•"/>
            </a:pPr>
            <a:endParaRPr lang="fr-CA" baseline="0" dirty="0" smtClean="0"/>
          </a:p>
          <a:p>
            <a:pPr marL="171450" lvl="0" indent="-171450">
              <a:buFont typeface="Arial" panose="020B0604020202020204" pitchFamily="34" charset="0"/>
              <a:buChar char="•"/>
            </a:pPr>
            <a:r>
              <a:rPr lang="fr-CA" baseline="0" dirty="0" smtClean="0"/>
              <a:t>Grey rectangles show the placement of the </a:t>
            </a:r>
            <a:r>
              <a:rPr lang="fr-CA" baseline="0" dirty="0" err="1" smtClean="0"/>
              <a:t>two</a:t>
            </a:r>
            <a:r>
              <a:rPr lang="fr-CA" baseline="0" dirty="0" smtClean="0"/>
              <a:t> Star </a:t>
            </a:r>
            <a:r>
              <a:rPr lang="fr-CA" baseline="0" dirty="0" err="1" smtClean="0"/>
              <a:t>Oddi</a:t>
            </a:r>
            <a:r>
              <a:rPr lang="fr-CA" baseline="0" dirty="0" smtClean="0"/>
              <a:t> probes:</a:t>
            </a:r>
          </a:p>
          <a:p>
            <a:pPr marL="628650" lvl="1" indent="-171450">
              <a:buFont typeface="Arial" panose="020B0604020202020204" pitchFamily="34" charset="0"/>
              <a:buChar char="•"/>
            </a:pPr>
            <a:r>
              <a:rPr lang="fr-CA" baseline="0" dirty="0" smtClean="0"/>
              <a:t>One </a:t>
            </a:r>
            <a:r>
              <a:rPr lang="fr-CA" baseline="0" dirty="0" err="1" smtClean="0"/>
              <a:t>which</a:t>
            </a:r>
            <a:r>
              <a:rPr lang="fr-CA" baseline="0" dirty="0" smtClean="0"/>
              <a:t> </a:t>
            </a:r>
            <a:r>
              <a:rPr lang="fr-CA" baseline="0" dirty="0" err="1" smtClean="0"/>
              <a:t>is</a:t>
            </a:r>
            <a:r>
              <a:rPr lang="fr-CA" baseline="0" dirty="0" smtClean="0"/>
              <a:t> </a:t>
            </a:r>
            <a:r>
              <a:rPr lang="fr-CA" baseline="0" dirty="0" err="1" smtClean="0"/>
              <a:t>attached</a:t>
            </a:r>
            <a:r>
              <a:rPr lang="fr-CA" baseline="0" dirty="0" smtClean="0"/>
              <a:t> to the </a:t>
            </a:r>
            <a:r>
              <a:rPr lang="fr-CA" baseline="0" dirty="0" err="1" smtClean="0"/>
              <a:t>head</a:t>
            </a:r>
            <a:r>
              <a:rPr lang="fr-CA" baseline="0" dirty="0" smtClean="0"/>
              <a:t> line and records water </a:t>
            </a:r>
            <a:r>
              <a:rPr lang="fr-CA" baseline="0" dirty="0" err="1" smtClean="0"/>
              <a:t>temperature</a:t>
            </a:r>
            <a:r>
              <a:rPr lang="fr-CA" baseline="0" dirty="0" smtClean="0"/>
              <a:t> and ambient water pressure</a:t>
            </a:r>
          </a:p>
          <a:p>
            <a:pPr marL="628650" lvl="1" indent="-171450">
              <a:buFont typeface="Arial" panose="020B0604020202020204" pitchFamily="34" charset="0"/>
              <a:buChar char="•"/>
            </a:pPr>
            <a:r>
              <a:rPr lang="fr-CA" baseline="0" dirty="0" smtClean="0"/>
              <a:t>The second </a:t>
            </a:r>
            <a:r>
              <a:rPr lang="fr-CA" baseline="0" dirty="0" err="1" smtClean="0"/>
              <a:t>which</a:t>
            </a:r>
            <a:r>
              <a:rPr lang="fr-CA" baseline="0" dirty="0" smtClean="0"/>
              <a:t> </a:t>
            </a:r>
            <a:r>
              <a:rPr lang="fr-CA" baseline="0" dirty="0" err="1" smtClean="0"/>
              <a:t>is</a:t>
            </a:r>
            <a:r>
              <a:rPr lang="fr-CA" baseline="0" dirty="0" smtClean="0"/>
              <a:t> </a:t>
            </a:r>
            <a:r>
              <a:rPr lang="fr-CA" baseline="0" dirty="0" err="1" smtClean="0"/>
              <a:t>encased</a:t>
            </a:r>
            <a:r>
              <a:rPr lang="fr-CA" baseline="0" dirty="0" smtClean="0"/>
              <a:t> in </a:t>
            </a:r>
            <a:r>
              <a:rPr lang="fr-CA" baseline="0" dirty="0" err="1" smtClean="0"/>
              <a:t>our</a:t>
            </a:r>
            <a:r>
              <a:rPr lang="fr-CA" baseline="0" dirty="0" smtClean="0"/>
              <a:t> tilt </a:t>
            </a:r>
            <a:r>
              <a:rPr lang="fr-CA" baseline="0" dirty="0" err="1" smtClean="0"/>
              <a:t>mechansim</a:t>
            </a:r>
            <a:r>
              <a:rPr lang="fr-CA" baseline="0" dirty="0" smtClean="0"/>
              <a:t> and records water pressure, water </a:t>
            </a:r>
            <a:r>
              <a:rPr lang="fr-CA" baseline="0" dirty="0" err="1" smtClean="0"/>
              <a:t>temperature</a:t>
            </a:r>
            <a:r>
              <a:rPr lang="fr-CA" baseline="0" dirty="0" smtClean="0"/>
              <a:t> and tilt angle. It </a:t>
            </a:r>
            <a:r>
              <a:rPr lang="fr-CA" baseline="0" dirty="0" err="1" smtClean="0"/>
              <a:t>also</a:t>
            </a:r>
            <a:r>
              <a:rPr lang="fr-CA" baseline="0" dirty="0" smtClean="0"/>
              <a:t> </a:t>
            </a:r>
            <a:r>
              <a:rPr lang="fr-CA" baseline="0" dirty="0" err="1" smtClean="0"/>
              <a:t>contained</a:t>
            </a:r>
            <a:r>
              <a:rPr lang="fr-CA" baseline="0" dirty="0" smtClean="0"/>
              <a:t> a </a:t>
            </a:r>
            <a:r>
              <a:rPr lang="fr-CA" baseline="0" dirty="0" err="1" smtClean="0"/>
              <a:t>magnetic</a:t>
            </a:r>
            <a:r>
              <a:rPr lang="fr-CA" baseline="0" dirty="0" smtClean="0"/>
              <a:t> </a:t>
            </a:r>
            <a:r>
              <a:rPr lang="fr-CA" baseline="0" dirty="0" err="1" smtClean="0"/>
              <a:t>compass</a:t>
            </a:r>
            <a:r>
              <a:rPr lang="fr-CA" baseline="0" dirty="0" smtClean="0"/>
              <a:t> </a:t>
            </a:r>
            <a:r>
              <a:rPr lang="fr-CA" baseline="0" dirty="0" err="1" smtClean="0"/>
              <a:t>which</a:t>
            </a:r>
            <a:r>
              <a:rPr lang="fr-CA" baseline="0" dirty="0" smtClean="0"/>
              <a:t> </a:t>
            </a:r>
            <a:r>
              <a:rPr lang="fr-CA" baseline="0" dirty="0" err="1" smtClean="0"/>
              <a:t>recorded</a:t>
            </a:r>
            <a:r>
              <a:rPr lang="fr-CA" baseline="0" dirty="0" smtClean="0"/>
              <a:t> the </a:t>
            </a:r>
            <a:r>
              <a:rPr lang="fr-CA" baseline="0" dirty="0" err="1" smtClean="0"/>
              <a:t>heading</a:t>
            </a:r>
            <a:r>
              <a:rPr lang="fr-CA" baseline="0" dirty="0" smtClean="0"/>
              <a:t> of the </a:t>
            </a:r>
            <a:r>
              <a:rPr lang="fr-CA" baseline="0" dirty="0" err="1" smtClean="0"/>
              <a:t>trawl</a:t>
            </a:r>
            <a:r>
              <a:rPr lang="fr-CA" baseline="0" dirty="0" smtClean="0"/>
              <a:t> as </a:t>
            </a:r>
            <a:r>
              <a:rPr lang="fr-CA" baseline="0" dirty="0" err="1" smtClean="0"/>
              <a:t>it</a:t>
            </a:r>
            <a:r>
              <a:rPr lang="fr-CA" baseline="0" dirty="0" smtClean="0"/>
              <a:t> </a:t>
            </a:r>
            <a:r>
              <a:rPr lang="fr-CA" baseline="0" dirty="0" err="1" smtClean="0"/>
              <a:t>moved</a:t>
            </a:r>
            <a:r>
              <a:rPr lang="fr-CA" baseline="0" dirty="0" smtClean="0"/>
              <a:t>.</a:t>
            </a:r>
          </a:p>
          <a:p>
            <a:pPr marL="628650" lvl="1" indent="-171450">
              <a:buFont typeface="Arial" panose="020B0604020202020204" pitchFamily="34" charset="0"/>
              <a:buChar char="•"/>
            </a:pPr>
            <a:endParaRPr lang="fr-CA" baseline="0" dirty="0" smtClean="0"/>
          </a:p>
          <a:p>
            <a:pPr marL="171450" lvl="0" indent="-171450">
              <a:buFont typeface="Arial" panose="020B0604020202020204" pitchFamily="34" charset="0"/>
              <a:buChar char="•"/>
            </a:pPr>
            <a:r>
              <a:rPr lang="fr-CA" baseline="0" dirty="0" smtClean="0"/>
              <a:t>The </a:t>
            </a:r>
            <a:r>
              <a:rPr lang="fr-CA" baseline="0" dirty="0" err="1" smtClean="0"/>
              <a:t>flowmeter</a:t>
            </a:r>
            <a:r>
              <a:rPr lang="fr-CA" baseline="0" dirty="0" smtClean="0"/>
              <a:t> (not </a:t>
            </a:r>
            <a:r>
              <a:rPr lang="fr-CA" baseline="0" dirty="0" err="1" smtClean="0"/>
              <a:t>shown</a:t>
            </a:r>
            <a:r>
              <a:rPr lang="fr-CA" baseline="0" dirty="0" smtClean="0"/>
              <a:t> </a:t>
            </a:r>
            <a:r>
              <a:rPr lang="fr-CA" baseline="0" dirty="0" err="1" smtClean="0"/>
              <a:t>here</a:t>
            </a:r>
            <a:r>
              <a:rPr lang="fr-CA" baseline="0" dirty="0" smtClean="0"/>
              <a:t>) </a:t>
            </a:r>
            <a:r>
              <a:rPr lang="fr-CA" baseline="0" dirty="0" err="1" smtClean="0"/>
              <a:t>was</a:t>
            </a:r>
            <a:r>
              <a:rPr lang="fr-CA" baseline="0" dirty="0" smtClean="0"/>
              <a:t> </a:t>
            </a:r>
            <a:r>
              <a:rPr lang="fr-CA" baseline="0" dirty="0" err="1" smtClean="0"/>
              <a:t>attached</a:t>
            </a:r>
            <a:r>
              <a:rPr lang="fr-CA" baseline="0" dirty="0" smtClean="0"/>
              <a:t> to the </a:t>
            </a:r>
            <a:r>
              <a:rPr lang="fr-CA" baseline="0" dirty="0" err="1" smtClean="0"/>
              <a:t>head</a:t>
            </a:r>
            <a:r>
              <a:rPr lang="fr-CA" baseline="0" dirty="0" smtClean="0"/>
              <a:t> line – but </a:t>
            </a:r>
            <a:r>
              <a:rPr lang="fr-CA" baseline="0" dirty="0" err="1" smtClean="0"/>
              <a:t>only</a:t>
            </a:r>
            <a:r>
              <a:rPr lang="fr-CA" baseline="0" dirty="0" smtClean="0"/>
              <a:t> for </a:t>
            </a:r>
            <a:r>
              <a:rPr lang="en-US" baseline="0" dirty="0" smtClean="0"/>
              <a:t>~20/80 tows, due to device problems and net entanglement issues. </a:t>
            </a:r>
          </a:p>
          <a:p>
            <a:pPr marL="171450" lvl="0" indent="-171450">
              <a:buFont typeface="Arial" panose="020B0604020202020204" pitchFamily="34" charset="0"/>
              <a:buChar char="•"/>
            </a:pPr>
            <a:r>
              <a:rPr lang="fr-CA" baseline="0" dirty="0" smtClean="0"/>
              <a:t> </a:t>
            </a:r>
          </a:p>
          <a:p>
            <a:pPr marL="171450" lvl="0" indent="-171450">
              <a:buFont typeface="Arial" panose="020B0604020202020204" pitchFamily="34" charset="0"/>
              <a:buChar char="•"/>
            </a:pPr>
            <a:endParaRPr lang="fr-CA" dirty="0" smtClean="0"/>
          </a:p>
          <a:p>
            <a:pPr marL="171450" indent="-171450">
              <a:buFont typeface="Arial" panose="020B0604020202020204" pitchFamily="34" charset="0"/>
              <a:buChar char="•"/>
            </a:pPr>
            <a:endParaRPr lang="en-CA" dirty="0"/>
          </a:p>
        </p:txBody>
      </p:sp>
      <p:sp>
        <p:nvSpPr>
          <p:cNvPr id="4" name="Slide Number Placeholder 3"/>
          <p:cNvSpPr>
            <a:spLocks noGrp="1"/>
          </p:cNvSpPr>
          <p:nvPr>
            <p:ph type="sldNum" sz="quarter" idx="10"/>
          </p:nvPr>
        </p:nvSpPr>
        <p:spPr/>
        <p:txBody>
          <a:bodyPr/>
          <a:lstStyle/>
          <a:p>
            <a:fld id="{675A613A-1CD0-47F9-9096-19EC12896A8F}" type="slidenum">
              <a:rPr lang="en-CA" smtClean="0"/>
              <a:t>4</a:t>
            </a:fld>
            <a:endParaRPr lang="en-CA"/>
          </a:p>
        </p:txBody>
      </p:sp>
    </p:spTree>
    <p:extLst>
      <p:ext uri="{BB962C8B-B14F-4D97-AF65-F5344CB8AC3E}">
        <p14:creationId xmlns:p14="http://schemas.microsoft.com/office/powerpoint/2010/main" val="5687055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fr-CA" baseline="0" dirty="0" smtClean="0"/>
              <a:t>All of </a:t>
            </a:r>
            <a:r>
              <a:rPr lang="fr-CA" baseline="0" dirty="0" err="1" smtClean="0"/>
              <a:t>these</a:t>
            </a:r>
            <a:r>
              <a:rPr lang="fr-CA" baseline="0" dirty="0" smtClean="0"/>
              <a:t> probes </a:t>
            </a:r>
            <a:r>
              <a:rPr lang="fr-CA" baseline="0" dirty="0" err="1" smtClean="0"/>
              <a:t>gather</a:t>
            </a:r>
            <a:r>
              <a:rPr lang="fr-CA" baseline="0" dirty="0" smtClean="0"/>
              <a:t> a </a:t>
            </a:r>
            <a:r>
              <a:rPr lang="fr-CA" i="1" baseline="0" dirty="0" smtClean="0"/>
              <a:t>lot</a:t>
            </a:r>
            <a:r>
              <a:rPr lang="fr-CA" baseline="0" dirty="0" smtClean="0"/>
              <a:t> of data </a:t>
            </a:r>
            <a:r>
              <a:rPr lang="fr-CA" baseline="0" dirty="0" err="1" smtClean="0"/>
              <a:t>so</a:t>
            </a:r>
            <a:r>
              <a:rPr lang="fr-CA" baseline="0" dirty="0" smtClean="0"/>
              <a:t> </a:t>
            </a:r>
            <a:r>
              <a:rPr lang="fr-CA" baseline="0" dirty="0" err="1" smtClean="0"/>
              <a:t>we</a:t>
            </a:r>
            <a:r>
              <a:rPr lang="fr-CA" baseline="0" dirty="0" smtClean="0"/>
              <a:t> </a:t>
            </a:r>
            <a:r>
              <a:rPr lang="fr-CA" baseline="0" dirty="0" err="1" smtClean="0"/>
              <a:t>generate</a:t>
            </a:r>
            <a:r>
              <a:rPr lang="fr-CA" baseline="0" dirty="0" smtClean="0"/>
              <a:t> </a:t>
            </a:r>
            <a:r>
              <a:rPr lang="fr-CA" baseline="0" dirty="0" err="1" smtClean="0"/>
              <a:t>these</a:t>
            </a:r>
            <a:r>
              <a:rPr lang="fr-CA" baseline="0" dirty="0" smtClean="0"/>
              <a:t> one-page </a:t>
            </a:r>
            <a:r>
              <a:rPr lang="fr-CA" baseline="0" dirty="0" err="1" smtClean="0"/>
              <a:t>summaries</a:t>
            </a:r>
            <a:r>
              <a:rPr lang="fr-CA" baseline="0" dirty="0" smtClean="0"/>
              <a:t> for </a:t>
            </a:r>
            <a:r>
              <a:rPr lang="fr-CA" baseline="0" dirty="0" err="1" smtClean="0"/>
              <a:t>each</a:t>
            </a:r>
            <a:r>
              <a:rPr lang="fr-CA" baseline="0" dirty="0" smtClean="0"/>
              <a:t> </a:t>
            </a:r>
            <a:r>
              <a:rPr lang="fr-CA" baseline="0" dirty="0" err="1" smtClean="0"/>
              <a:t>tow</a:t>
            </a:r>
            <a:r>
              <a:rPr lang="fr-CA" baseline="0" dirty="0" smtClean="0"/>
              <a:t>, </a:t>
            </a:r>
            <a:r>
              <a:rPr lang="fr-CA" baseline="0" dirty="0" err="1" smtClean="0"/>
              <a:t>which</a:t>
            </a:r>
            <a:r>
              <a:rPr lang="fr-CA" baseline="0" dirty="0" smtClean="0"/>
              <a:t> </a:t>
            </a:r>
            <a:r>
              <a:rPr lang="fr-CA" baseline="0" dirty="0" err="1" smtClean="0"/>
              <a:t>allows</a:t>
            </a:r>
            <a:r>
              <a:rPr lang="fr-CA" baseline="0" dirty="0" smtClean="0"/>
              <a:t> us to </a:t>
            </a:r>
            <a:r>
              <a:rPr lang="fr-CA" baseline="0" dirty="0" err="1" smtClean="0"/>
              <a:t>characterize</a:t>
            </a:r>
            <a:r>
              <a:rPr lang="fr-CA" baseline="0" dirty="0" smtClean="0"/>
              <a:t> at a </a:t>
            </a:r>
            <a:r>
              <a:rPr lang="fr-CA" baseline="0" dirty="0" err="1" smtClean="0"/>
              <a:t>glance</a:t>
            </a:r>
            <a:r>
              <a:rPr lang="fr-CA" baseline="0" dirty="0" smtClean="0"/>
              <a:t>, the </a:t>
            </a:r>
            <a:r>
              <a:rPr lang="fr-CA" baseline="0" dirty="0" err="1" smtClean="0"/>
              <a:t>progress</a:t>
            </a:r>
            <a:r>
              <a:rPr lang="fr-CA" baseline="0" dirty="0" smtClean="0"/>
              <a:t> and </a:t>
            </a:r>
            <a:r>
              <a:rPr lang="fr-CA" baseline="0" dirty="0" err="1" smtClean="0"/>
              <a:t>events</a:t>
            </a:r>
            <a:r>
              <a:rPr lang="fr-CA" baseline="0" dirty="0" smtClean="0"/>
              <a:t> </a:t>
            </a:r>
            <a:r>
              <a:rPr lang="fr-CA" baseline="0" dirty="0" err="1" smtClean="0"/>
              <a:t>associated</a:t>
            </a:r>
            <a:r>
              <a:rPr lang="fr-CA" baseline="0" dirty="0" smtClean="0"/>
              <a:t> </a:t>
            </a:r>
            <a:r>
              <a:rPr lang="fr-CA" baseline="0" dirty="0" err="1" smtClean="0"/>
              <a:t>with</a:t>
            </a:r>
            <a:r>
              <a:rPr lang="fr-CA" baseline="0" dirty="0" smtClean="0"/>
              <a:t> </a:t>
            </a:r>
            <a:r>
              <a:rPr lang="fr-CA" baseline="0" dirty="0" err="1" smtClean="0"/>
              <a:t>each</a:t>
            </a:r>
            <a:r>
              <a:rPr lang="fr-CA" baseline="0" dirty="0" smtClean="0"/>
              <a:t> </a:t>
            </a:r>
            <a:r>
              <a:rPr lang="fr-CA" baseline="0" dirty="0" err="1" smtClean="0"/>
              <a:t>tow</a:t>
            </a:r>
            <a:r>
              <a:rPr lang="fr-CA" baseline="0" dirty="0" smtClean="0"/>
              <a:t>. </a:t>
            </a:r>
          </a:p>
          <a:p>
            <a:pPr marL="0" indent="0">
              <a:buFont typeface="Arial" panose="020B0604020202020204" pitchFamily="34" charset="0"/>
              <a:buNone/>
            </a:pPr>
            <a:endParaRPr lang="fr-CA" baseline="0" dirty="0" smtClean="0"/>
          </a:p>
          <a:p>
            <a:pPr marL="0" indent="0">
              <a:buFont typeface="Arial" panose="020B0604020202020204" pitchFamily="34" charset="0"/>
              <a:buNone/>
            </a:pPr>
            <a:r>
              <a:rPr lang="fr-CA" baseline="0" dirty="0" smtClean="0"/>
              <a:t>So </a:t>
            </a:r>
            <a:r>
              <a:rPr lang="fr-CA" baseline="0" dirty="0" err="1" smtClean="0"/>
              <a:t>this</a:t>
            </a:r>
            <a:r>
              <a:rPr lang="fr-CA" baseline="0" dirty="0" smtClean="0"/>
              <a:t> </a:t>
            </a:r>
            <a:r>
              <a:rPr lang="fr-CA" baseline="0" dirty="0" err="1" smtClean="0"/>
              <a:t>is</a:t>
            </a:r>
            <a:r>
              <a:rPr lang="fr-CA" baseline="0" dirty="0" smtClean="0"/>
              <a:t> an </a:t>
            </a:r>
            <a:r>
              <a:rPr lang="fr-CA" baseline="0" dirty="0" err="1" smtClean="0"/>
              <a:t>example</a:t>
            </a:r>
            <a:r>
              <a:rPr lang="fr-CA" baseline="0" dirty="0" smtClean="0"/>
              <a:t> of a report </a:t>
            </a:r>
            <a:r>
              <a:rPr lang="fr-CA" baseline="0" dirty="0" err="1" smtClean="0"/>
              <a:t>showing</a:t>
            </a:r>
            <a:r>
              <a:rPr lang="fr-CA" baseline="0" dirty="0" smtClean="0"/>
              <a:t>:</a:t>
            </a:r>
          </a:p>
          <a:p>
            <a:pPr marL="0" indent="0">
              <a:buFont typeface="Arial" panose="020B0604020202020204" pitchFamily="34" charset="0"/>
              <a:buNone/>
            </a:pPr>
            <a:endParaRPr lang="fr-CA" baseline="0" dirty="0" smtClean="0"/>
          </a:p>
          <a:p>
            <a:pPr marL="0" indent="0">
              <a:buFont typeface="Arial" panose="020B0604020202020204" pitchFamily="34" charset="0"/>
              <a:buNone/>
            </a:pPr>
            <a:r>
              <a:rPr lang="fr-CA" baseline="0" dirty="0" smtClean="0"/>
              <a:t>Top-</a:t>
            </a:r>
            <a:r>
              <a:rPr lang="fr-CA" baseline="0" dirty="0" err="1" smtClean="0"/>
              <a:t>left</a:t>
            </a:r>
            <a:r>
              <a:rPr lang="fr-CA" baseline="0" dirty="0" smtClean="0"/>
              <a:t> : a photo of the </a:t>
            </a:r>
            <a:r>
              <a:rPr lang="fr-CA" baseline="0" dirty="0" err="1" smtClean="0"/>
              <a:t>trawl</a:t>
            </a:r>
            <a:r>
              <a:rPr lang="fr-CA" baseline="0" dirty="0" smtClean="0"/>
              <a:t> catch, </a:t>
            </a:r>
            <a:r>
              <a:rPr lang="fr-CA" baseline="0" dirty="0" err="1" smtClean="0"/>
              <a:t>so</a:t>
            </a:r>
            <a:r>
              <a:rPr lang="fr-CA" baseline="0" dirty="0" smtClean="0"/>
              <a:t> </a:t>
            </a:r>
            <a:r>
              <a:rPr lang="fr-CA" baseline="0" dirty="0" err="1" smtClean="0"/>
              <a:t>we</a:t>
            </a:r>
            <a:r>
              <a:rPr lang="fr-CA" baseline="0" dirty="0" smtClean="0"/>
              <a:t> </a:t>
            </a:r>
            <a:r>
              <a:rPr lang="fr-CA" baseline="0" dirty="0" err="1" smtClean="0"/>
              <a:t>can</a:t>
            </a:r>
            <a:r>
              <a:rPr lang="fr-CA" baseline="0" dirty="0" smtClean="0"/>
              <a:t> </a:t>
            </a:r>
            <a:r>
              <a:rPr lang="fr-CA" baseline="0" dirty="0" err="1" smtClean="0"/>
              <a:t>see</a:t>
            </a:r>
            <a:r>
              <a:rPr lang="fr-CA" baseline="0" dirty="0" smtClean="0"/>
              <a:t> </a:t>
            </a:r>
            <a:r>
              <a:rPr lang="fr-CA" baseline="0" dirty="0" err="1" smtClean="0"/>
              <a:t>whether</a:t>
            </a:r>
            <a:r>
              <a:rPr lang="fr-CA" baseline="0" dirty="0" smtClean="0"/>
              <a:t> catch composition, </a:t>
            </a:r>
            <a:r>
              <a:rPr lang="fr-CA" baseline="0" dirty="0" err="1" smtClean="0"/>
              <a:t>whether</a:t>
            </a:r>
            <a:r>
              <a:rPr lang="fr-CA" baseline="0" dirty="0" smtClean="0"/>
              <a:t> </a:t>
            </a:r>
            <a:r>
              <a:rPr lang="fr-CA" baseline="0" dirty="0" err="1" smtClean="0"/>
              <a:t>there</a:t>
            </a:r>
            <a:r>
              <a:rPr lang="fr-CA" baseline="0" dirty="0" smtClean="0"/>
              <a:t> </a:t>
            </a:r>
            <a:r>
              <a:rPr lang="fr-CA" baseline="0" dirty="0" err="1" smtClean="0"/>
              <a:t>were</a:t>
            </a:r>
            <a:r>
              <a:rPr lang="fr-CA" baseline="0" dirty="0" smtClean="0"/>
              <a:t> rocks, boulders, </a:t>
            </a:r>
            <a:r>
              <a:rPr lang="fr-CA" baseline="0" dirty="0" err="1" smtClean="0"/>
              <a:t>mud</a:t>
            </a:r>
            <a:r>
              <a:rPr lang="fr-CA" baseline="0" dirty="0" smtClean="0"/>
              <a:t>, </a:t>
            </a:r>
            <a:r>
              <a:rPr lang="fr-CA" baseline="0" dirty="0" err="1" smtClean="0"/>
              <a:t>debris</a:t>
            </a:r>
            <a:r>
              <a:rPr lang="fr-CA" baseline="0" dirty="0" smtClean="0"/>
              <a:t>….</a:t>
            </a:r>
          </a:p>
          <a:p>
            <a:pPr marL="0" indent="0">
              <a:buFont typeface="Arial" panose="020B0604020202020204" pitchFamily="34" charset="0"/>
              <a:buNone/>
            </a:pPr>
            <a:r>
              <a:rPr lang="fr-CA" baseline="0" dirty="0" smtClean="0"/>
              <a:t>Top-right : </a:t>
            </a:r>
            <a:r>
              <a:rPr lang="en-CA" baseline="0" dirty="0" smtClean="0"/>
              <a:t>Vessel track with the start and end points of the tow.</a:t>
            </a:r>
          </a:p>
          <a:p>
            <a:pPr marL="0" indent="0">
              <a:buFont typeface="Arial" panose="020B0604020202020204" pitchFamily="34" charset="0"/>
              <a:buNone/>
            </a:pPr>
            <a:r>
              <a:rPr lang="en-CA" baseline="0" dirty="0" smtClean="0"/>
              <a:t>From the top going down well see different time series observation over the course of the tow.</a:t>
            </a:r>
          </a:p>
          <a:p>
            <a:pPr marL="171450" indent="-171450">
              <a:buFontTx/>
              <a:buChar char="-"/>
            </a:pPr>
            <a:r>
              <a:rPr lang="en-CA" baseline="0" dirty="0" smtClean="0"/>
              <a:t>Speed of the vessel (in this example we have speed oscillations)</a:t>
            </a:r>
          </a:p>
          <a:p>
            <a:pPr marL="171450" indent="-171450">
              <a:buFontTx/>
              <a:buChar char="-"/>
            </a:pPr>
            <a:r>
              <a:rPr lang="en-CA" baseline="0" dirty="0" smtClean="0"/>
              <a:t>The second plot shows the trawl wing spread data. As Renee mentioned, the addition an extra receiver this year improved the quantity and quality of </a:t>
            </a:r>
            <a:r>
              <a:rPr lang="en-CA" baseline="0" dirty="0" err="1" smtClean="0"/>
              <a:t>eSonar</a:t>
            </a:r>
            <a:r>
              <a:rPr lang="en-CA" baseline="0" dirty="0" smtClean="0"/>
              <a:t> observations. This is particularly important for </a:t>
            </a:r>
            <a:r>
              <a:rPr lang="en-CA" baseline="0" dirty="0" err="1" smtClean="0"/>
              <a:t>for</a:t>
            </a:r>
            <a:r>
              <a:rPr lang="en-CA" baseline="0" dirty="0" smtClean="0"/>
              <a:t> wing spread measurements which are used to estimate the surface area swept by the trawl.</a:t>
            </a:r>
          </a:p>
          <a:p>
            <a:pPr marL="171450" indent="-171450">
              <a:buFontTx/>
              <a:buChar char="-"/>
            </a:pPr>
            <a:r>
              <a:rPr lang="en-CA" baseline="0" dirty="0" smtClean="0"/>
              <a:t>The third panel from the bottom shows the depth profile of the tow for all probes (</a:t>
            </a:r>
            <a:r>
              <a:rPr lang="en-CA" baseline="0" dirty="0" err="1" smtClean="0"/>
              <a:t>eSonar</a:t>
            </a:r>
            <a:r>
              <a:rPr lang="en-CA" baseline="0" dirty="0" smtClean="0"/>
              <a:t> + Star </a:t>
            </a:r>
            <a:r>
              <a:rPr lang="en-CA" baseline="0" dirty="0" err="1" smtClean="0"/>
              <a:t>Oddi</a:t>
            </a:r>
            <a:r>
              <a:rPr lang="en-CA" baseline="0" dirty="0" smtClean="0"/>
              <a:t>).</a:t>
            </a:r>
          </a:p>
          <a:p>
            <a:pPr marL="171450" indent="-171450">
              <a:buFontTx/>
              <a:buChar char="-"/>
            </a:pPr>
            <a:r>
              <a:rPr lang="en-CA" baseline="0" dirty="0" smtClean="0"/>
              <a:t>The fourth panel shows the tilt angle, from the footrope-attached Star </a:t>
            </a:r>
            <a:r>
              <a:rPr lang="en-CA" baseline="0" dirty="0" err="1" smtClean="0"/>
              <a:t>Oddi</a:t>
            </a:r>
            <a:r>
              <a:rPr lang="en-CA" baseline="0" dirty="0" smtClean="0"/>
              <a:t> probe, which clearly show when the trawl touches down and when in lifts off.</a:t>
            </a:r>
          </a:p>
          <a:p>
            <a:pPr marL="171450" indent="-171450">
              <a:buFontTx/>
              <a:buChar char="-"/>
            </a:pPr>
            <a:r>
              <a:rPr lang="en-CA" baseline="0" dirty="0" smtClean="0"/>
              <a:t>The bottom panel shows the heading of the tilt probe, as measured by its magnetic compass (blue), the red line is the angle of inclination with respect to the Earth’ magnetic field.</a:t>
            </a:r>
          </a:p>
          <a:p>
            <a:pPr marL="171450" indent="-171450">
              <a:buFontTx/>
              <a:buChar char="-"/>
            </a:pPr>
            <a:endParaRPr lang="en-US" baseline="0" dirty="0" smtClean="0"/>
          </a:p>
          <a:p>
            <a:pPr marL="0" indent="0">
              <a:buFontTx/>
              <a:buNone/>
            </a:pPr>
            <a:r>
              <a:rPr lang="en-US" baseline="0" dirty="0" smtClean="0"/>
              <a:t>The touchdown and liftoff times were determined analytically using tilt angle data, which generally provides clear transitions between when the trawl is on or off the bottom.</a:t>
            </a:r>
          </a:p>
          <a:p>
            <a:pPr marL="0" indent="0">
              <a:buFontTx/>
              <a:buNone/>
            </a:pPr>
            <a:endParaRPr lang="en-US" baseline="0" dirty="0" smtClean="0"/>
          </a:p>
          <a:p>
            <a:pPr marL="0" indent="0">
              <a:buFontTx/>
              <a:buNone/>
            </a:pPr>
            <a:endParaRPr lang="en-CA" baseline="0" dirty="0" smtClean="0"/>
          </a:p>
        </p:txBody>
      </p:sp>
      <p:sp>
        <p:nvSpPr>
          <p:cNvPr id="4" name="Slide Number Placeholder 3"/>
          <p:cNvSpPr>
            <a:spLocks noGrp="1"/>
          </p:cNvSpPr>
          <p:nvPr>
            <p:ph type="sldNum" sz="quarter" idx="10"/>
          </p:nvPr>
        </p:nvSpPr>
        <p:spPr/>
        <p:txBody>
          <a:bodyPr/>
          <a:lstStyle/>
          <a:p>
            <a:fld id="{675A613A-1CD0-47F9-9096-19EC12896A8F}" type="slidenum">
              <a:rPr lang="en-CA" smtClean="0"/>
              <a:t>5</a:t>
            </a:fld>
            <a:endParaRPr lang="en-CA"/>
          </a:p>
        </p:txBody>
      </p:sp>
    </p:spTree>
    <p:extLst>
      <p:ext uri="{BB962C8B-B14F-4D97-AF65-F5344CB8AC3E}">
        <p14:creationId xmlns:p14="http://schemas.microsoft.com/office/powerpoint/2010/main" val="35019067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4708" indent="-174708">
              <a:buFont typeface="Arial" panose="020B0604020202020204" pitchFamily="34" charset="0"/>
              <a:buChar char="•"/>
            </a:pPr>
            <a:r>
              <a:rPr lang="fr-CA" dirty="0" err="1" smtClean="0"/>
              <a:t>Some</a:t>
            </a:r>
            <a:r>
              <a:rPr lang="fr-CA" dirty="0" smtClean="0"/>
              <a:t> of the discussions </a:t>
            </a:r>
            <a:r>
              <a:rPr lang="fr-CA" dirty="0" err="1" smtClean="0"/>
              <a:t>we</a:t>
            </a:r>
            <a:r>
              <a:rPr lang="fr-CA" dirty="0" smtClean="0"/>
              <a:t> </a:t>
            </a:r>
            <a:r>
              <a:rPr lang="fr-CA" dirty="0" err="1" smtClean="0"/>
              <a:t>will</a:t>
            </a:r>
            <a:r>
              <a:rPr lang="fr-CA" dirty="0" smtClean="0"/>
              <a:t> have in </a:t>
            </a:r>
            <a:r>
              <a:rPr lang="fr-CA" dirty="0" err="1" smtClean="0"/>
              <a:t>this</a:t>
            </a:r>
            <a:r>
              <a:rPr lang="fr-CA" dirty="0" smtClean="0"/>
              <a:t> and </a:t>
            </a:r>
            <a:r>
              <a:rPr lang="fr-CA" dirty="0" err="1" smtClean="0"/>
              <a:t>Marcel’s</a:t>
            </a:r>
            <a:r>
              <a:rPr lang="fr-CA" baseline="0" dirty="0" smtClean="0"/>
              <a:t> </a:t>
            </a:r>
            <a:r>
              <a:rPr lang="fr-CA" baseline="0" dirty="0" err="1" smtClean="0"/>
              <a:t>presentation</a:t>
            </a:r>
            <a:r>
              <a:rPr lang="fr-CA" dirty="0" smtClean="0"/>
              <a:t> </a:t>
            </a:r>
            <a:r>
              <a:rPr lang="fr-CA" dirty="0" err="1" smtClean="0"/>
              <a:t>will</a:t>
            </a:r>
            <a:r>
              <a:rPr lang="fr-CA" dirty="0" smtClean="0"/>
              <a:t> </a:t>
            </a:r>
            <a:r>
              <a:rPr lang="fr-CA" dirty="0" err="1" smtClean="0"/>
              <a:t>gravitate</a:t>
            </a:r>
            <a:r>
              <a:rPr lang="fr-CA" dirty="0" smtClean="0"/>
              <a:t> </a:t>
            </a:r>
            <a:r>
              <a:rPr lang="fr-CA" dirty="0" err="1" smtClean="0"/>
              <a:t>around</a:t>
            </a:r>
            <a:r>
              <a:rPr lang="fr-CA" dirty="0" smtClean="0"/>
              <a:t> </a:t>
            </a:r>
            <a:r>
              <a:rPr lang="fr-CA" dirty="0" err="1" smtClean="0"/>
              <a:t>various</a:t>
            </a:r>
            <a:r>
              <a:rPr lang="fr-CA" dirty="0" smtClean="0"/>
              <a:t> </a:t>
            </a:r>
            <a:r>
              <a:rPr lang="fr-CA" dirty="0" err="1" smtClean="0"/>
              <a:t>events</a:t>
            </a:r>
            <a:r>
              <a:rPr lang="fr-CA" dirty="0" smtClean="0"/>
              <a:t> and phases </a:t>
            </a:r>
            <a:r>
              <a:rPr lang="fr-CA" dirty="0" err="1" smtClean="0"/>
              <a:t>during</a:t>
            </a:r>
            <a:r>
              <a:rPr lang="fr-CA" dirty="0" smtClean="0"/>
              <a:t> the </a:t>
            </a:r>
            <a:r>
              <a:rPr lang="fr-CA" dirty="0" err="1" smtClean="0"/>
              <a:t>trawling</a:t>
            </a:r>
            <a:r>
              <a:rPr lang="fr-CA" dirty="0" smtClean="0"/>
              <a:t> </a:t>
            </a:r>
            <a:r>
              <a:rPr lang="fr-CA" dirty="0" err="1" smtClean="0"/>
              <a:t>process</a:t>
            </a:r>
            <a:r>
              <a:rPr lang="fr-CA" dirty="0" smtClean="0"/>
              <a:t>. </a:t>
            </a:r>
          </a:p>
          <a:p>
            <a:pPr marL="174708" indent="-174708">
              <a:buFont typeface="Arial" panose="020B0604020202020204" pitchFamily="34" charset="0"/>
              <a:buChar char="•"/>
            </a:pPr>
            <a:r>
              <a:rPr lang="fr-CA" dirty="0" smtClean="0"/>
              <a:t>So </a:t>
            </a:r>
            <a:r>
              <a:rPr lang="fr-CA" dirty="0" err="1" smtClean="0"/>
              <a:t>we</a:t>
            </a:r>
            <a:r>
              <a:rPr lang="fr-CA" dirty="0" smtClean="0"/>
              <a:t> </a:t>
            </a:r>
            <a:r>
              <a:rPr lang="fr-CA" dirty="0" err="1" smtClean="0"/>
              <a:t>will</a:t>
            </a:r>
            <a:r>
              <a:rPr lang="fr-CA" dirty="0" smtClean="0"/>
              <a:t> </a:t>
            </a:r>
            <a:r>
              <a:rPr lang="fr-CA" dirty="0" err="1" smtClean="0"/>
              <a:t>provide</a:t>
            </a:r>
            <a:r>
              <a:rPr lang="fr-CA" dirty="0" smtClean="0"/>
              <a:t> a few </a:t>
            </a:r>
            <a:r>
              <a:rPr lang="fr-CA" dirty="0" err="1" smtClean="0"/>
              <a:t>definitions</a:t>
            </a:r>
            <a:r>
              <a:rPr lang="fr-CA" dirty="0" smtClean="0"/>
              <a:t> to help</a:t>
            </a:r>
            <a:r>
              <a:rPr lang="fr-CA" baseline="0" dirty="0" smtClean="0"/>
              <a:t> in </a:t>
            </a:r>
            <a:r>
              <a:rPr lang="fr-CA" baseline="0" dirty="0" err="1" smtClean="0"/>
              <a:t>our</a:t>
            </a:r>
            <a:r>
              <a:rPr lang="fr-CA" baseline="0" dirty="0" smtClean="0"/>
              <a:t> discussions.</a:t>
            </a:r>
            <a:endParaRPr lang="fr-CA" dirty="0" smtClean="0"/>
          </a:p>
          <a:p>
            <a:pPr marL="174708" indent="-174708">
              <a:buFont typeface="Arial" panose="020B0604020202020204" pitchFamily="34" charset="0"/>
              <a:buChar char="•"/>
            </a:pPr>
            <a:endParaRPr lang="fr-CA" dirty="0" smtClean="0"/>
          </a:p>
          <a:p>
            <a:pPr marL="174708" indent="-174708">
              <a:buFont typeface="Arial" panose="020B0604020202020204" pitchFamily="34" charset="0"/>
              <a:buChar char="•"/>
            </a:pPr>
            <a:r>
              <a:rPr lang="fr-CA" dirty="0" smtClean="0"/>
              <a:t>This</a:t>
            </a:r>
            <a:r>
              <a:rPr lang="fr-CA" baseline="0" dirty="0" smtClean="0"/>
              <a:t> </a:t>
            </a:r>
            <a:r>
              <a:rPr lang="fr-CA" baseline="0" dirty="0" err="1" smtClean="0"/>
              <a:t>diagram</a:t>
            </a:r>
            <a:r>
              <a:rPr lang="fr-CA" baseline="0" dirty="0" smtClean="0"/>
              <a:t> shows a </a:t>
            </a:r>
            <a:r>
              <a:rPr lang="fr-CA" baseline="0" dirty="0" err="1" smtClean="0"/>
              <a:t>typical</a:t>
            </a:r>
            <a:r>
              <a:rPr lang="fr-CA" baseline="0" dirty="0" smtClean="0"/>
              <a:t> </a:t>
            </a:r>
            <a:r>
              <a:rPr lang="fr-CA" baseline="0" dirty="0" err="1" smtClean="0"/>
              <a:t>depth</a:t>
            </a:r>
            <a:r>
              <a:rPr lang="fr-CA" baseline="0" dirty="0" smtClean="0"/>
              <a:t> profile for a </a:t>
            </a:r>
            <a:r>
              <a:rPr lang="fr-CA" baseline="0" dirty="0" err="1" smtClean="0"/>
              <a:t>tow</a:t>
            </a:r>
            <a:r>
              <a:rPr lang="fr-CA" baseline="0" dirty="0" smtClean="0"/>
              <a:t>, </a:t>
            </a:r>
            <a:r>
              <a:rPr lang="fr-CA" baseline="0" dirty="0" err="1" smtClean="0"/>
              <a:t>showing</a:t>
            </a:r>
            <a:r>
              <a:rPr lang="fr-CA" baseline="0" dirty="0" smtClean="0"/>
              <a:t> </a:t>
            </a:r>
            <a:r>
              <a:rPr lang="fr-CA" baseline="0" dirty="0" err="1" smtClean="0"/>
              <a:t>its</a:t>
            </a:r>
            <a:r>
              <a:rPr lang="fr-CA" baseline="0" dirty="0" smtClean="0"/>
              <a:t> initial </a:t>
            </a:r>
            <a:r>
              <a:rPr lang="fr-CA" baseline="0" dirty="0" err="1" smtClean="0"/>
              <a:t>descent</a:t>
            </a:r>
            <a:r>
              <a:rPr lang="fr-CA" baseline="0" dirty="0" smtClean="0"/>
              <a:t> </a:t>
            </a:r>
            <a:r>
              <a:rPr lang="fr-CA" baseline="0" dirty="0" err="1" smtClean="0"/>
              <a:t>through</a:t>
            </a:r>
            <a:r>
              <a:rPr lang="fr-CA" baseline="0" dirty="0" smtClean="0"/>
              <a:t> the water </a:t>
            </a:r>
            <a:r>
              <a:rPr lang="fr-CA" baseline="0" dirty="0" err="1" smtClean="0"/>
              <a:t>column</a:t>
            </a:r>
            <a:r>
              <a:rPr lang="fr-CA" baseline="0" dirty="0" smtClean="0"/>
              <a:t>, </a:t>
            </a:r>
            <a:r>
              <a:rPr lang="fr-CA" baseline="0" dirty="0" err="1" smtClean="0"/>
              <a:t>its</a:t>
            </a:r>
            <a:r>
              <a:rPr lang="fr-CA" baseline="0" dirty="0" smtClean="0"/>
              <a:t> </a:t>
            </a:r>
            <a:r>
              <a:rPr lang="fr-CA" baseline="0" dirty="0" err="1" smtClean="0"/>
              <a:t>touchdown</a:t>
            </a:r>
            <a:r>
              <a:rPr lang="fr-CA" baseline="0" dirty="0" smtClean="0"/>
              <a:t>, </a:t>
            </a:r>
            <a:r>
              <a:rPr lang="fr-CA" baseline="0" dirty="0" err="1" smtClean="0"/>
              <a:t>followed</a:t>
            </a:r>
            <a:r>
              <a:rPr lang="fr-CA" baseline="0" dirty="0" smtClean="0"/>
              <a:t> by the active </a:t>
            </a:r>
            <a:r>
              <a:rPr lang="fr-CA" baseline="0" dirty="0" err="1" smtClean="0"/>
              <a:t>trawling</a:t>
            </a:r>
            <a:r>
              <a:rPr lang="fr-CA" baseline="0" dirty="0" smtClean="0"/>
              <a:t> phase, </a:t>
            </a:r>
            <a:r>
              <a:rPr lang="fr-CA" baseline="0" dirty="0" err="1" smtClean="0"/>
              <a:t>which</a:t>
            </a:r>
            <a:r>
              <a:rPr lang="fr-CA" baseline="0" dirty="0" smtClean="0"/>
              <a:t> </a:t>
            </a:r>
            <a:r>
              <a:rPr lang="fr-CA" baseline="0" dirty="0" err="1" smtClean="0"/>
              <a:t>generally</a:t>
            </a:r>
            <a:r>
              <a:rPr lang="fr-CA" baseline="0" dirty="0" smtClean="0"/>
              <a:t> </a:t>
            </a:r>
            <a:r>
              <a:rPr lang="fr-CA" baseline="0" dirty="0" err="1" smtClean="0"/>
              <a:t>lasts</a:t>
            </a:r>
            <a:r>
              <a:rPr lang="fr-CA" baseline="0" dirty="0" smtClean="0"/>
              <a:t> 5 minutes </a:t>
            </a:r>
            <a:r>
              <a:rPr lang="fr-CA" baseline="0" dirty="0" err="1" smtClean="0"/>
              <a:t>until</a:t>
            </a:r>
            <a:r>
              <a:rPr lang="fr-CA" baseline="0" dirty="0" smtClean="0"/>
              <a:t> a stop signal </a:t>
            </a:r>
            <a:r>
              <a:rPr lang="fr-CA" baseline="0" dirty="0" err="1" smtClean="0"/>
              <a:t>is</a:t>
            </a:r>
            <a:r>
              <a:rPr lang="fr-CA" baseline="0" dirty="0" smtClean="0"/>
              <a:t> </a:t>
            </a:r>
            <a:r>
              <a:rPr lang="fr-CA" baseline="0" dirty="0" err="1" smtClean="0"/>
              <a:t>given</a:t>
            </a:r>
            <a:r>
              <a:rPr lang="fr-CA" baseline="0" dirty="0" smtClean="0"/>
              <a:t>. The </a:t>
            </a:r>
            <a:r>
              <a:rPr lang="fr-CA" baseline="0" dirty="0" err="1" smtClean="0"/>
              <a:t>trawl</a:t>
            </a:r>
            <a:r>
              <a:rPr lang="fr-CA" baseline="0" dirty="0" smtClean="0"/>
              <a:t> winches are </a:t>
            </a:r>
            <a:r>
              <a:rPr lang="fr-CA" baseline="0" dirty="0" err="1" smtClean="0"/>
              <a:t>activated</a:t>
            </a:r>
            <a:r>
              <a:rPr lang="fr-CA" baseline="0" dirty="0" smtClean="0"/>
              <a:t> </a:t>
            </a:r>
            <a:r>
              <a:rPr lang="fr-CA" baseline="0" dirty="0" err="1" smtClean="0"/>
              <a:t>this</a:t>
            </a:r>
            <a:r>
              <a:rPr lang="fr-CA" baseline="0" dirty="0" smtClean="0"/>
              <a:t> time</a:t>
            </a:r>
            <a:r>
              <a:rPr lang="fr-CA" baseline="0" dirty="0" smtClean="0"/>
              <a:t> and the </a:t>
            </a:r>
            <a:r>
              <a:rPr lang="fr-CA" baseline="0" dirty="0" err="1" smtClean="0"/>
              <a:t>vessel</a:t>
            </a:r>
            <a:r>
              <a:rPr lang="fr-CA" baseline="0" dirty="0" smtClean="0"/>
              <a:t> </a:t>
            </a:r>
            <a:r>
              <a:rPr lang="fr-CA" baseline="0" dirty="0" err="1" smtClean="0"/>
              <a:t>also</a:t>
            </a:r>
            <a:r>
              <a:rPr lang="fr-CA" baseline="0" dirty="0" smtClean="0"/>
              <a:t> slows down.</a:t>
            </a:r>
          </a:p>
          <a:p>
            <a:pPr marL="174708" indent="-174708">
              <a:buFont typeface="Arial" panose="020B0604020202020204" pitchFamily="34" charset="0"/>
              <a:buChar char="•"/>
            </a:pPr>
            <a:r>
              <a:rPr lang="fr-CA" dirty="0" smtClean="0"/>
              <a:t>The extra time the </a:t>
            </a:r>
            <a:r>
              <a:rPr lang="fr-CA" dirty="0" err="1" smtClean="0"/>
              <a:t>trawl</a:t>
            </a:r>
            <a:r>
              <a:rPr lang="fr-CA" dirty="0" smtClean="0"/>
              <a:t> </a:t>
            </a:r>
            <a:r>
              <a:rPr lang="fr-CA" dirty="0" err="1" smtClean="0"/>
              <a:t>s</a:t>
            </a:r>
            <a:r>
              <a:rPr lang="fr-CA" baseline="0" dirty="0" err="1" smtClean="0"/>
              <a:t>pends</a:t>
            </a:r>
            <a:r>
              <a:rPr lang="fr-CA" baseline="0" dirty="0" smtClean="0"/>
              <a:t> on the </a:t>
            </a:r>
            <a:r>
              <a:rPr lang="fr-CA" baseline="0" dirty="0" err="1" smtClean="0"/>
              <a:t>sea</a:t>
            </a:r>
            <a:r>
              <a:rPr lang="fr-CA" baseline="0" dirty="0" smtClean="0"/>
              <a:t> </a:t>
            </a:r>
            <a:r>
              <a:rPr lang="fr-CA" baseline="0" dirty="0" err="1" smtClean="0"/>
              <a:t>bottom</a:t>
            </a:r>
            <a:r>
              <a:rPr lang="fr-CA" baseline="0" dirty="0" smtClean="0"/>
              <a:t>, </a:t>
            </a:r>
            <a:r>
              <a:rPr lang="fr-CA" baseline="0" dirty="0" err="1" smtClean="0"/>
              <a:t>we</a:t>
            </a:r>
            <a:r>
              <a:rPr lang="fr-CA" baseline="0" dirty="0" smtClean="0"/>
              <a:t> </a:t>
            </a:r>
            <a:r>
              <a:rPr lang="fr-CA" baseline="0" dirty="0" err="1" smtClean="0"/>
              <a:t>refer</a:t>
            </a:r>
            <a:r>
              <a:rPr lang="fr-CA" baseline="0" dirty="0" smtClean="0"/>
              <a:t> to as the passive </a:t>
            </a:r>
            <a:r>
              <a:rPr lang="fr-CA" baseline="0" dirty="0" err="1" smtClean="0"/>
              <a:t>trawling</a:t>
            </a:r>
            <a:r>
              <a:rPr lang="fr-CA" baseline="0" dirty="0" smtClean="0"/>
              <a:t> phase</a:t>
            </a:r>
          </a:p>
          <a:p>
            <a:pPr marL="174708" indent="-174708">
              <a:buFont typeface="Arial" panose="020B0604020202020204" pitchFamily="34" charset="0"/>
              <a:buChar char="•"/>
            </a:pPr>
            <a:r>
              <a:rPr lang="fr-CA" baseline="0" dirty="0" smtClean="0"/>
              <a:t>This phases </a:t>
            </a:r>
            <a:r>
              <a:rPr lang="fr-CA" baseline="0" dirty="0" err="1" smtClean="0"/>
              <a:t>lasts</a:t>
            </a:r>
            <a:r>
              <a:rPr lang="fr-CA" baseline="0" dirty="0" smtClean="0"/>
              <a:t> </a:t>
            </a:r>
            <a:r>
              <a:rPr lang="fr-CA" baseline="0" dirty="0" err="1" smtClean="0"/>
              <a:t>until</a:t>
            </a:r>
            <a:r>
              <a:rPr lang="fr-CA" baseline="0" dirty="0" smtClean="0"/>
              <a:t> the </a:t>
            </a:r>
            <a:r>
              <a:rPr lang="fr-CA" baseline="0" dirty="0" err="1" smtClean="0"/>
              <a:t>the</a:t>
            </a:r>
            <a:r>
              <a:rPr lang="fr-CA" baseline="0" dirty="0" smtClean="0"/>
              <a:t> </a:t>
            </a:r>
            <a:r>
              <a:rPr lang="fr-CA" baseline="0" dirty="0" err="1" smtClean="0"/>
              <a:t>trawl</a:t>
            </a:r>
            <a:r>
              <a:rPr lang="fr-CA" baseline="0" dirty="0" smtClean="0"/>
              <a:t> </a:t>
            </a:r>
            <a:r>
              <a:rPr lang="fr-CA" baseline="0" dirty="0" err="1" smtClean="0"/>
              <a:t>finally</a:t>
            </a:r>
            <a:r>
              <a:rPr lang="fr-CA" baseline="0" dirty="0" smtClean="0"/>
              <a:t> lifts off the </a:t>
            </a:r>
            <a:r>
              <a:rPr lang="fr-CA" baseline="0" dirty="0" err="1" smtClean="0"/>
              <a:t>bottom</a:t>
            </a:r>
            <a:r>
              <a:rPr lang="fr-CA" baseline="0" dirty="0" smtClean="0"/>
              <a:t> and </a:t>
            </a:r>
            <a:r>
              <a:rPr lang="fr-CA" baseline="0" dirty="0" err="1" smtClean="0"/>
              <a:t>ascends</a:t>
            </a:r>
            <a:r>
              <a:rPr lang="fr-CA" baseline="0" dirty="0" smtClean="0"/>
              <a:t> back </a:t>
            </a:r>
            <a:r>
              <a:rPr lang="fr-CA" baseline="0" dirty="0" err="1" smtClean="0"/>
              <a:t>through</a:t>
            </a:r>
            <a:r>
              <a:rPr lang="fr-CA" baseline="0" dirty="0" smtClean="0"/>
              <a:t> the water </a:t>
            </a:r>
            <a:r>
              <a:rPr lang="fr-CA" baseline="0" dirty="0" err="1" smtClean="0"/>
              <a:t>column</a:t>
            </a:r>
            <a:r>
              <a:rPr lang="fr-CA" baseline="0" dirty="0" smtClean="0"/>
              <a:t>.</a:t>
            </a:r>
          </a:p>
          <a:p>
            <a:pPr marL="174708" indent="-174708">
              <a:buFont typeface="Arial" panose="020B0604020202020204" pitchFamily="34" charset="0"/>
              <a:buChar char="•"/>
            </a:pPr>
            <a:r>
              <a:rPr lang="fr-CA" baseline="0" dirty="0" smtClean="0"/>
              <a:t>There are </a:t>
            </a:r>
            <a:r>
              <a:rPr lang="fr-CA" baseline="0" dirty="0" err="1" smtClean="0"/>
              <a:t>three</a:t>
            </a:r>
            <a:r>
              <a:rPr lang="fr-CA" baseline="0" dirty="0" smtClean="0"/>
              <a:t> time </a:t>
            </a:r>
            <a:r>
              <a:rPr lang="fr-CA" baseline="0" dirty="0" err="1" smtClean="0"/>
              <a:t>events</a:t>
            </a:r>
            <a:r>
              <a:rPr lang="fr-CA" baseline="0" dirty="0" smtClean="0"/>
              <a:t> to </a:t>
            </a:r>
            <a:r>
              <a:rPr lang="fr-CA" baseline="0" dirty="0" err="1" smtClean="0"/>
              <a:t>remember</a:t>
            </a:r>
            <a:r>
              <a:rPr lang="fr-CA" baseline="0" dirty="0" smtClean="0"/>
              <a:t>: a </a:t>
            </a:r>
            <a:r>
              <a:rPr lang="fr-CA" baseline="0" dirty="0" err="1" smtClean="0"/>
              <a:t>start</a:t>
            </a:r>
            <a:r>
              <a:rPr lang="fr-CA" baseline="0" dirty="0" smtClean="0"/>
              <a:t> time, </a:t>
            </a:r>
            <a:r>
              <a:rPr lang="fr-CA" baseline="0" dirty="0" err="1" smtClean="0"/>
              <a:t>equated</a:t>
            </a:r>
            <a:r>
              <a:rPr lang="fr-CA" baseline="0" dirty="0" smtClean="0"/>
              <a:t> </a:t>
            </a:r>
            <a:r>
              <a:rPr lang="fr-CA" baseline="0" dirty="0" err="1" smtClean="0"/>
              <a:t>with</a:t>
            </a:r>
            <a:r>
              <a:rPr lang="fr-CA" baseline="0" dirty="0" smtClean="0"/>
              <a:t> the </a:t>
            </a:r>
            <a:r>
              <a:rPr lang="fr-CA" baseline="0" dirty="0" err="1" smtClean="0"/>
              <a:t>touchdown</a:t>
            </a:r>
            <a:r>
              <a:rPr lang="fr-CA" baseline="0" dirty="0" smtClean="0"/>
              <a:t> time, a stop time, </a:t>
            </a:r>
            <a:r>
              <a:rPr lang="fr-CA" baseline="0" dirty="0" err="1" smtClean="0"/>
              <a:t>which</a:t>
            </a:r>
            <a:r>
              <a:rPr lang="fr-CA" baseline="0" dirty="0" smtClean="0"/>
              <a:t> </a:t>
            </a:r>
            <a:r>
              <a:rPr lang="fr-CA" baseline="0" dirty="0" err="1" smtClean="0"/>
              <a:t>is</a:t>
            </a:r>
            <a:r>
              <a:rPr lang="fr-CA" baseline="0" dirty="0" smtClean="0"/>
              <a:t> </a:t>
            </a:r>
            <a:r>
              <a:rPr lang="fr-CA" baseline="0" dirty="0" err="1" smtClean="0"/>
              <a:t>dictated</a:t>
            </a:r>
            <a:r>
              <a:rPr lang="fr-CA" baseline="0" dirty="0" smtClean="0"/>
              <a:t> by the </a:t>
            </a:r>
            <a:r>
              <a:rPr lang="fr-CA" baseline="0" dirty="0" err="1" smtClean="0"/>
              <a:t>chief</a:t>
            </a:r>
            <a:r>
              <a:rPr lang="fr-CA" baseline="0" dirty="0" smtClean="0"/>
              <a:t> </a:t>
            </a:r>
            <a:r>
              <a:rPr lang="fr-CA" baseline="0" dirty="0" err="1" smtClean="0"/>
              <a:t>scientist</a:t>
            </a:r>
            <a:r>
              <a:rPr lang="fr-CA" baseline="0" dirty="0" smtClean="0"/>
              <a:t>, </a:t>
            </a:r>
            <a:r>
              <a:rPr lang="fr-CA" baseline="0" dirty="0" err="1" smtClean="0"/>
              <a:t>followed</a:t>
            </a:r>
            <a:r>
              <a:rPr lang="fr-CA" baseline="0" dirty="0" smtClean="0"/>
              <a:t> by a </a:t>
            </a:r>
            <a:r>
              <a:rPr lang="fr-CA" baseline="0" dirty="0" err="1" smtClean="0"/>
              <a:t>liftoff</a:t>
            </a:r>
            <a:r>
              <a:rPr lang="fr-CA" baseline="0" dirty="0" smtClean="0"/>
              <a:t> time </a:t>
            </a:r>
            <a:r>
              <a:rPr lang="fr-CA" baseline="0" dirty="0" err="1" smtClean="0"/>
              <a:t>some</a:t>
            </a:r>
            <a:r>
              <a:rPr lang="fr-CA" baseline="0" dirty="0" smtClean="0"/>
              <a:t> time </a:t>
            </a:r>
            <a:r>
              <a:rPr lang="fr-CA" baseline="0" dirty="0" err="1" smtClean="0"/>
              <a:t>after</a:t>
            </a:r>
            <a:r>
              <a:rPr lang="fr-CA" baseline="0" dirty="0" smtClean="0"/>
              <a:t> the stop time.</a:t>
            </a:r>
          </a:p>
          <a:p>
            <a:pPr marL="8686" lvl="0" indent="0">
              <a:buFont typeface="Arial" panose="020B0604020202020204" pitchFamily="34" charset="0"/>
              <a:buNone/>
            </a:pPr>
            <a:endParaRPr lang="fr-CA" baseline="0" dirty="0" smtClean="0"/>
          </a:p>
          <a:p>
            <a:pPr marL="180136"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CA" baseline="0" dirty="0" smtClean="0"/>
              <a:t>Catches in the </a:t>
            </a:r>
            <a:r>
              <a:rPr lang="fr-CA" baseline="0" dirty="0" err="1" smtClean="0"/>
              <a:t>survey</a:t>
            </a:r>
            <a:r>
              <a:rPr lang="fr-CA" baseline="0" dirty="0" smtClean="0"/>
              <a:t> are </a:t>
            </a:r>
            <a:r>
              <a:rPr lang="fr-CA" baseline="0" dirty="0" err="1" smtClean="0"/>
              <a:t>currently</a:t>
            </a:r>
            <a:r>
              <a:rPr lang="fr-CA" baseline="0" dirty="0" smtClean="0"/>
              <a:t> </a:t>
            </a:r>
            <a:r>
              <a:rPr lang="fr-CA" baseline="0" dirty="0" err="1" smtClean="0"/>
              <a:t>standardized</a:t>
            </a:r>
            <a:r>
              <a:rPr lang="fr-CA" baseline="0" dirty="0" smtClean="0"/>
              <a:t> by </a:t>
            </a:r>
            <a:r>
              <a:rPr lang="fr-CA" baseline="0" dirty="0" err="1" smtClean="0"/>
              <a:t>swept</a:t>
            </a:r>
            <a:r>
              <a:rPr lang="fr-CA" baseline="0" dirty="0" smtClean="0"/>
              <a:t> area </a:t>
            </a:r>
            <a:r>
              <a:rPr lang="fr-CA" baseline="0" dirty="0" err="1" smtClean="0"/>
              <a:t>estimates</a:t>
            </a:r>
            <a:r>
              <a:rPr lang="fr-CA" baseline="0" dirty="0" smtClean="0"/>
              <a:t> of the active </a:t>
            </a:r>
            <a:r>
              <a:rPr lang="fr-CA" baseline="0" dirty="0" err="1" smtClean="0"/>
              <a:t>trawling</a:t>
            </a:r>
            <a:r>
              <a:rPr lang="fr-CA" baseline="0" dirty="0" smtClean="0"/>
              <a:t> phase </a:t>
            </a:r>
            <a:r>
              <a:rPr lang="fr-CA" baseline="0" dirty="0" err="1" smtClean="0"/>
              <a:t>only</a:t>
            </a:r>
            <a:r>
              <a:rPr lang="fr-CA" baseline="0" dirty="0" smtClean="0"/>
              <a:t>, but for the </a:t>
            </a:r>
            <a:r>
              <a:rPr lang="fr-CA" baseline="0" dirty="0" err="1" smtClean="0"/>
              <a:t>purposes</a:t>
            </a:r>
            <a:r>
              <a:rPr lang="fr-CA" baseline="0" dirty="0" smtClean="0"/>
              <a:t> of the comparative </a:t>
            </a:r>
            <a:r>
              <a:rPr lang="fr-CA" baseline="0" dirty="0" err="1" smtClean="0"/>
              <a:t>survey</a:t>
            </a:r>
            <a:r>
              <a:rPr lang="fr-CA" baseline="0" dirty="0" smtClean="0"/>
              <a:t> </a:t>
            </a:r>
            <a:r>
              <a:rPr lang="fr-CA" baseline="0" dirty="0" err="1" smtClean="0"/>
              <a:t>analysis</a:t>
            </a:r>
            <a:r>
              <a:rPr lang="fr-CA" baseline="0" dirty="0" smtClean="0"/>
              <a:t>, </a:t>
            </a:r>
            <a:r>
              <a:rPr lang="fr-CA" baseline="0" dirty="0" err="1" smtClean="0"/>
              <a:t>we</a:t>
            </a:r>
            <a:r>
              <a:rPr lang="fr-CA" baseline="0" dirty="0" smtClean="0"/>
              <a:t> </a:t>
            </a:r>
            <a:r>
              <a:rPr lang="fr-CA" baseline="0" dirty="0" err="1" smtClean="0"/>
              <a:t>estimated</a:t>
            </a:r>
            <a:r>
              <a:rPr lang="fr-CA" baseline="0" dirty="0" smtClean="0"/>
              <a:t> the passive phase </a:t>
            </a:r>
            <a:r>
              <a:rPr lang="fr-CA" baseline="0" dirty="0" err="1" smtClean="0"/>
              <a:t>swept</a:t>
            </a:r>
            <a:r>
              <a:rPr lang="fr-CA" baseline="0" dirty="0" smtClean="0"/>
              <a:t> area to </a:t>
            </a:r>
            <a:r>
              <a:rPr lang="fr-CA" baseline="0" dirty="0" err="1" smtClean="0"/>
              <a:t>see</a:t>
            </a:r>
            <a:r>
              <a:rPr lang="fr-CA" baseline="0" dirty="0" smtClean="0"/>
              <a:t> if </a:t>
            </a:r>
            <a:r>
              <a:rPr lang="fr-CA" baseline="0" dirty="0" err="1" smtClean="0"/>
              <a:t>helped</a:t>
            </a:r>
            <a:r>
              <a:rPr lang="fr-CA" baseline="0" dirty="0" smtClean="0"/>
              <a:t> in </a:t>
            </a:r>
            <a:r>
              <a:rPr lang="fr-CA" baseline="0" dirty="0" err="1" smtClean="0"/>
              <a:t>explaining</a:t>
            </a:r>
            <a:r>
              <a:rPr lang="fr-CA" baseline="0" dirty="0" smtClean="0"/>
              <a:t> catch </a:t>
            </a:r>
            <a:r>
              <a:rPr lang="fr-CA" baseline="0" dirty="0" err="1" smtClean="0"/>
              <a:t>differences</a:t>
            </a:r>
            <a:r>
              <a:rPr lang="fr-CA" baseline="0" dirty="0" smtClean="0"/>
              <a:t> </a:t>
            </a:r>
            <a:r>
              <a:rPr lang="fr-CA" baseline="0" dirty="0" err="1" smtClean="0"/>
              <a:t>between</a:t>
            </a:r>
            <a:r>
              <a:rPr lang="fr-CA" baseline="0" dirty="0" smtClean="0"/>
              <a:t> the </a:t>
            </a:r>
            <a:r>
              <a:rPr lang="fr-CA" baseline="0" dirty="0" err="1" smtClean="0"/>
              <a:t>two</a:t>
            </a:r>
            <a:r>
              <a:rPr lang="fr-CA" baseline="0" dirty="0" smtClean="0"/>
              <a:t> </a:t>
            </a:r>
            <a:r>
              <a:rPr lang="fr-CA" baseline="0" dirty="0" err="1" smtClean="0"/>
              <a:t>vessels</a:t>
            </a:r>
            <a:r>
              <a:rPr lang="fr-CA" baseline="0" dirty="0" smtClean="0"/>
              <a:t>.</a:t>
            </a:r>
          </a:p>
          <a:p>
            <a:pPr marL="180136"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fr-CA" baseline="0" dirty="0" smtClean="0"/>
          </a:p>
          <a:p>
            <a:pPr marL="180136"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CA" baseline="0" dirty="0" err="1" smtClean="0"/>
              <a:t>Take</a:t>
            </a:r>
            <a:r>
              <a:rPr lang="fr-CA" baseline="0" dirty="0" smtClean="0"/>
              <a:t> questions at </a:t>
            </a:r>
            <a:r>
              <a:rPr lang="fr-CA" baseline="0" dirty="0" err="1" smtClean="0"/>
              <a:t>this</a:t>
            </a:r>
            <a:r>
              <a:rPr lang="fr-CA" baseline="0" dirty="0" smtClean="0"/>
              <a:t> stage to </a:t>
            </a:r>
            <a:r>
              <a:rPr lang="fr-CA" baseline="0" dirty="0" err="1" smtClean="0"/>
              <a:t>make</a:t>
            </a:r>
            <a:r>
              <a:rPr lang="fr-CA" baseline="0" dirty="0" smtClean="0"/>
              <a:t> sure </a:t>
            </a:r>
            <a:r>
              <a:rPr lang="fr-CA" baseline="0" dirty="0" err="1" smtClean="0"/>
              <a:t>that</a:t>
            </a:r>
            <a:r>
              <a:rPr lang="fr-CA" baseline="0" dirty="0" smtClean="0"/>
              <a:t> </a:t>
            </a:r>
            <a:r>
              <a:rPr lang="fr-CA" baseline="0" dirty="0" err="1" smtClean="0"/>
              <a:t>everybody</a:t>
            </a:r>
            <a:r>
              <a:rPr lang="fr-CA" baseline="0" dirty="0" smtClean="0"/>
              <a:t> </a:t>
            </a:r>
            <a:r>
              <a:rPr lang="fr-CA" baseline="0" dirty="0" err="1" smtClean="0"/>
              <a:t>is</a:t>
            </a:r>
            <a:r>
              <a:rPr lang="fr-CA" baseline="0" dirty="0" smtClean="0"/>
              <a:t> on the </a:t>
            </a:r>
            <a:r>
              <a:rPr lang="fr-CA" baseline="0" dirty="0" err="1" smtClean="0"/>
              <a:t>same</a:t>
            </a:r>
            <a:r>
              <a:rPr lang="fr-CA" baseline="0" dirty="0" smtClean="0"/>
              <a:t> page as to </a:t>
            </a:r>
            <a:r>
              <a:rPr lang="fr-CA" baseline="0" dirty="0" err="1" smtClean="0"/>
              <a:t>what</a:t>
            </a:r>
            <a:r>
              <a:rPr lang="fr-CA" baseline="0" dirty="0" smtClean="0"/>
              <a:t> </a:t>
            </a:r>
            <a:r>
              <a:rPr lang="fr-CA" baseline="0" dirty="0" err="1" smtClean="0"/>
              <a:t>this</a:t>
            </a:r>
            <a:r>
              <a:rPr lang="fr-CA" baseline="0" dirty="0" smtClean="0"/>
              <a:t> </a:t>
            </a:r>
            <a:r>
              <a:rPr lang="fr-CA" baseline="0" dirty="0" err="1" smtClean="0"/>
              <a:t>diagram</a:t>
            </a:r>
            <a:r>
              <a:rPr lang="fr-CA" baseline="0" dirty="0" smtClean="0"/>
              <a:t> </a:t>
            </a:r>
            <a:r>
              <a:rPr lang="fr-CA" baseline="0" dirty="0" err="1" smtClean="0"/>
              <a:t>is</a:t>
            </a:r>
            <a:r>
              <a:rPr lang="fr-CA" baseline="0" dirty="0" smtClean="0"/>
              <a:t> </a:t>
            </a:r>
            <a:r>
              <a:rPr lang="fr-CA" baseline="0" dirty="0" err="1" smtClean="0"/>
              <a:t>saying</a:t>
            </a:r>
            <a:r>
              <a:rPr lang="fr-CA" baseline="0" dirty="0" smtClean="0"/>
              <a:t>.</a:t>
            </a:r>
          </a:p>
          <a:p>
            <a:pPr marL="180136"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fr-CA" baseline="0" dirty="0" smtClean="0"/>
          </a:p>
          <a:p>
            <a:pPr marL="8686" lvl="0" indent="0">
              <a:buFont typeface="Arial" panose="020B0604020202020204" pitchFamily="34" charset="0"/>
              <a:buNone/>
            </a:pPr>
            <a:endParaRPr lang="fr-CA" baseline="0" dirty="0" smtClean="0"/>
          </a:p>
          <a:p>
            <a:pPr marL="183394" lvl="0" indent="-174708">
              <a:buFont typeface="Arial" panose="020B0604020202020204" pitchFamily="34" charset="0"/>
              <a:buChar char="•"/>
            </a:pPr>
            <a:endParaRPr lang="en-CA" dirty="0"/>
          </a:p>
        </p:txBody>
      </p:sp>
      <p:sp>
        <p:nvSpPr>
          <p:cNvPr id="4" name="Slide Number Placeholder 3"/>
          <p:cNvSpPr>
            <a:spLocks noGrp="1"/>
          </p:cNvSpPr>
          <p:nvPr>
            <p:ph type="sldNum" sz="quarter" idx="10"/>
          </p:nvPr>
        </p:nvSpPr>
        <p:spPr/>
        <p:txBody>
          <a:bodyPr/>
          <a:lstStyle/>
          <a:p>
            <a:fld id="{675A613A-1CD0-47F9-9096-19EC12896A8F}" type="slidenum">
              <a:rPr lang="en-CA" smtClean="0"/>
              <a:t>6</a:t>
            </a:fld>
            <a:endParaRPr lang="en-CA"/>
          </a:p>
        </p:txBody>
      </p:sp>
    </p:spTree>
    <p:extLst>
      <p:ext uri="{BB962C8B-B14F-4D97-AF65-F5344CB8AC3E}">
        <p14:creationId xmlns:p14="http://schemas.microsoft.com/office/powerpoint/2010/main" val="41204723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fr-CA" dirty="0" smtClean="0"/>
              <a:t>So how do </a:t>
            </a:r>
            <a:r>
              <a:rPr lang="fr-CA" dirty="0" err="1" smtClean="0"/>
              <a:t>we</a:t>
            </a:r>
            <a:r>
              <a:rPr lang="fr-CA" dirty="0" smtClean="0"/>
              <a:t> </a:t>
            </a:r>
            <a:r>
              <a:rPr lang="fr-CA" dirty="0" err="1" smtClean="0"/>
              <a:t>calculate</a:t>
            </a:r>
            <a:r>
              <a:rPr lang="fr-CA" dirty="0" smtClean="0"/>
              <a:t> </a:t>
            </a:r>
            <a:r>
              <a:rPr lang="fr-CA" dirty="0" err="1" smtClean="0"/>
              <a:t>swept</a:t>
            </a:r>
            <a:r>
              <a:rPr lang="fr-CA" dirty="0" smtClean="0"/>
              <a:t> area?</a:t>
            </a:r>
            <a:r>
              <a:rPr lang="fr-CA" baseline="0" dirty="0" smtClean="0"/>
              <a:t> </a:t>
            </a:r>
          </a:p>
          <a:p>
            <a:pPr marL="171450" indent="-171450">
              <a:buFont typeface="Arial" panose="020B0604020202020204" pitchFamily="34" charset="0"/>
              <a:buChar char="•"/>
            </a:pPr>
            <a:r>
              <a:rPr lang="fr-CA" baseline="0" dirty="0" smtClean="0"/>
              <a:t>For the </a:t>
            </a:r>
            <a:r>
              <a:rPr lang="fr-CA" b="1" baseline="0" dirty="0" smtClean="0"/>
              <a:t>active </a:t>
            </a:r>
            <a:r>
              <a:rPr lang="fr-CA" b="1" baseline="0" dirty="0" err="1" smtClean="0"/>
              <a:t>trawling</a:t>
            </a:r>
            <a:r>
              <a:rPr lang="fr-CA" b="1" baseline="0" dirty="0" smtClean="0"/>
              <a:t> phase</a:t>
            </a:r>
            <a:r>
              <a:rPr lang="fr-CA" baseline="0" dirty="0" smtClean="0"/>
              <a:t>, </a:t>
            </a:r>
            <a:r>
              <a:rPr lang="fr-CA" baseline="0" dirty="0" err="1" smtClean="0"/>
              <a:t>it’s</a:t>
            </a:r>
            <a:r>
              <a:rPr lang="fr-CA" baseline="0" dirty="0" smtClean="0"/>
              <a:t> </a:t>
            </a:r>
            <a:r>
              <a:rPr lang="fr-CA" baseline="0" dirty="0" err="1" smtClean="0"/>
              <a:t>calculate</a:t>
            </a:r>
            <a:r>
              <a:rPr lang="fr-CA" baseline="0" dirty="0" smtClean="0"/>
              <a:t> by </a:t>
            </a:r>
            <a:r>
              <a:rPr lang="fr-CA" baseline="0" dirty="0" err="1" smtClean="0"/>
              <a:t>combining</a:t>
            </a:r>
            <a:r>
              <a:rPr lang="fr-CA" baseline="0" dirty="0" smtClean="0"/>
              <a:t> </a:t>
            </a:r>
            <a:r>
              <a:rPr lang="fr-CA" baseline="0" dirty="0" err="1" smtClean="0"/>
              <a:t>trawl</a:t>
            </a:r>
            <a:r>
              <a:rPr lang="fr-CA" baseline="0" dirty="0" smtClean="0"/>
              <a:t> speed </a:t>
            </a:r>
            <a:r>
              <a:rPr lang="fr-CA" baseline="0" dirty="0" err="1" smtClean="0"/>
              <a:t>with</a:t>
            </a:r>
            <a:r>
              <a:rPr lang="fr-CA" baseline="0" dirty="0" smtClean="0"/>
              <a:t> </a:t>
            </a:r>
            <a:r>
              <a:rPr lang="fr-CA" baseline="0" dirty="0" err="1" smtClean="0"/>
              <a:t>wing</a:t>
            </a:r>
            <a:r>
              <a:rPr lang="fr-CA" baseline="0" dirty="0" smtClean="0"/>
              <a:t> spread observations. How do </a:t>
            </a:r>
            <a:r>
              <a:rPr lang="fr-CA" baseline="0" dirty="0" err="1" smtClean="0"/>
              <a:t>we</a:t>
            </a:r>
            <a:r>
              <a:rPr lang="fr-CA" baseline="0" dirty="0" smtClean="0"/>
              <a:t> know the </a:t>
            </a:r>
            <a:r>
              <a:rPr lang="fr-CA" baseline="0" dirty="0" err="1" smtClean="0"/>
              <a:t>trawl</a:t>
            </a:r>
            <a:r>
              <a:rPr lang="fr-CA" baseline="0" dirty="0" smtClean="0"/>
              <a:t> speed? The winches are </a:t>
            </a:r>
            <a:r>
              <a:rPr lang="fr-CA" baseline="0" dirty="0" err="1" smtClean="0"/>
              <a:t>locked</a:t>
            </a:r>
            <a:r>
              <a:rPr lang="fr-CA" baseline="0" dirty="0" smtClean="0"/>
              <a:t>, </a:t>
            </a:r>
            <a:r>
              <a:rPr lang="fr-CA" baseline="0" dirty="0" err="1" smtClean="0"/>
              <a:t>so</a:t>
            </a:r>
            <a:r>
              <a:rPr lang="fr-CA" baseline="0" dirty="0" smtClean="0"/>
              <a:t> </a:t>
            </a:r>
            <a:r>
              <a:rPr lang="fr-CA" baseline="0" dirty="0" err="1" smtClean="0"/>
              <a:t>we</a:t>
            </a:r>
            <a:r>
              <a:rPr lang="fr-CA" baseline="0" dirty="0" smtClean="0"/>
              <a:t> </a:t>
            </a:r>
            <a:r>
              <a:rPr lang="fr-CA" baseline="0" dirty="0" err="1" smtClean="0"/>
              <a:t>can</a:t>
            </a:r>
            <a:r>
              <a:rPr lang="fr-CA" baseline="0" dirty="0" smtClean="0"/>
              <a:t> </a:t>
            </a:r>
            <a:r>
              <a:rPr lang="fr-CA" baseline="0" dirty="0" err="1" smtClean="0"/>
              <a:t>equate</a:t>
            </a:r>
            <a:r>
              <a:rPr lang="fr-CA" baseline="0" dirty="0" smtClean="0"/>
              <a:t> </a:t>
            </a:r>
            <a:r>
              <a:rPr lang="fr-CA" baseline="0" dirty="0" err="1" smtClean="0"/>
              <a:t>trawl</a:t>
            </a:r>
            <a:r>
              <a:rPr lang="fr-CA" baseline="0" dirty="0" smtClean="0"/>
              <a:t> speed </a:t>
            </a:r>
            <a:r>
              <a:rPr lang="fr-CA" baseline="0" dirty="0" err="1" smtClean="0"/>
              <a:t>with</a:t>
            </a:r>
            <a:r>
              <a:rPr lang="fr-CA" baseline="0" dirty="0" smtClean="0"/>
              <a:t> </a:t>
            </a:r>
            <a:r>
              <a:rPr lang="fr-CA" baseline="0" dirty="0" err="1" smtClean="0"/>
              <a:t>vessel</a:t>
            </a:r>
            <a:r>
              <a:rPr lang="fr-CA" baseline="0" dirty="0" smtClean="0"/>
              <a:t> speed.</a:t>
            </a:r>
          </a:p>
          <a:p>
            <a:pPr marL="171450" indent="-171450">
              <a:buFont typeface="Arial" panose="020B0604020202020204" pitchFamily="34" charset="0"/>
              <a:buChar char="•"/>
            </a:pPr>
            <a:r>
              <a:rPr lang="fr-CA" baseline="0" dirty="0" err="1" smtClean="0"/>
              <a:t>However</a:t>
            </a:r>
            <a:r>
              <a:rPr lang="fr-CA" baseline="0" dirty="0" smtClean="0"/>
              <a:t>, the </a:t>
            </a:r>
            <a:r>
              <a:rPr lang="fr-CA" baseline="0" dirty="0" err="1" smtClean="0"/>
              <a:t>calculation</a:t>
            </a:r>
            <a:r>
              <a:rPr lang="fr-CA" baseline="0" dirty="0" smtClean="0"/>
              <a:t> of the </a:t>
            </a:r>
            <a:r>
              <a:rPr lang="fr-CA" b="1" baseline="0" dirty="0" smtClean="0"/>
              <a:t>passive phase </a:t>
            </a:r>
            <a:r>
              <a:rPr lang="fr-CA" b="1" baseline="0" dirty="0" err="1" smtClean="0"/>
              <a:t>swept</a:t>
            </a:r>
            <a:r>
              <a:rPr lang="fr-CA" b="1" baseline="0" dirty="0" smtClean="0"/>
              <a:t> area </a:t>
            </a:r>
            <a:r>
              <a:rPr lang="fr-CA" baseline="0" dirty="0" err="1" smtClean="0"/>
              <a:t>is</a:t>
            </a:r>
            <a:r>
              <a:rPr lang="fr-CA" baseline="0" dirty="0" smtClean="0"/>
              <a:t> more </a:t>
            </a:r>
            <a:r>
              <a:rPr lang="fr-CA" baseline="0" dirty="0" err="1" smtClean="0"/>
              <a:t>complicated</a:t>
            </a:r>
            <a:r>
              <a:rPr lang="fr-CA" baseline="0" dirty="0" smtClean="0"/>
              <a:t>, </a:t>
            </a:r>
            <a:r>
              <a:rPr lang="fr-CA" baseline="0" dirty="0" err="1" smtClean="0"/>
              <a:t>because</a:t>
            </a:r>
            <a:r>
              <a:rPr lang="fr-CA" baseline="0" dirty="0" smtClean="0"/>
              <a:t> more forces are acting on </a:t>
            </a:r>
            <a:r>
              <a:rPr lang="fr-CA" baseline="0" dirty="0" err="1" smtClean="0"/>
              <a:t>it</a:t>
            </a:r>
            <a:r>
              <a:rPr lang="fr-CA" baseline="0" dirty="0" smtClean="0"/>
              <a:t>:</a:t>
            </a:r>
          </a:p>
          <a:p>
            <a:pPr marL="628650" lvl="1" indent="-171450">
              <a:buFont typeface="Arial" panose="020B0604020202020204" pitchFamily="34" charset="0"/>
              <a:buChar char="•"/>
            </a:pPr>
            <a:r>
              <a:rPr lang="fr-CA" baseline="0" dirty="0" smtClean="0"/>
              <a:t>The first </a:t>
            </a:r>
            <a:r>
              <a:rPr lang="fr-CA" baseline="0" dirty="0" err="1" smtClean="0"/>
              <a:t>is</a:t>
            </a:r>
            <a:r>
              <a:rPr lang="fr-CA" baseline="0" dirty="0" smtClean="0"/>
              <a:t> the </a:t>
            </a:r>
            <a:r>
              <a:rPr lang="fr-CA" b="1" baseline="0" dirty="0" err="1" smtClean="0"/>
              <a:t>vessel</a:t>
            </a:r>
            <a:r>
              <a:rPr lang="fr-CA" b="1" baseline="0" dirty="0" smtClean="0"/>
              <a:t> speed </a:t>
            </a:r>
            <a:r>
              <a:rPr lang="fr-CA" baseline="0" dirty="0" smtClean="0"/>
              <a:t>and </a:t>
            </a:r>
            <a:r>
              <a:rPr lang="fr-CA" b="1" baseline="0" dirty="0" err="1" smtClean="0"/>
              <a:t>manoeuvers</a:t>
            </a:r>
            <a:r>
              <a:rPr lang="fr-CA" baseline="0" dirty="0" smtClean="0"/>
              <a:t>. This </a:t>
            </a:r>
            <a:r>
              <a:rPr lang="fr-CA" baseline="0" dirty="0" err="1" smtClean="0"/>
              <a:t>turns</a:t>
            </a:r>
            <a:r>
              <a:rPr lang="fr-CA" baseline="0" dirty="0" smtClean="0"/>
              <a:t> out not to </a:t>
            </a:r>
            <a:r>
              <a:rPr lang="fr-CA" baseline="0" dirty="0" err="1" smtClean="0"/>
              <a:t>be</a:t>
            </a:r>
            <a:r>
              <a:rPr lang="fr-CA" baseline="0" dirty="0" smtClean="0"/>
              <a:t> an issue, </a:t>
            </a:r>
            <a:r>
              <a:rPr lang="fr-CA" baseline="0" dirty="0" err="1" smtClean="0"/>
              <a:t>because</a:t>
            </a:r>
            <a:r>
              <a:rPr lang="fr-CA" baseline="0" dirty="0" smtClean="0"/>
              <a:t> the </a:t>
            </a:r>
            <a:r>
              <a:rPr lang="fr-CA" baseline="0" dirty="0" err="1" smtClean="0"/>
              <a:t>survey</a:t>
            </a:r>
            <a:r>
              <a:rPr lang="fr-CA" baseline="0" dirty="0" smtClean="0"/>
              <a:t> </a:t>
            </a:r>
            <a:r>
              <a:rPr lang="fr-CA" baseline="0" dirty="0" err="1" smtClean="0"/>
              <a:t>vessel</a:t>
            </a:r>
            <a:r>
              <a:rPr lang="fr-CA" baseline="0" dirty="0" smtClean="0"/>
              <a:t> </a:t>
            </a:r>
            <a:r>
              <a:rPr lang="fr-CA" baseline="0" dirty="0" err="1" smtClean="0"/>
              <a:t>generally</a:t>
            </a:r>
            <a:r>
              <a:rPr lang="fr-CA" baseline="0" dirty="0" smtClean="0"/>
              <a:t> </a:t>
            </a:r>
            <a:r>
              <a:rPr lang="fr-CA" baseline="0" dirty="0" err="1" smtClean="0"/>
              <a:t>kept</a:t>
            </a:r>
            <a:r>
              <a:rPr lang="fr-CA" baseline="0" dirty="0" smtClean="0"/>
              <a:t> the </a:t>
            </a:r>
            <a:r>
              <a:rPr lang="fr-CA" baseline="0" dirty="0" err="1" smtClean="0"/>
              <a:t>same</a:t>
            </a:r>
            <a:r>
              <a:rPr lang="fr-CA" baseline="0" dirty="0" smtClean="0"/>
              <a:t> </a:t>
            </a:r>
            <a:r>
              <a:rPr lang="fr-CA" baseline="0" dirty="0" err="1" smtClean="0"/>
              <a:t>heading</a:t>
            </a:r>
            <a:r>
              <a:rPr lang="fr-CA" baseline="0" dirty="0" smtClean="0"/>
              <a:t> </a:t>
            </a:r>
            <a:r>
              <a:rPr lang="fr-CA" baseline="0" dirty="0" err="1" smtClean="0"/>
              <a:t>during</a:t>
            </a:r>
            <a:r>
              <a:rPr lang="fr-CA" baseline="0" dirty="0" smtClean="0"/>
              <a:t> </a:t>
            </a:r>
            <a:r>
              <a:rPr lang="fr-CA" baseline="0" dirty="0" err="1" smtClean="0"/>
              <a:t>winching</a:t>
            </a:r>
            <a:r>
              <a:rPr lang="fr-CA" baseline="0" dirty="0" smtClean="0"/>
              <a:t>, </a:t>
            </a:r>
            <a:r>
              <a:rPr lang="fr-CA" baseline="0" dirty="0" err="1" smtClean="0"/>
              <a:t>so</a:t>
            </a:r>
            <a:r>
              <a:rPr lang="fr-CA" baseline="0" dirty="0" smtClean="0"/>
              <a:t> the </a:t>
            </a:r>
            <a:r>
              <a:rPr lang="fr-CA" baseline="0" dirty="0" err="1" smtClean="0"/>
              <a:t>trawl</a:t>
            </a:r>
            <a:r>
              <a:rPr lang="fr-CA" baseline="0" dirty="0" smtClean="0"/>
              <a:t> </a:t>
            </a:r>
            <a:r>
              <a:rPr lang="fr-CA" baseline="0" dirty="0" err="1" smtClean="0"/>
              <a:t>just</a:t>
            </a:r>
            <a:r>
              <a:rPr lang="fr-CA" baseline="0" dirty="0" smtClean="0"/>
              <a:t> </a:t>
            </a:r>
            <a:r>
              <a:rPr lang="fr-CA" baseline="0" dirty="0" err="1" smtClean="0"/>
              <a:t>keeps</a:t>
            </a:r>
            <a:r>
              <a:rPr lang="fr-CA" baseline="0" dirty="0" smtClean="0"/>
              <a:t> </a:t>
            </a:r>
            <a:r>
              <a:rPr lang="fr-CA" baseline="0" dirty="0" err="1" smtClean="0"/>
              <a:t>moving</a:t>
            </a:r>
            <a:r>
              <a:rPr lang="fr-CA" baseline="0" dirty="0" smtClean="0"/>
              <a:t> </a:t>
            </a:r>
            <a:r>
              <a:rPr lang="fr-CA" baseline="0" dirty="0" err="1" smtClean="0"/>
              <a:t>forward</a:t>
            </a:r>
            <a:r>
              <a:rPr lang="fr-CA" baseline="0" dirty="0" smtClean="0"/>
              <a:t> in the </a:t>
            </a:r>
            <a:r>
              <a:rPr lang="fr-CA" baseline="0" dirty="0" err="1" smtClean="0"/>
              <a:t>same</a:t>
            </a:r>
            <a:r>
              <a:rPr lang="fr-CA" baseline="0" dirty="0" smtClean="0"/>
              <a:t> direction (as </a:t>
            </a:r>
            <a:r>
              <a:rPr lang="fr-CA" baseline="0" dirty="0" err="1" smtClean="0"/>
              <a:t>it</a:t>
            </a:r>
            <a:r>
              <a:rPr lang="fr-CA" baseline="0" dirty="0" smtClean="0"/>
              <a:t> </a:t>
            </a:r>
            <a:r>
              <a:rPr lang="fr-CA" baseline="0" dirty="0" err="1" smtClean="0"/>
              <a:t>did</a:t>
            </a:r>
            <a:r>
              <a:rPr lang="fr-CA" baseline="0" dirty="0" smtClean="0"/>
              <a:t> </a:t>
            </a:r>
            <a:r>
              <a:rPr lang="fr-CA" baseline="0" dirty="0" err="1" smtClean="0"/>
              <a:t>during</a:t>
            </a:r>
            <a:r>
              <a:rPr lang="fr-CA" baseline="0" dirty="0" smtClean="0"/>
              <a:t> active </a:t>
            </a:r>
            <a:r>
              <a:rPr lang="fr-CA" baseline="0" dirty="0" err="1" smtClean="0"/>
              <a:t>trawling</a:t>
            </a:r>
            <a:r>
              <a:rPr lang="fr-CA" baseline="0" dirty="0" smtClean="0"/>
              <a:t>). This </a:t>
            </a:r>
            <a:r>
              <a:rPr lang="fr-CA" baseline="0" dirty="0" err="1" smtClean="0"/>
              <a:t>assumption</a:t>
            </a:r>
            <a:r>
              <a:rPr lang="fr-CA" baseline="0" dirty="0" smtClean="0"/>
              <a:t> </a:t>
            </a:r>
            <a:r>
              <a:rPr lang="fr-CA" baseline="0" dirty="0" err="1" smtClean="0"/>
              <a:t>is</a:t>
            </a:r>
            <a:r>
              <a:rPr lang="fr-CA" baseline="0" dirty="0" smtClean="0"/>
              <a:t> </a:t>
            </a:r>
            <a:r>
              <a:rPr lang="fr-CA" baseline="0" dirty="0" err="1" smtClean="0"/>
              <a:t>also</a:t>
            </a:r>
            <a:r>
              <a:rPr lang="fr-CA" baseline="0" dirty="0" smtClean="0"/>
              <a:t> </a:t>
            </a:r>
            <a:r>
              <a:rPr lang="fr-CA" baseline="0" dirty="0" err="1" smtClean="0"/>
              <a:t>supported</a:t>
            </a:r>
            <a:r>
              <a:rPr lang="fr-CA" baseline="0" dirty="0" smtClean="0"/>
              <a:t> by </a:t>
            </a:r>
            <a:r>
              <a:rPr lang="fr-CA" baseline="0" dirty="0" err="1" smtClean="0"/>
              <a:t>trawl</a:t>
            </a:r>
            <a:r>
              <a:rPr lang="fr-CA" baseline="0" dirty="0" smtClean="0"/>
              <a:t> </a:t>
            </a:r>
            <a:r>
              <a:rPr lang="fr-CA" baseline="0" dirty="0" err="1" smtClean="0"/>
              <a:t>heading</a:t>
            </a:r>
            <a:r>
              <a:rPr lang="fr-CA" baseline="0" dirty="0" smtClean="0"/>
              <a:t> observations </a:t>
            </a:r>
            <a:r>
              <a:rPr lang="fr-CA" baseline="0" dirty="0" err="1" smtClean="0"/>
              <a:t>from</a:t>
            </a:r>
            <a:r>
              <a:rPr lang="fr-CA" baseline="0" dirty="0" smtClean="0"/>
              <a:t> the foot </a:t>
            </a:r>
            <a:r>
              <a:rPr lang="fr-CA" baseline="0" dirty="0" err="1" smtClean="0"/>
              <a:t>rope</a:t>
            </a:r>
            <a:r>
              <a:rPr lang="fr-CA" baseline="0" dirty="0" smtClean="0"/>
              <a:t> tilt probe.</a:t>
            </a:r>
          </a:p>
          <a:p>
            <a:pPr marL="628650" lvl="1" indent="-171450">
              <a:buFont typeface="Arial" panose="020B0604020202020204" pitchFamily="34" charset="0"/>
              <a:buChar char="•"/>
            </a:pPr>
            <a:r>
              <a:rPr lang="fr-CA" baseline="0" dirty="0" smtClean="0"/>
              <a:t>The second force </a:t>
            </a:r>
            <a:r>
              <a:rPr lang="fr-CA" baseline="0" dirty="0" err="1" smtClean="0"/>
              <a:t>is</a:t>
            </a:r>
            <a:r>
              <a:rPr lang="fr-CA" baseline="0" dirty="0" smtClean="0"/>
              <a:t> </a:t>
            </a:r>
            <a:r>
              <a:rPr lang="fr-CA" baseline="0" dirty="0" err="1" smtClean="0"/>
              <a:t>that</a:t>
            </a:r>
            <a:r>
              <a:rPr lang="fr-CA" baseline="0" dirty="0" smtClean="0"/>
              <a:t> of the winch speed. So how do </a:t>
            </a:r>
            <a:r>
              <a:rPr lang="fr-CA" baseline="0" dirty="0" err="1" smtClean="0"/>
              <a:t>we</a:t>
            </a:r>
            <a:r>
              <a:rPr lang="fr-CA" baseline="0" dirty="0" smtClean="0"/>
              <a:t> know winch speed? </a:t>
            </a:r>
            <a:r>
              <a:rPr lang="fr-CA" baseline="0" dirty="0" err="1" smtClean="0"/>
              <a:t>Because</a:t>
            </a:r>
            <a:r>
              <a:rPr lang="fr-CA" baseline="0" dirty="0" smtClean="0"/>
              <a:t> the </a:t>
            </a:r>
            <a:r>
              <a:rPr lang="fr-CA" baseline="0" dirty="0" err="1" smtClean="0"/>
              <a:t>haul</a:t>
            </a:r>
            <a:r>
              <a:rPr lang="fr-CA" baseline="0" dirty="0" smtClean="0"/>
              <a:t> times, the time </a:t>
            </a:r>
            <a:r>
              <a:rPr lang="fr-CA" baseline="0" dirty="0" err="1" smtClean="0"/>
              <a:t>required</a:t>
            </a:r>
            <a:r>
              <a:rPr lang="fr-CA" baseline="0" dirty="0" smtClean="0"/>
              <a:t> for the </a:t>
            </a:r>
            <a:r>
              <a:rPr lang="fr-CA" baseline="0" dirty="0" err="1" smtClean="0"/>
              <a:t>doors</a:t>
            </a:r>
            <a:r>
              <a:rPr lang="fr-CA" baseline="0" dirty="0" smtClean="0"/>
              <a:t> to </a:t>
            </a:r>
            <a:r>
              <a:rPr lang="fr-CA" baseline="0" dirty="0" err="1" smtClean="0"/>
              <a:t>breach</a:t>
            </a:r>
            <a:r>
              <a:rPr lang="fr-CA" baseline="0" dirty="0" smtClean="0"/>
              <a:t> the surface, </a:t>
            </a:r>
            <a:r>
              <a:rPr lang="fr-CA" baseline="0" dirty="0" err="1" smtClean="0"/>
              <a:t>were</a:t>
            </a:r>
            <a:r>
              <a:rPr lang="fr-CA" baseline="0" dirty="0" smtClean="0"/>
              <a:t> </a:t>
            </a:r>
            <a:r>
              <a:rPr lang="fr-CA" baseline="0" dirty="0" err="1" smtClean="0"/>
              <a:t>noted</a:t>
            </a:r>
            <a:r>
              <a:rPr lang="fr-CA" baseline="0" dirty="0" smtClean="0"/>
              <a:t> (</a:t>
            </a:r>
            <a:r>
              <a:rPr lang="fr-CA" baseline="0" dirty="0" err="1" smtClean="0"/>
              <a:t>fortuitously</a:t>
            </a:r>
            <a:r>
              <a:rPr lang="fr-CA" baseline="0" dirty="0" smtClean="0"/>
              <a:t>) for </a:t>
            </a:r>
            <a:r>
              <a:rPr lang="fr-CA" baseline="0" dirty="0" err="1" smtClean="0"/>
              <a:t>each</a:t>
            </a:r>
            <a:r>
              <a:rPr lang="fr-CA" baseline="0" dirty="0" smtClean="0"/>
              <a:t> </a:t>
            </a:r>
            <a:r>
              <a:rPr lang="fr-CA" baseline="0" dirty="0" err="1" smtClean="0"/>
              <a:t>tow</a:t>
            </a:r>
            <a:r>
              <a:rPr lang="fr-CA" baseline="0" dirty="0" smtClean="0"/>
              <a:t> by the science </a:t>
            </a:r>
            <a:r>
              <a:rPr lang="fr-CA" baseline="0" dirty="0" err="1" smtClean="0"/>
              <a:t>crew</a:t>
            </a:r>
            <a:r>
              <a:rPr lang="fr-CA" baseline="0" dirty="0" smtClean="0"/>
              <a:t>. </a:t>
            </a:r>
            <a:r>
              <a:rPr lang="fr-CA" baseline="0" dirty="0" err="1" smtClean="0"/>
              <a:t>When</a:t>
            </a:r>
            <a:r>
              <a:rPr lang="fr-CA" baseline="0" dirty="0" smtClean="0"/>
              <a:t> </a:t>
            </a:r>
            <a:r>
              <a:rPr lang="fr-CA" baseline="0" dirty="0" err="1" smtClean="0"/>
              <a:t>combined</a:t>
            </a:r>
            <a:r>
              <a:rPr lang="fr-CA" baseline="0" dirty="0" smtClean="0"/>
              <a:t> </a:t>
            </a:r>
            <a:r>
              <a:rPr lang="fr-CA" baseline="0" dirty="0" err="1" smtClean="0"/>
              <a:t>with</a:t>
            </a:r>
            <a:r>
              <a:rPr lang="fr-CA" baseline="0" dirty="0" smtClean="0"/>
              <a:t> the </a:t>
            </a:r>
            <a:r>
              <a:rPr lang="fr-CA" baseline="0" dirty="0" err="1" smtClean="0"/>
              <a:t>length</a:t>
            </a:r>
            <a:r>
              <a:rPr lang="fr-CA" baseline="0" dirty="0" smtClean="0"/>
              <a:t> of </a:t>
            </a:r>
            <a:r>
              <a:rPr lang="fr-CA" baseline="0" dirty="0" err="1" smtClean="0"/>
              <a:t>warp</a:t>
            </a:r>
            <a:r>
              <a:rPr lang="fr-CA" baseline="0" dirty="0" smtClean="0"/>
              <a:t> </a:t>
            </a:r>
            <a:r>
              <a:rPr lang="fr-CA" baseline="0" dirty="0" err="1" smtClean="0"/>
              <a:t>cable</a:t>
            </a:r>
            <a:r>
              <a:rPr lang="fr-CA" baseline="0" dirty="0" smtClean="0"/>
              <a:t>, </a:t>
            </a:r>
            <a:r>
              <a:rPr lang="fr-CA" baseline="0" dirty="0" err="1" smtClean="0"/>
              <a:t>this</a:t>
            </a:r>
            <a:r>
              <a:rPr lang="fr-CA" baseline="0" dirty="0" smtClean="0"/>
              <a:t> </a:t>
            </a:r>
            <a:r>
              <a:rPr lang="fr-CA" baseline="0" dirty="0" err="1" smtClean="0"/>
              <a:t>gives</a:t>
            </a:r>
            <a:r>
              <a:rPr lang="fr-CA" baseline="0" dirty="0" smtClean="0"/>
              <a:t> us an </a:t>
            </a:r>
            <a:r>
              <a:rPr lang="fr-CA" baseline="0" dirty="0" err="1" smtClean="0"/>
              <a:t>estimate</a:t>
            </a:r>
            <a:r>
              <a:rPr lang="fr-CA" baseline="0" dirty="0" smtClean="0"/>
              <a:t> of the </a:t>
            </a:r>
            <a:r>
              <a:rPr lang="fr-CA" baseline="0" dirty="0" err="1" smtClean="0"/>
              <a:t>average</a:t>
            </a:r>
            <a:r>
              <a:rPr lang="fr-CA" baseline="0" dirty="0" smtClean="0"/>
              <a:t> winch speed </a:t>
            </a:r>
            <a:r>
              <a:rPr lang="fr-CA" baseline="0" dirty="0" err="1" smtClean="0"/>
              <a:t>during</a:t>
            </a:r>
            <a:r>
              <a:rPr lang="fr-CA" baseline="0" dirty="0" smtClean="0"/>
              <a:t> </a:t>
            </a:r>
            <a:r>
              <a:rPr lang="fr-CA" baseline="0" dirty="0" err="1" smtClean="0"/>
              <a:t>hauling</a:t>
            </a:r>
            <a:r>
              <a:rPr lang="fr-CA" baseline="0" dirty="0" smtClean="0"/>
              <a:t>.</a:t>
            </a:r>
          </a:p>
          <a:p>
            <a:pPr marL="0" indent="0">
              <a:buFont typeface="Arial" panose="020B0604020202020204" pitchFamily="34" charset="0"/>
              <a:buNone/>
            </a:pPr>
            <a:endParaRPr lang="fr-CA" dirty="0" smtClean="0"/>
          </a:p>
          <a:p>
            <a:pPr marL="171450" indent="-171450">
              <a:buFont typeface="Arial" panose="020B0604020202020204" pitchFamily="34" charset="0"/>
              <a:buChar char="•"/>
            </a:pPr>
            <a:r>
              <a:rPr lang="fr-CA" dirty="0" smtClean="0"/>
              <a:t>So </a:t>
            </a:r>
            <a:r>
              <a:rPr lang="fr-CA" dirty="0" err="1" smtClean="0"/>
              <a:t>this</a:t>
            </a:r>
            <a:r>
              <a:rPr lang="fr-CA" dirty="0" smtClean="0"/>
              <a:t> </a:t>
            </a:r>
            <a:r>
              <a:rPr lang="fr-CA" dirty="0" err="1" smtClean="0"/>
              <a:t>diagram</a:t>
            </a:r>
            <a:r>
              <a:rPr lang="fr-CA" dirty="0" smtClean="0"/>
              <a:t> </a:t>
            </a:r>
            <a:r>
              <a:rPr lang="fr-CA" dirty="0" err="1" smtClean="0"/>
              <a:t>represents</a:t>
            </a:r>
            <a:r>
              <a:rPr lang="fr-CA" dirty="0" smtClean="0"/>
              <a:t> the</a:t>
            </a:r>
            <a:r>
              <a:rPr lang="fr-CA" baseline="0" dirty="0" smtClean="0"/>
              <a:t> </a:t>
            </a:r>
            <a:r>
              <a:rPr lang="fr-CA" baseline="0" dirty="0" err="1" smtClean="0"/>
              <a:t>movement</a:t>
            </a:r>
            <a:r>
              <a:rPr lang="fr-CA" baseline="0" dirty="0" smtClean="0"/>
              <a:t> of the </a:t>
            </a:r>
            <a:r>
              <a:rPr lang="fr-CA" baseline="0" dirty="0" err="1" smtClean="0"/>
              <a:t>trawl</a:t>
            </a:r>
            <a:r>
              <a:rPr lang="fr-CA" baseline="0" dirty="0" smtClean="0"/>
              <a:t> due to winch action:</a:t>
            </a:r>
          </a:p>
          <a:p>
            <a:pPr marL="628650" lvl="1" indent="-171450">
              <a:buFont typeface="Arial" panose="020B0604020202020204" pitchFamily="34" charset="0"/>
              <a:buChar char="•"/>
            </a:pPr>
            <a:r>
              <a:rPr lang="fr-CA" baseline="0" dirty="0" smtClean="0"/>
              <a:t>Survey </a:t>
            </a:r>
            <a:r>
              <a:rPr lang="fr-CA" baseline="0" dirty="0" err="1" smtClean="0"/>
              <a:t>vessel</a:t>
            </a:r>
            <a:r>
              <a:rPr lang="fr-CA" baseline="0" dirty="0" smtClean="0"/>
              <a:t> at top right</a:t>
            </a:r>
          </a:p>
          <a:p>
            <a:pPr marL="628650" lvl="1" indent="-171450">
              <a:buFont typeface="Arial" panose="020B0604020202020204" pitchFamily="34" charset="0"/>
              <a:buChar char="•"/>
            </a:pPr>
            <a:r>
              <a:rPr lang="fr-CA" baseline="0" dirty="0" err="1" smtClean="0"/>
              <a:t>Trawl</a:t>
            </a:r>
            <a:r>
              <a:rPr lang="fr-CA" baseline="0" dirty="0" smtClean="0"/>
              <a:t> </a:t>
            </a:r>
            <a:r>
              <a:rPr lang="fr-CA" baseline="0" dirty="0" err="1" smtClean="0"/>
              <a:t>doors</a:t>
            </a:r>
            <a:r>
              <a:rPr lang="fr-CA" baseline="0" dirty="0" smtClean="0"/>
              <a:t> at </a:t>
            </a:r>
            <a:r>
              <a:rPr lang="fr-CA" baseline="0" dirty="0" err="1" smtClean="0"/>
              <a:t>bottom</a:t>
            </a:r>
            <a:r>
              <a:rPr lang="fr-CA" baseline="0" dirty="0" smtClean="0"/>
              <a:t> </a:t>
            </a:r>
            <a:r>
              <a:rPr lang="fr-CA" baseline="0" dirty="0" err="1" smtClean="0"/>
              <a:t>left</a:t>
            </a:r>
            <a:r>
              <a:rPr lang="fr-CA" baseline="0" smtClean="0"/>
              <a:t>.</a:t>
            </a:r>
          </a:p>
          <a:p>
            <a:pPr marL="457200" lvl="1" indent="0">
              <a:buFont typeface="Arial" panose="020B0604020202020204" pitchFamily="34" charset="0"/>
              <a:buNone/>
            </a:pPr>
            <a:endParaRPr lang="fr-CA" baseline="0" dirty="0" smtClean="0"/>
          </a:p>
          <a:p>
            <a:pPr marL="171450" indent="-171450">
              <a:buFont typeface="Arial" panose="020B0604020202020204" pitchFamily="34" charset="0"/>
              <a:buChar char="•"/>
            </a:pPr>
            <a:r>
              <a:rPr lang="fr-CA" baseline="0" dirty="0" err="1" smtClean="0"/>
              <a:t>We</a:t>
            </a:r>
            <a:r>
              <a:rPr lang="fr-CA" baseline="0" dirty="0" smtClean="0"/>
              <a:t> </a:t>
            </a:r>
            <a:r>
              <a:rPr lang="fr-CA" baseline="0" dirty="0" err="1" smtClean="0"/>
              <a:t>target</a:t>
            </a:r>
            <a:r>
              <a:rPr lang="fr-CA" baseline="0" dirty="0" smtClean="0"/>
              <a:t> a 3:1 ratio of </a:t>
            </a:r>
            <a:r>
              <a:rPr lang="fr-CA" baseline="0" dirty="0" err="1" smtClean="0"/>
              <a:t>warp</a:t>
            </a:r>
            <a:r>
              <a:rPr lang="fr-CA" baseline="0" dirty="0" smtClean="0"/>
              <a:t> to water </a:t>
            </a:r>
            <a:r>
              <a:rPr lang="fr-CA" baseline="0" dirty="0" err="1" smtClean="0"/>
              <a:t>depth</a:t>
            </a:r>
            <a:r>
              <a:rPr lang="fr-CA" baseline="0" dirty="0" smtClean="0"/>
              <a:t>. For </a:t>
            </a:r>
            <a:r>
              <a:rPr lang="fr-CA" baseline="0" dirty="0" err="1" smtClean="0"/>
              <a:t>this</a:t>
            </a:r>
            <a:r>
              <a:rPr lang="fr-CA" baseline="0" dirty="0" smtClean="0"/>
              <a:t> ratio, </a:t>
            </a:r>
            <a:r>
              <a:rPr lang="fr-CA" baseline="0" dirty="0" err="1" smtClean="0"/>
              <a:t>under</a:t>
            </a:r>
            <a:r>
              <a:rPr lang="fr-CA" baseline="0" dirty="0" smtClean="0"/>
              <a:t> </a:t>
            </a:r>
            <a:r>
              <a:rPr lang="fr-CA" baseline="0" dirty="0" err="1" smtClean="0"/>
              <a:t>these</a:t>
            </a:r>
            <a:r>
              <a:rPr lang="fr-CA" baseline="0" dirty="0" smtClean="0"/>
              <a:t> </a:t>
            </a:r>
            <a:r>
              <a:rPr lang="fr-CA" baseline="0" dirty="0" err="1" smtClean="0"/>
              <a:t>somewhat</a:t>
            </a:r>
            <a:r>
              <a:rPr lang="fr-CA" baseline="0" dirty="0" smtClean="0"/>
              <a:t> </a:t>
            </a:r>
            <a:r>
              <a:rPr lang="fr-CA" baseline="0" dirty="0" err="1" smtClean="0"/>
              <a:t>idealized</a:t>
            </a:r>
            <a:r>
              <a:rPr lang="fr-CA" baseline="0" dirty="0" smtClean="0"/>
              <a:t> conditions, the angle </a:t>
            </a:r>
            <a:r>
              <a:rPr lang="fr-CA" baseline="0" dirty="0" err="1" smtClean="0"/>
              <a:t>between</a:t>
            </a:r>
            <a:r>
              <a:rPr lang="fr-CA" baseline="0" dirty="0" smtClean="0"/>
              <a:t> the </a:t>
            </a:r>
            <a:r>
              <a:rPr lang="fr-CA" baseline="0" dirty="0" err="1" smtClean="0"/>
              <a:t>cables</a:t>
            </a:r>
            <a:r>
              <a:rPr lang="fr-CA" baseline="0" dirty="0" smtClean="0"/>
              <a:t> and the </a:t>
            </a:r>
            <a:r>
              <a:rPr lang="fr-CA" baseline="0" dirty="0" err="1" smtClean="0"/>
              <a:t>sea</a:t>
            </a:r>
            <a:r>
              <a:rPr lang="fr-CA" baseline="0" dirty="0" smtClean="0"/>
              <a:t> </a:t>
            </a:r>
            <a:r>
              <a:rPr lang="fr-CA" baseline="0" dirty="0" err="1" smtClean="0"/>
              <a:t>bottom</a:t>
            </a:r>
            <a:r>
              <a:rPr lang="fr-CA" baseline="0" dirty="0" smtClean="0"/>
              <a:t> </a:t>
            </a:r>
            <a:r>
              <a:rPr lang="fr-CA" baseline="0" dirty="0" err="1" smtClean="0"/>
              <a:t>is</a:t>
            </a:r>
            <a:r>
              <a:rPr lang="fr-CA" baseline="0" dirty="0" smtClean="0"/>
              <a:t> about 20 </a:t>
            </a:r>
            <a:r>
              <a:rPr lang="fr-CA" baseline="0" dirty="0" err="1" smtClean="0"/>
              <a:t>degrees</a:t>
            </a:r>
            <a:r>
              <a:rPr lang="fr-CA" baseline="0" dirty="0" smtClean="0"/>
              <a:t> </a:t>
            </a:r>
            <a:r>
              <a:rPr lang="fr-CA" baseline="0" dirty="0" err="1" smtClean="0"/>
              <a:t>prior</a:t>
            </a:r>
            <a:r>
              <a:rPr lang="fr-CA" baseline="0" dirty="0" smtClean="0"/>
              <a:t> to </a:t>
            </a:r>
            <a:r>
              <a:rPr lang="fr-CA" baseline="0" dirty="0" err="1" smtClean="0"/>
              <a:t>winching</a:t>
            </a:r>
            <a:r>
              <a:rPr lang="fr-CA" baseline="0" dirty="0" smtClean="0"/>
              <a:t> (i.e. at the stop time). At the </a:t>
            </a:r>
            <a:r>
              <a:rPr lang="fr-CA" baseline="0" dirty="0" err="1" smtClean="0"/>
              <a:t>liftoff</a:t>
            </a:r>
            <a:r>
              <a:rPr lang="fr-CA" baseline="0" dirty="0" smtClean="0"/>
              <a:t>, the </a:t>
            </a:r>
            <a:r>
              <a:rPr lang="fr-CA" baseline="0" dirty="0" err="1" smtClean="0"/>
              <a:t>trawl</a:t>
            </a:r>
            <a:r>
              <a:rPr lang="fr-CA" baseline="0" dirty="0" smtClean="0"/>
              <a:t> </a:t>
            </a:r>
            <a:r>
              <a:rPr lang="fr-CA" baseline="0" dirty="0" err="1" smtClean="0"/>
              <a:t>will</a:t>
            </a:r>
            <a:r>
              <a:rPr lang="fr-CA" baseline="0" dirty="0" smtClean="0"/>
              <a:t> have </a:t>
            </a:r>
            <a:r>
              <a:rPr lang="fr-CA" baseline="0" dirty="0" err="1" smtClean="0"/>
              <a:t>moved</a:t>
            </a:r>
            <a:r>
              <a:rPr lang="fr-CA" baseline="0" dirty="0" smtClean="0"/>
              <a:t> by an </a:t>
            </a:r>
            <a:r>
              <a:rPr lang="fr-CA" baseline="0" dirty="0" err="1" smtClean="0"/>
              <a:t>amount</a:t>
            </a:r>
            <a:r>
              <a:rPr lang="fr-CA" baseline="0" dirty="0" smtClean="0"/>
              <a:t> </a:t>
            </a:r>
            <a:r>
              <a:rPr lang="fr-CA" baseline="0" dirty="0" err="1" smtClean="0"/>
              <a:t>which</a:t>
            </a:r>
            <a:r>
              <a:rPr lang="fr-CA" baseline="0" dirty="0" smtClean="0"/>
              <a:t> </a:t>
            </a:r>
            <a:r>
              <a:rPr lang="fr-CA" baseline="0" dirty="0" err="1" smtClean="0"/>
              <a:t>we</a:t>
            </a:r>
            <a:r>
              <a:rPr lang="fr-CA" baseline="0" dirty="0" smtClean="0"/>
              <a:t> </a:t>
            </a:r>
            <a:r>
              <a:rPr lang="fr-CA" baseline="0" dirty="0" err="1" smtClean="0"/>
              <a:t>can</a:t>
            </a:r>
            <a:r>
              <a:rPr lang="fr-CA" baseline="0" dirty="0" smtClean="0"/>
              <a:t> </a:t>
            </a:r>
            <a:r>
              <a:rPr lang="fr-CA" baseline="0" dirty="0" err="1" smtClean="0"/>
              <a:t>calculate</a:t>
            </a:r>
            <a:r>
              <a:rPr lang="fr-CA" baseline="0" dirty="0" smtClean="0"/>
              <a:t> </a:t>
            </a:r>
            <a:r>
              <a:rPr lang="fr-CA" baseline="0" dirty="0" err="1" smtClean="0"/>
              <a:t>using</a:t>
            </a:r>
            <a:r>
              <a:rPr lang="fr-CA" baseline="0" dirty="0" smtClean="0"/>
              <a:t> the winch speed, the duration of the passive phase, the </a:t>
            </a:r>
            <a:r>
              <a:rPr lang="fr-CA" baseline="0" dirty="0" err="1" smtClean="0"/>
              <a:t>warp</a:t>
            </a:r>
            <a:r>
              <a:rPr lang="fr-CA" baseline="0" dirty="0" smtClean="0"/>
              <a:t> </a:t>
            </a:r>
            <a:r>
              <a:rPr lang="fr-CA" baseline="0" dirty="0" err="1" smtClean="0"/>
              <a:t>cable</a:t>
            </a:r>
            <a:r>
              <a:rPr lang="fr-CA" baseline="0" dirty="0" smtClean="0"/>
              <a:t> </a:t>
            </a:r>
            <a:r>
              <a:rPr lang="fr-CA" baseline="0" dirty="0" err="1" smtClean="0"/>
              <a:t>length</a:t>
            </a:r>
            <a:r>
              <a:rPr lang="fr-CA" baseline="0" dirty="0" smtClean="0"/>
              <a:t> and </a:t>
            </a:r>
            <a:r>
              <a:rPr lang="fr-CA" baseline="0" dirty="0" err="1" smtClean="0"/>
              <a:t>some</a:t>
            </a:r>
            <a:r>
              <a:rPr lang="fr-CA" baseline="0" dirty="0" smtClean="0"/>
              <a:t> </a:t>
            </a:r>
            <a:r>
              <a:rPr lang="fr-CA" baseline="0" dirty="0" err="1" smtClean="0"/>
              <a:t>trigonometry</a:t>
            </a:r>
            <a:r>
              <a:rPr lang="fr-CA" baseline="0" dirty="0" smtClean="0"/>
              <a:t>.</a:t>
            </a:r>
          </a:p>
          <a:p>
            <a:pPr marL="0" indent="0">
              <a:buFont typeface="Arial" panose="020B0604020202020204" pitchFamily="34" charset="0"/>
              <a:buNone/>
            </a:pPr>
            <a:endParaRPr lang="fr-CA" dirty="0" smtClean="0"/>
          </a:p>
          <a:p>
            <a:pPr marL="171450" indent="-171450">
              <a:buFont typeface="Arial" panose="020B0604020202020204" pitchFamily="34" charset="0"/>
              <a:buChar char="•"/>
            </a:pPr>
            <a:r>
              <a:rPr lang="fr-CA" baseline="0" dirty="0" smtClean="0"/>
              <a:t>The second component of the </a:t>
            </a:r>
            <a:r>
              <a:rPr lang="fr-CA" baseline="0" dirty="0" err="1" smtClean="0"/>
              <a:t>trawl</a:t>
            </a:r>
            <a:r>
              <a:rPr lang="fr-CA" baseline="0" dirty="0" smtClean="0"/>
              <a:t> due to </a:t>
            </a:r>
            <a:r>
              <a:rPr lang="fr-CA" baseline="0" dirty="0" err="1" smtClean="0"/>
              <a:t>vessel</a:t>
            </a:r>
            <a:r>
              <a:rPr lang="fr-CA" baseline="0" dirty="0" smtClean="0"/>
              <a:t> </a:t>
            </a:r>
            <a:r>
              <a:rPr lang="fr-CA" baseline="0" dirty="0" err="1" smtClean="0"/>
              <a:t>movement</a:t>
            </a:r>
            <a:r>
              <a:rPr lang="fr-CA" baseline="0" dirty="0" smtClean="0"/>
              <a:t> </a:t>
            </a:r>
            <a:r>
              <a:rPr lang="fr-CA" baseline="0" dirty="0" err="1" smtClean="0"/>
              <a:t>can</a:t>
            </a:r>
            <a:r>
              <a:rPr lang="fr-CA" baseline="0" dirty="0" smtClean="0"/>
              <a:t> </a:t>
            </a:r>
            <a:r>
              <a:rPr lang="fr-CA" baseline="0" dirty="0" err="1" smtClean="0"/>
              <a:t>be</a:t>
            </a:r>
            <a:r>
              <a:rPr lang="fr-CA" baseline="0" dirty="0" smtClean="0"/>
              <a:t> </a:t>
            </a:r>
            <a:r>
              <a:rPr lang="fr-CA" baseline="0" dirty="0" err="1" smtClean="0"/>
              <a:t>calculated</a:t>
            </a:r>
            <a:r>
              <a:rPr lang="fr-CA" baseline="0" dirty="0" smtClean="0"/>
              <a:t> </a:t>
            </a:r>
            <a:r>
              <a:rPr lang="fr-CA" baseline="0" dirty="0" err="1" smtClean="0"/>
              <a:t>independently</a:t>
            </a:r>
            <a:r>
              <a:rPr lang="fr-CA" baseline="0" dirty="0" smtClean="0"/>
              <a:t> as </a:t>
            </a:r>
            <a:r>
              <a:rPr lang="fr-CA" baseline="0" dirty="0" err="1" smtClean="0"/>
              <a:t>we</a:t>
            </a:r>
            <a:r>
              <a:rPr lang="fr-CA" baseline="0" dirty="0" smtClean="0"/>
              <a:t> </a:t>
            </a:r>
            <a:r>
              <a:rPr lang="fr-CA" baseline="0" dirty="0" err="1" smtClean="0"/>
              <a:t>did</a:t>
            </a:r>
            <a:r>
              <a:rPr lang="fr-CA" baseline="0" dirty="0" smtClean="0"/>
              <a:t> for the active </a:t>
            </a:r>
            <a:r>
              <a:rPr lang="fr-CA" baseline="0" dirty="0" err="1" smtClean="0"/>
              <a:t>trawling</a:t>
            </a:r>
            <a:r>
              <a:rPr lang="fr-CA" baseline="0" dirty="0" smtClean="0"/>
              <a:t> phase. </a:t>
            </a:r>
          </a:p>
          <a:p>
            <a:pPr marL="171450" indent="-171450">
              <a:buFont typeface="Arial" panose="020B0604020202020204" pitchFamily="34" charset="0"/>
              <a:buChar char="•"/>
            </a:pPr>
            <a:r>
              <a:rPr lang="fr-CA" baseline="0" dirty="0" err="1" smtClean="0"/>
              <a:t>Adding</a:t>
            </a:r>
            <a:r>
              <a:rPr lang="fr-CA" baseline="0" dirty="0" smtClean="0"/>
              <a:t> the winch and </a:t>
            </a:r>
            <a:r>
              <a:rPr lang="fr-CA" baseline="0" dirty="0" err="1" smtClean="0"/>
              <a:t>vessel</a:t>
            </a:r>
            <a:r>
              <a:rPr lang="fr-CA" baseline="0" dirty="0" smtClean="0"/>
              <a:t> distance components </a:t>
            </a:r>
            <a:r>
              <a:rPr lang="fr-CA" baseline="0" dirty="0" err="1" smtClean="0"/>
              <a:t>together</a:t>
            </a:r>
            <a:r>
              <a:rPr lang="fr-CA" baseline="0" dirty="0" smtClean="0"/>
              <a:t> </a:t>
            </a:r>
            <a:r>
              <a:rPr lang="fr-CA" baseline="0" dirty="0" err="1" smtClean="0"/>
              <a:t>gives</a:t>
            </a:r>
            <a:r>
              <a:rPr lang="fr-CA" baseline="0" dirty="0" smtClean="0"/>
              <a:t> us the distance the </a:t>
            </a:r>
            <a:r>
              <a:rPr lang="fr-CA" baseline="0" dirty="0" err="1" smtClean="0"/>
              <a:t>trawl</a:t>
            </a:r>
            <a:r>
              <a:rPr lang="fr-CA" baseline="0" dirty="0" smtClean="0"/>
              <a:t> </a:t>
            </a:r>
            <a:r>
              <a:rPr lang="fr-CA" baseline="0" dirty="0" err="1" smtClean="0"/>
              <a:t>moved</a:t>
            </a:r>
            <a:r>
              <a:rPr lang="fr-CA" baseline="0" dirty="0" smtClean="0"/>
              <a:t> </a:t>
            </a:r>
            <a:r>
              <a:rPr lang="fr-CA" baseline="0" dirty="0" err="1" smtClean="0"/>
              <a:t>during</a:t>
            </a:r>
            <a:r>
              <a:rPr lang="fr-CA" baseline="0" dirty="0" smtClean="0"/>
              <a:t> the passive </a:t>
            </a:r>
            <a:r>
              <a:rPr lang="fr-CA" baseline="0" dirty="0" err="1" smtClean="0"/>
              <a:t>trawling</a:t>
            </a:r>
            <a:r>
              <a:rPr lang="fr-CA" baseline="0" dirty="0" smtClean="0"/>
              <a:t> phase.</a:t>
            </a:r>
          </a:p>
          <a:p>
            <a:pPr marL="171450" indent="-171450">
              <a:buFont typeface="Arial" panose="020B0604020202020204" pitchFamily="34" charset="0"/>
              <a:buChar char="•"/>
            </a:pPr>
            <a:r>
              <a:rPr lang="fr-CA" baseline="0" dirty="0" err="1" smtClean="0"/>
              <a:t>These</a:t>
            </a:r>
            <a:r>
              <a:rPr lang="fr-CA" baseline="0" dirty="0" smtClean="0"/>
              <a:t> </a:t>
            </a:r>
            <a:r>
              <a:rPr lang="fr-CA" baseline="0" dirty="0" err="1" smtClean="0"/>
              <a:t>were</a:t>
            </a:r>
            <a:r>
              <a:rPr lang="fr-CA" baseline="0" dirty="0" smtClean="0"/>
              <a:t> </a:t>
            </a:r>
            <a:r>
              <a:rPr lang="fr-CA" baseline="0" dirty="0" err="1" smtClean="0"/>
              <a:t>combined</a:t>
            </a:r>
            <a:r>
              <a:rPr lang="fr-CA" baseline="0" dirty="0" smtClean="0"/>
              <a:t> </a:t>
            </a:r>
            <a:r>
              <a:rPr lang="fr-CA" baseline="0" dirty="0" err="1" smtClean="0"/>
              <a:t>with</a:t>
            </a:r>
            <a:r>
              <a:rPr lang="fr-CA" baseline="0" dirty="0" smtClean="0"/>
              <a:t> </a:t>
            </a:r>
            <a:r>
              <a:rPr lang="fr-CA" baseline="0" dirty="0" err="1" smtClean="0"/>
              <a:t>median</a:t>
            </a:r>
            <a:r>
              <a:rPr lang="fr-CA" baseline="0" dirty="0" smtClean="0"/>
              <a:t> </a:t>
            </a:r>
            <a:r>
              <a:rPr lang="fr-CA" baseline="0" dirty="0" err="1" smtClean="0"/>
              <a:t>estimates</a:t>
            </a:r>
            <a:r>
              <a:rPr lang="fr-CA" baseline="0" dirty="0" smtClean="0"/>
              <a:t> of </a:t>
            </a:r>
            <a:r>
              <a:rPr lang="fr-CA" baseline="0" dirty="0" err="1" smtClean="0"/>
              <a:t>wing</a:t>
            </a:r>
            <a:r>
              <a:rPr lang="fr-CA" baseline="0" dirty="0" smtClean="0"/>
              <a:t> spread to </a:t>
            </a:r>
            <a:r>
              <a:rPr lang="fr-CA" baseline="0" dirty="0" err="1" smtClean="0"/>
              <a:t>give</a:t>
            </a:r>
            <a:r>
              <a:rPr lang="fr-CA" baseline="0" dirty="0" smtClean="0"/>
              <a:t> us </a:t>
            </a:r>
            <a:r>
              <a:rPr lang="fr-CA" baseline="0" dirty="0" err="1" smtClean="0"/>
              <a:t>swept</a:t>
            </a:r>
            <a:r>
              <a:rPr lang="fr-CA" baseline="0" dirty="0" smtClean="0"/>
              <a:t> area </a:t>
            </a:r>
            <a:r>
              <a:rPr lang="fr-CA" baseline="0" dirty="0" err="1" smtClean="0"/>
              <a:t>estimates</a:t>
            </a:r>
            <a:r>
              <a:rPr lang="fr-CA" baseline="0" dirty="0" smtClean="0"/>
              <a:t>.</a:t>
            </a:r>
          </a:p>
          <a:p>
            <a:pPr marL="171450" indent="-171450">
              <a:buFont typeface="Arial" panose="020B0604020202020204" pitchFamily="34" charset="0"/>
              <a:buChar char="•"/>
            </a:pPr>
            <a:endParaRPr lang="fr-CA" baseline="0" dirty="0" smtClean="0"/>
          </a:p>
          <a:p>
            <a:pPr marL="171450" indent="-171450">
              <a:buFont typeface="Arial" panose="020B0604020202020204" pitchFamily="34" charset="0"/>
              <a:buChar char="•"/>
            </a:pPr>
            <a:endParaRPr lang="fr-CA" baseline="0" dirty="0" smtClean="0"/>
          </a:p>
        </p:txBody>
      </p:sp>
      <p:sp>
        <p:nvSpPr>
          <p:cNvPr id="4" name="Slide Number Placeholder 3"/>
          <p:cNvSpPr>
            <a:spLocks noGrp="1"/>
          </p:cNvSpPr>
          <p:nvPr>
            <p:ph type="sldNum" sz="quarter" idx="10"/>
          </p:nvPr>
        </p:nvSpPr>
        <p:spPr/>
        <p:txBody>
          <a:bodyPr/>
          <a:lstStyle/>
          <a:p>
            <a:fld id="{675A613A-1CD0-47F9-9096-19EC12896A8F}" type="slidenum">
              <a:rPr lang="en-CA" smtClean="0"/>
              <a:t>7</a:t>
            </a:fld>
            <a:endParaRPr lang="en-CA"/>
          </a:p>
        </p:txBody>
      </p:sp>
    </p:spTree>
    <p:extLst>
      <p:ext uri="{BB962C8B-B14F-4D97-AF65-F5344CB8AC3E}">
        <p14:creationId xmlns:p14="http://schemas.microsoft.com/office/powerpoint/2010/main" val="19649194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CA" dirty="0" smtClean="0"/>
              <a:t>So </a:t>
            </a:r>
            <a:r>
              <a:rPr lang="fr-CA" dirty="0" err="1" smtClean="0"/>
              <a:t>here</a:t>
            </a:r>
            <a:r>
              <a:rPr lang="fr-CA" dirty="0" smtClean="0"/>
              <a:t> </a:t>
            </a:r>
            <a:r>
              <a:rPr lang="fr-CA" dirty="0" err="1" smtClean="0"/>
              <a:t>we</a:t>
            </a:r>
            <a:r>
              <a:rPr lang="fr-CA" dirty="0" smtClean="0"/>
              <a:t> show the </a:t>
            </a:r>
            <a:r>
              <a:rPr lang="fr-CA" dirty="0" err="1" smtClean="0"/>
              <a:t>estimated</a:t>
            </a:r>
            <a:r>
              <a:rPr lang="fr-CA" dirty="0" smtClean="0"/>
              <a:t> winch speeds for </a:t>
            </a:r>
            <a:r>
              <a:rPr lang="fr-CA" dirty="0" err="1" smtClean="0"/>
              <a:t>our</a:t>
            </a:r>
            <a:r>
              <a:rPr lang="fr-CA" dirty="0" smtClean="0"/>
              <a:t> 40 </a:t>
            </a:r>
            <a:r>
              <a:rPr lang="fr-CA" dirty="0" err="1" smtClean="0"/>
              <a:t>survey</a:t>
            </a:r>
            <a:r>
              <a:rPr lang="fr-CA" dirty="0" smtClean="0"/>
              <a:t> stations, in </a:t>
            </a:r>
            <a:r>
              <a:rPr lang="fr-CA" dirty="0" err="1" smtClean="0"/>
              <a:t>chronological</a:t>
            </a:r>
            <a:r>
              <a:rPr lang="fr-CA" baseline="0" dirty="0" smtClean="0"/>
              <a:t> </a:t>
            </a:r>
            <a:r>
              <a:rPr lang="fr-CA" baseline="0" dirty="0" err="1" smtClean="0"/>
              <a:t>order</a:t>
            </a:r>
            <a:r>
              <a:rPr lang="fr-CA" baseline="0" dirty="0" smtClean="0"/>
              <a:t>, </a:t>
            </a:r>
            <a:r>
              <a:rPr lang="fr-CA" dirty="0" smtClean="0"/>
              <a:t>for </a:t>
            </a:r>
            <a:r>
              <a:rPr lang="fr-CA" dirty="0" err="1" smtClean="0"/>
              <a:t>each</a:t>
            </a:r>
            <a:r>
              <a:rPr lang="fr-CA" dirty="0" smtClean="0"/>
              <a:t> </a:t>
            </a:r>
            <a:r>
              <a:rPr lang="fr-CA" dirty="0" err="1" smtClean="0"/>
              <a:t>captain</a:t>
            </a:r>
            <a:r>
              <a:rPr lang="fr-CA" dirty="0" smtClean="0"/>
              <a:t>. </a:t>
            </a:r>
          </a:p>
          <a:p>
            <a:r>
              <a:rPr lang="fr-CA" dirty="0" smtClean="0"/>
              <a:t>The vertical line shows the date</a:t>
            </a:r>
            <a:r>
              <a:rPr lang="fr-CA" baseline="0" dirty="0" smtClean="0"/>
              <a:t> </a:t>
            </a:r>
            <a:r>
              <a:rPr lang="fr-CA" baseline="0" dirty="0" err="1" smtClean="0"/>
              <a:t>when</a:t>
            </a:r>
            <a:r>
              <a:rPr lang="fr-CA" baseline="0" dirty="0" smtClean="0"/>
              <a:t> the </a:t>
            </a:r>
            <a:r>
              <a:rPr lang="fr-CA" baseline="0" dirty="0" err="1" smtClean="0"/>
              <a:t>captains</a:t>
            </a:r>
            <a:r>
              <a:rPr lang="fr-CA" baseline="0" dirty="0" smtClean="0"/>
              <a:t> </a:t>
            </a:r>
            <a:r>
              <a:rPr lang="fr-CA" baseline="0" dirty="0" err="1" smtClean="0"/>
              <a:t>exchanged</a:t>
            </a:r>
            <a:r>
              <a:rPr lang="fr-CA" baseline="0" dirty="0" smtClean="0"/>
              <a:t> </a:t>
            </a:r>
            <a:r>
              <a:rPr lang="fr-CA" baseline="0" dirty="0" err="1" smtClean="0"/>
              <a:t>vessels</a:t>
            </a:r>
            <a:r>
              <a:rPr lang="fr-CA" baseline="0" dirty="0" smtClean="0"/>
              <a:t>.</a:t>
            </a:r>
          </a:p>
          <a:p>
            <a:endParaRPr lang="fr-CA" baseline="0" dirty="0" smtClean="0"/>
          </a:p>
          <a:p>
            <a:r>
              <a:rPr lang="fr-CA" baseline="0" dirty="0" err="1" smtClean="0"/>
              <a:t>We</a:t>
            </a:r>
            <a:r>
              <a:rPr lang="fr-CA" baseline="0" dirty="0" smtClean="0"/>
              <a:t> </a:t>
            </a:r>
            <a:r>
              <a:rPr lang="fr-CA" baseline="0" dirty="0" err="1" smtClean="0"/>
              <a:t>see</a:t>
            </a:r>
            <a:r>
              <a:rPr lang="fr-CA" baseline="0" dirty="0" smtClean="0"/>
              <a:t> </a:t>
            </a:r>
            <a:r>
              <a:rPr lang="fr-CA" baseline="0" dirty="0" err="1" smtClean="0"/>
              <a:t>that</a:t>
            </a:r>
            <a:r>
              <a:rPr lang="fr-CA" baseline="0" dirty="0" smtClean="0"/>
              <a:t> </a:t>
            </a:r>
            <a:r>
              <a:rPr lang="fr-CA" baseline="0" dirty="0" err="1" smtClean="0"/>
              <a:t>our</a:t>
            </a:r>
            <a:r>
              <a:rPr lang="fr-CA" baseline="0" dirty="0" smtClean="0"/>
              <a:t> </a:t>
            </a:r>
            <a:r>
              <a:rPr lang="fr-CA" baseline="0" dirty="0" err="1" smtClean="0"/>
              <a:t>captain</a:t>
            </a:r>
            <a:r>
              <a:rPr lang="fr-CA" baseline="0" dirty="0" smtClean="0"/>
              <a:t> #2, </a:t>
            </a:r>
            <a:r>
              <a:rPr lang="fr-CA" baseline="0" dirty="0" err="1" smtClean="0"/>
              <a:t>had</a:t>
            </a:r>
            <a:r>
              <a:rPr lang="fr-CA" baseline="0" dirty="0" smtClean="0"/>
              <a:t> </a:t>
            </a:r>
            <a:r>
              <a:rPr lang="fr-CA" baseline="0" dirty="0" err="1" smtClean="0"/>
              <a:t>generally</a:t>
            </a:r>
            <a:r>
              <a:rPr lang="fr-CA" baseline="0" dirty="0" smtClean="0"/>
              <a:t> </a:t>
            </a:r>
            <a:r>
              <a:rPr lang="fr-CA" baseline="0" dirty="0" err="1" smtClean="0"/>
              <a:t>higher</a:t>
            </a:r>
            <a:r>
              <a:rPr lang="fr-CA" baseline="0" dirty="0" smtClean="0"/>
              <a:t> </a:t>
            </a:r>
            <a:r>
              <a:rPr lang="fr-CA" baseline="0" dirty="0" err="1" smtClean="0"/>
              <a:t>winching</a:t>
            </a:r>
            <a:r>
              <a:rPr lang="fr-CA" baseline="0" dirty="0" smtClean="0"/>
              <a:t> speeds </a:t>
            </a:r>
            <a:r>
              <a:rPr lang="fr-CA" baseline="0" dirty="0" err="1" smtClean="0"/>
              <a:t>while</a:t>
            </a:r>
            <a:r>
              <a:rPr lang="fr-CA" baseline="0" dirty="0" smtClean="0"/>
              <a:t> on </a:t>
            </a:r>
            <a:r>
              <a:rPr lang="fr-CA" baseline="0" dirty="0" err="1" smtClean="0"/>
              <a:t>either</a:t>
            </a:r>
            <a:r>
              <a:rPr lang="fr-CA" baseline="0" dirty="0" smtClean="0"/>
              <a:t> </a:t>
            </a:r>
            <a:r>
              <a:rPr lang="fr-CA" baseline="0" dirty="0" err="1" smtClean="0"/>
              <a:t>vessel</a:t>
            </a:r>
            <a:r>
              <a:rPr lang="fr-CA" baseline="0" dirty="0" smtClean="0"/>
              <a:t>, </a:t>
            </a:r>
            <a:r>
              <a:rPr lang="fr-CA" baseline="0" dirty="0" err="1" smtClean="0"/>
              <a:t>except</a:t>
            </a:r>
            <a:r>
              <a:rPr lang="fr-CA" baseline="0" dirty="0" smtClean="0"/>
              <a:t> for a few </a:t>
            </a:r>
            <a:r>
              <a:rPr lang="fr-CA" baseline="0" dirty="0" err="1" smtClean="0"/>
              <a:t>tows</a:t>
            </a:r>
            <a:r>
              <a:rPr lang="fr-CA" baseline="0" dirty="0" smtClean="0"/>
              <a:t>, </a:t>
            </a:r>
            <a:r>
              <a:rPr lang="fr-CA" baseline="0" dirty="0" err="1" smtClean="0"/>
              <a:t>notably</a:t>
            </a:r>
            <a:r>
              <a:rPr lang="fr-CA" baseline="0" dirty="0" smtClean="0"/>
              <a:t> the final 5 </a:t>
            </a:r>
            <a:r>
              <a:rPr lang="fr-CA" baseline="0" dirty="0" err="1" smtClean="0"/>
              <a:t>tows</a:t>
            </a:r>
            <a:r>
              <a:rPr lang="fr-CA" baseline="0" dirty="0" smtClean="0"/>
              <a:t> on the final </a:t>
            </a:r>
            <a:r>
              <a:rPr lang="fr-CA" baseline="0" dirty="0" err="1" smtClean="0"/>
              <a:t>day</a:t>
            </a:r>
            <a:r>
              <a:rPr lang="fr-CA" baseline="0" dirty="0" smtClean="0"/>
              <a:t> of the </a:t>
            </a:r>
            <a:r>
              <a:rPr lang="fr-CA" baseline="0" dirty="0" err="1" smtClean="0"/>
              <a:t>experiment</a:t>
            </a:r>
            <a:r>
              <a:rPr lang="fr-CA" baseline="0" dirty="0" smtClean="0"/>
              <a:t>.</a:t>
            </a:r>
          </a:p>
          <a:p>
            <a:r>
              <a:rPr lang="fr-CA" baseline="0" dirty="0" err="1" smtClean="0"/>
              <a:t>We</a:t>
            </a:r>
            <a:r>
              <a:rPr lang="fr-CA" baseline="0" dirty="0" smtClean="0"/>
              <a:t> </a:t>
            </a:r>
            <a:r>
              <a:rPr lang="fr-CA" baseline="0" dirty="0" err="1" smtClean="0"/>
              <a:t>also</a:t>
            </a:r>
            <a:r>
              <a:rPr lang="fr-CA" baseline="0" dirty="0" smtClean="0"/>
              <a:t> note </a:t>
            </a:r>
            <a:r>
              <a:rPr lang="fr-CA" baseline="0" dirty="0" err="1" smtClean="0"/>
              <a:t>that</a:t>
            </a:r>
            <a:r>
              <a:rPr lang="fr-CA" baseline="0" dirty="0" smtClean="0"/>
              <a:t> the winch </a:t>
            </a:r>
            <a:r>
              <a:rPr lang="fr-CA" baseline="0" dirty="0" err="1" smtClean="0"/>
              <a:t>had</a:t>
            </a:r>
            <a:r>
              <a:rPr lang="fr-CA" baseline="0" dirty="0" smtClean="0"/>
              <a:t> to </a:t>
            </a:r>
            <a:r>
              <a:rPr lang="fr-CA" baseline="0" dirty="0" err="1" smtClean="0"/>
              <a:t>be</a:t>
            </a:r>
            <a:r>
              <a:rPr lang="fr-CA" baseline="0" dirty="0" smtClean="0"/>
              <a:t> </a:t>
            </a:r>
            <a:r>
              <a:rPr lang="fr-CA" baseline="0" dirty="0" err="1" smtClean="0"/>
              <a:t>connected</a:t>
            </a:r>
            <a:r>
              <a:rPr lang="fr-CA" baseline="0" dirty="0" smtClean="0"/>
              <a:t> to </a:t>
            </a:r>
            <a:r>
              <a:rPr lang="fr-CA" baseline="0" dirty="0" err="1" smtClean="0"/>
              <a:t>auxiliary</a:t>
            </a:r>
            <a:r>
              <a:rPr lang="fr-CA" baseline="0" dirty="0" smtClean="0"/>
              <a:t> power for a </a:t>
            </a:r>
            <a:r>
              <a:rPr lang="fr-CA" baseline="0" dirty="0" err="1" smtClean="0"/>
              <a:t>number</a:t>
            </a:r>
            <a:r>
              <a:rPr lang="fr-CA" baseline="0" dirty="0" smtClean="0"/>
              <a:t> of </a:t>
            </a:r>
            <a:r>
              <a:rPr lang="fr-CA" baseline="0" dirty="0" err="1" smtClean="0"/>
              <a:t>tows</a:t>
            </a:r>
            <a:r>
              <a:rPr lang="fr-CA" baseline="0" dirty="0" smtClean="0"/>
              <a:t> (</a:t>
            </a:r>
            <a:r>
              <a:rPr lang="fr-CA" baseline="0" dirty="0" err="1" smtClean="0"/>
              <a:t>tows</a:t>
            </a:r>
            <a:r>
              <a:rPr lang="fr-CA" baseline="0" dirty="0" smtClean="0"/>
              <a:t> 8-10).</a:t>
            </a:r>
          </a:p>
          <a:p>
            <a:endParaRPr lang="fr-CA" baseline="0" dirty="0" smtClean="0"/>
          </a:p>
          <a:p>
            <a:r>
              <a:rPr lang="fr-CA" baseline="0" dirty="0" smtClean="0"/>
              <a:t>There </a:t>
            </a:r>
            <a:r>
              <a:rPr lang="fr-CA" baseline="0" dirty="0" err="1" smtClean="0"/>
              <a:t>is</a:t>
            </a:r>
            <a:r>
              <a:rPr lang="fr-CA" baseline="0" dirty="0" smtClean="0"/>
              <a:t> a </a:t>
            </a:r>
            <a:r>
              <a:rPr lang="fr-CA" baseline="0" dirty="0" err="1" smtClean="0"/>
              <a:t>marked</a:t>
            </a:r>
            <a:r>
              <a:rPr lang="fr-CA" baseline="0" dirty="0" smtClean="0"/>
              <a:t> </a:t>
            </a:r>
            <a:r>
              <a:rPr lang="fr-CA" baseline="0" dirty="0" err="1" smtClean="0"/>
              <a:t>contrast</a:t>
            </a:r>
            <a:r>
              <a:rPr lang="fr-CA" baseline="0" dirty="0" smtClean="0"/>
              <a:t> </a:t>
            </a:r>
            <a:r>
              <a:rPr lang="fr-CA" baseline="0" dirty="0" err="1" smtClean="0"/>
              <a:t>between</a:t>
            </a:r>
            <a:r>
              <a:rPr lang="fr-CA" baseline="0" dirty="0" smtClean="0"/>
              <a:t> winch speeds </a:t>
            </a:r>
            <a:r>
              <a:rPr lang="fr-CA" baseline="0" dirty="0" err="1" smtClean="0"/>
              <a:t>from</a:t>
            </a:r>
            <a:r>
              <a:rPr lang="fr-CA" baseline="0" dirty="0" smtClean="0"/>
              <a:t> </a:t>
            </a:r>
            <a:r>
              <a:rPr lang="fr-CA" baseline="0" dirty="0" err="1" smtClean="0"/>
              <a:t>captain</a:t>
            </a:r>
            <a:r>
              <a:rPr lang="fr-CA" baseline="0" dirty="0" smtClean="0"/>
              <a:t> 1 on </a:t>
            </a:r>
            <a:r>
              <a:rPr lang="fr-CA" baseline="0" dirty="0" err="1" smtClean="0"/>
              <a:t>board</a:t>
            </a:r>
            <a:r>
              <a:rPr lang="fr-CA" baseline="0" dirty="0" smtClean="0"/>
              <a:t> the Avalon on the first </a:t>
            </a:r>
            <a:r>
              <a:rPr lang="fr-CA" baseline="0" dirty="0" err="1" smtClean="0"/>
              <a:t>leg</a:t>
            </a:r>
            <a:r>
              <a:rPr lang="fr-CA" baseline="0" dirty="0" smtClean="0"/>
              <a:t> of the </a:t>
            </a:r>
            <a:r>
              <a:rPr lang="fr-CA" baseline="0" dirty="0" err="1" smtClean="0"/>
              <a:t>survey</a:t>
            </a:r>
            <a:r>
              <a:rPr lang="fr-CA" baseline="0" dirty="0" smtClean="0"/>
              <a:t>, </a:t>
            </a:r>
            <a:r>
              <a:rPr lang="fr-CA" baseline="0" dirty="0" err="1" smtClean="0"/>
              <a:t>which</a:t>
            </a:r>
            <a:r>
              <a:rPr lang="fr-CA" baseline="0" dirty="0" smtClean="0"/>
              <a:t> </a:t>
            </a:r>
            <a:r>
              <a:rPr lang="fr-CA" baseline="0" dirty="0" err="1" smtClean="0"/>
              <a:t>were</a:t>
            </a:r>
            <a:r>
              <a:rPr lang="fr-CA" baseline="0" dirty="0" smtClean="0"/>
              <a:t> about 0.9 m/s and </a:t>
            </a:r>
            <a:r>
              <a:rPr lang="fr-CA" baseline="0" dirty="0" err="1" smtClean="0"/>
              <a:t>those</a:t>
            </a:r>
            <a:r>
              <a:rPr lang="fr-CA" baseline="0" dirty="0" smtClean="0"/>
              <a:t> of the 2</a:t>
            </a:r>
            <a:r>
              <a:rPr lang="fr-CA" baseline="30000" dirty="0" smtClean="0"/>
              <a:t>nd</a:t>
            </a:r>
            <a:r>
              <a:rPr lang="fr-CA" baseline="0" dirty="0" smtClean="0"/>
              <a:t> </a:t>
            </a:r>
            <a:r>
              <a:rPr lang="fr-CA" baseline="0" dirty="0" err="1" smtClean="0"/>
              <a:t>captain</a:t>
            </a:r>
            <a:r>
              <a:rPr lang="fr-CA" baseline="0" dirty="0" smtClean="0"/>
              <a:t> on the second </a:t>
            </a:r>
            <a:r>
              <a:rPr lang="fr-CA" baseline="0" dirty="0" err="1" smtClean="0"/>
              <a:t>leg</a:t>
            </a:r>
            <a:r>
              <a:rPr lang="fr-CA" baseline="0" dirty="0" smtClean="0"/>
              <a:t> of the </a:t>
            </a:r>
            <a:r>
              <a:rPr lang="fr-CA" baseline="0" dirty="0" err="1" smtClean="0"/>
              <a:t>survey</a:t>
            </a:r>
            <a:r>
              <a:rPr lang="fr-CA" baseline="0" dirty="0" smtClean="0"/>
              <a:t>, </a:t>
            </a:r>
            <a:r>
              <a:rPr lang="fr-CA" baseline="0" dirty="0" err="1" smtClean="0"/>
              <a:t>which</a:t>
            </a:r>
            <a:r>
              <a:rPr lang="fr-CA" baseline="0" dirty="0" smtClean="0"/>
              <a:t> </a:t>
            </a:r>
            <a:r>
              <a:rPr lang="fr-CA" baseline="0" dirty="0" err="1" smtClean="0"/>
              <a:t>were</a:t>
            </a:r>
            <a:r>
              <a:rPr lang="fr-CA" baseline="0" dirty="0" smtClean="0"/>
              <a:t> at about 1.4-1.5 m/s. </a:t>
            </a:r>
            <a:r>
              <a:rPr lang="fr-CA" baseline="0" dirty="0" err="1" smtClean="0"/>
              <a:t>These</a:t>
            </a:r>
            <a:r>
              <a:rPr lang="fr-CA" baseline="0" dirty="0" smtClean="0"/>
              <a:t> high speeds </a:t>
            </a:r>
            <a:r>
              <a:rPr lang="fr-CA" baseline="0" dirty="0" err="1" smtClean="0"/>
              <a:t>led</a:t>
            </a:r>
            <a:r>
              <a:rPr lang="fr-CA" baseline="0" dirty="0" smtClean="0"/>
              <a:t> to </a:t>
            </a:r>
            <a:r>
              <a:rPr lang="fr-CA" baseline="0" dirty="0" err="1" smtClean="0"/>
              <a:t>entanglements</a:t>
            </a:r>
            <a:r>
              <a:rPr lang="fr-CA" baseline="0" dirty="0" smtClean="0"/>
              <a:t>, </a:t>
            </a:r>
            <a:r>
              <a:rPr lang="fr-CA" baseline="0" dirty="0" err="1" smtClean="0"/>
              <a:t>so</a:t>
            </a:r>
            <a:r>
              <a:rPr lang="fr-CA" baseline="0" dirty="0" smtClean="0"/>
              <a:t> the winch </a:t>
            </a:r>
            <a:r>
              <a:rPr lang="fr-CA" baseline="0" dirty="0" err="1" smtClean="0"/>
              <a:t>was</a:t>
            </a:r>
            <a:r>
              <a:rPr lang="fr-CA" baseline="0" dirty="0" smtClean="0"/>
              <a:t> </a:t>
            </a:r>
            <a:r>
              <a:rPr lang="fr-CA" baseline="0" dirty="0" err="1" smtClean="0"/>
              <a:t>used</a:t>
            </a:r>
            <a:r>
              <a:rPr lang="fr-CA" baseline="0" dirty="0" smtClean="0"/>
              <a:t> at a </a:t>
            </a:r>
            <a:r>
              <a:rPr lang="fr-CA" baseline="0" dirty="0" err="1" smtClean="0"/>
              <a:t>much</a:t>
            </a:r>
            <a:r>
              <a:rPr lang="fr-CA" baseline="0" dirty="0" smtClean="0"/>
              <a:t> </a:t>
            </a:r>
            <a:r>
              <a:rPr lang="fr-CA" baseline="0" dirty="0" err="1" smtClean="0"/>
              <a:t>slower</a:t>
            </a:r>
            <a:r>
              <a:rPr lang="fr-CA" baseline="0" dirty="0" smtClean="0"/>
              <a:t> speed the </a:t>
            </a:r>
            <a:r>
              <a:rPr lang="fr-CA" baseline="0" dirty="0" err="1" smtClean="0"/>
              <a:t>following</a:t>
            </a:r>
            <a:r>
              <a:rPr lang="fr-CA" baseline="0" dirty="0" smtClean="0"/>
              <a:t> </a:t>
            </a:r>
            <a:r>
              <a:rPr lang="fr-CA" baseline="0" dirty="0" err="1" smtClean="0"/>
              <a:t>day</a:t>
            </a:r>
            <a:r>
              <a:rPr lang="fr-CA" baseline="0" dirty="0" smtClean="0"/>
              <a:t>.</a:t>
            </a:r>
          </a:p>
          <a:p>
            <a:endParaRPr lang="fr-CA" baseline="0" dirty="0" smtClean="0"/>
          </a:p>
          <a:p>
            <a:r>
              <a:rPr lang="fr-CA" baseline="0" dirty="0" smtClean="0"/>
              <a:t>The winch speeds on the Jean Mathieu </a:t>
            </a:r>
            <a:r>
              <a:rPr lang="fr-CA" baseline="0" dirty="0" err="1" smtClean="0"/>
              <a:t>were</a:t>
            </a:r>
            <a:r>
              <a:rPr lang="fr-CA" baseline="0" dirty="0" smtClean="0"/>
              <a:t> </a:t>
            </a:r>
            <a:r>
              <a:rPr lang="fr-CA" baseline="0" dirty="0" err="1" smtClean="0"/>
              <a:t>generally</a:t>
            </a:r>
            <a:r>
              <a:rPr lang="fr-CA" baseline="0" dirty="0" smtClean="0"/>
              <a:t> </a:t>
            </a:r>
            <a:r>
              <a:rPr lang="fr-CA" baseline="0" dirty="0" err="1" smtClean="0"/>
              <a:t>faster</a:t>
            </a:r>
            <a:r>
              <a:rPr lang="fr-CA" baseline="0" dirty="0" smtClean="0"/>
              <a:t> </a:t>
            </a:r>
            <a:r>
              <a:rPr lang="fr-CA" baseline="0" dirty="0" err="1" smtClean="0"/>
              <a:t>than</a:t>
            </a:r>
            <a:r>
              <a:rPr lang="fr-CA" baseline="0" dirty="0" smtClean="0"/>
              <a:t> </a:t>
            </a:r>
            <a:r>
              <a:rPr lang="fr-CA" baseline="0" dirty="0" err="1" smtClean="0"/>
              <a:t>those</a:t>
            </a:r>
            <a:r>
              <a:rPr lang="fr-CA" baseline="0" dirty="0" smtClean="0"/>
              <a:t> on the Avalon, </a:t>
            </a:r>
            <a:r>
              <a:rPr lang="fr-CA" baseline="0" dirty="0" err="1" smtClean="0"/>
              <a:t>which</a:t>
            </a:r>
            <a:r>
              <a:rPr lang="fr-CA" baseline="0" dirty="0" smtClean="0"/>
              <a:t> </a:t>
            </a:r>
            <a:r>
              <a:rPr lang="fr-CA" baseline="0" dirty="0" err="1" smtClean="0"/>
              <a:t>was</a:t>
            </a:r>
            <a:r>
              <a:rPr lang="fr-CA" baseline="0" dirty="0" smtClean="0"/>
              <a:t> </a:t>
            </a:r>
            <a:r>
              <a:rPr lang="fr-CA" baseline="0" dirty="0" err="1" smtClean="0"/>
              <a:t>reflected</a:t>
            </a:r>
            <a:r>
              <a:rPr lang="fr-CA" baseline="0" dirty="0" smtClean="0"/>
              <a:t> winch speed patterns </a:t>
            </a:r>
            <a:r>
              <a:rPr lang="fr-CA" baseline="0" dirty="0" err="1" smtClean="0"/>
              <a:t>observed</a:t>
            </a:r>
            <a:r>
              <a:rPr lang="fr-CA" baseline="0" dirty="0" smtClean="0"/>
              <a:t> on the </a:t>
            </a:r>
            <a:r>
              <a:rPr lang="fr-CA" baseline="0" dirty="0" err="1" smtClean="0"/>
              <a:t>survey</a:t>
            </a:r>
            <a:r>
              <a:rPr lang="fr-CA" baseline="0" dirty="0" smtClean="0"/>
              <a:t> as a </a:t>
            </a:r>
            <a:r>
              <a:rPr lang="fr-CA" baseline="0" dirty="0" err="1" smtClean="0"/>
              <a:t>whole</a:t>
            </a:r>
            <a:r>
              <a:rPr lang="fr-CA" baseline="0" dirty="0" smtClean="0"/>
              <a:t>. </a:t>
            </a:r>
          </a:p>
          <a:p>
            <a:endParaRPr lang="fr-CA" baseline="0" dirty="0" smtClean="0"/>
          </a:p>
          <a:p>
            <a:endParaRPr lang="fr-CA" baseline="0" dirty="0" smtClean="0"/>
          </a:p>
        </p:txBody>
      </p:sp>
      <p:sp>
        <p:nvSpPr>
          <p:cNvPr id="4" name="Slide Number Placeholder 3"/>
          <p:cNvSpPr>
            <a:spLocks noGrp="1"/>
          </p:cNvSpPr>
          <p:nvPr>
            <p:ph type="sldNum" sz="quarter" idx="10"/>
          </p:nvPr>
        </p:nvSpPr>
        <p:spPr/>
        <p:txBody>
          <a:bodyPr/>
          <a:lstStyle/>
          <a:p>
            <a:fld id="{675A613A-1CD0-47F9-9096-19EC12896A8F}" type="slidenum">
              <a:rPr lang="en-CA" smtClean="0"/>
              <a:t>8</a:t>
            </a:fld>
            <a:endParaRPr lang="en-CA"/>
          </a:p>
        </p:txBody>
      </p:sp>
    </p:spTree>
    <p:extLst>
      <p:ext uri="{BB962C8B-B14F-4D97-AF65-F5344CB8AC3E}">
        <p14:creationId xmlns:p14="http://schemas.microsoft.com/office/powerpoint/2010/main" val="40758414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fr-CA" dirty="0" err="1" smtClean="0"/>
              <a:t>Here</a:t>
            </a:r>
            <a:r>
              <a:rPr lang="fr-CA" dirty="0" smtClean="0"/>
              <a:t> </a:t>
            </a:r>
            <a:r>
              <a:rPr lang="fr-CA" dirty="0" err="1" smtClean="0"/>
              <a:t>we</a:t>
            </a:r>
            <a:r>
              <a:rPr lang="fr-CA" dirty="0" smtClean="0"/>
              <a:t> </a:t>
            </a:r>
            <a:r>
              <a:rPr lang="fr-CA" dirty="0" err="1" smtClean="0"/>
              <a:t>see</a:t>
            </a:r>
            <a:r>
              <a:rPr lang="fr-CA" dirty="0" smtClean="0"/>
              <a:t> the distribution of the </a:t>
            </a:r>
            <a:r>
              <a:rPr lang="fr-CA" dirty="0" err="1" smtClean="0"/>
              <a:t>vessel</a:t>
            </a:r>
            <a:r>
              <a:rPr lang="fr-CA" dirty="0" smtClean="0"/>
              <a:t> </a:t>
            </a:r>
            <a:r>
              <a:rPr lang="fr-CA" dirty="0" err="1" smtClean="0"/>
              <a:t>tracks</a:t>
            </a:r>
            <a:r>
              <a:rPr lang="fr-CA" dirty="0" smtClean="0"/>
              <a:t> of the Jean Mathieu (</a:t>
            </a:r>
            <a:r>
              <a:rPr lang="fr-CA" dirty="0" err="1" smtClean="0"/>
              <a:t>grey</a:t>
            </a:r>
            <a:r>
              <a:rPr lang="fr-CA" dirty="0" smtClean="0"/>
              <a:t>)</a:t>
            </a:r>
            <a:r>
              <a:rPr lang="fr-CA" baseline="0" dirty="0" smtClean="0"/>
              <a:t>, relative to </a:t>
            </a:r>
            <a:r>
              <a:rPr lang="fr-CA" baseline="0" dirty="0" err="1" smtClean="0"/>
              <a:t>those</a:t>
            </a:r>
            <a:r>
              <a:rPr lang="fr-CA" baseline="0" dirty="0" smtClean="0"/>
              <a:t> of the </a:t>
            </a:r>
            <a:r>
              <a:rPr lang="fr-CA" dirty="0" smtClean="0"/>
              <a:t>Avalon Voyager II (</a:t>
            </a:r>
            <a:r>
              <a:rPr lang="fr-CA" dirty="0" err="1" smtClean="0"/>
              <a:t>red</a:t>
            </a:r>
            <a:r>
              <a:rPr lang="fr-CA" dirty="0" smtClean="0"/>
              <a:t>)</a:t>
            </a:r>
            <a:r>
              <a:rPr lang="fr-CA" baseline="0" dirty="0" smtClean="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CA" baseline="0" dirty="0" err="1" smtClean="0"/>
              <a:t>Numbers</a:t>
            </a:r>
            <a:r>
              <a:rPr lang="fr-CA" baseline="0" dirty="0" smtClean="0"/>
              <a:t> </a:t>
            </a:r>
            <a:r>
              <a:rPr lang="fr-CA" baseline="0" dirty="0" err="1" smtClean="0"/>
              <a:t>indicate</a:t>
            </a:r>
            <a:r>
              <a:rPr lang="fr-CA" baseline="0" dirty="0" smtClean="0"/>
              <a:t> the </a:t>
            </a:r>
            <a:r>
              <a:rPr lang="fr-CA" baseline="0" dirty="0" err="1" smtClean="0"/>
              <a:t>tow</a:t>
            </a:r>
            <a:r>
              <a:rPr lang="fr-CA" baseline="0" dirty="0" smtClean="0"/>
              <a:t> station </a:t>
            </a:r>
            <a:r>
              <a:rPr lang="fr-CA" baseline="0" dirty="0" err="1" smtClean="0"/>
              <a:t>numbers</a:t>
            </a:r>
            <a:r>
              <a:rPr lang="fr-CA" baseline="0" dirty="0" smtClean="0"/>
              <a:t>.</a:t>
            </a:r>
            <a:endParaRPr lang="en-CA" dirty="0" smtClean="0"/>
          </a:p>
          <a:p>
            <a:pPr marL="171450" indent="-171450">
              <a:buFont typeface="Arial" panose="020B0604020202020204" pitchFamily="34" charset="0"/>
              <a:buChar char="•"/>
            </a:pPr>
            <a:endParaRPr lang="fr-CA" baseline="0" dirty="0" smtClean="0"/>
          </a:p>
          <a:p>
            <a:pPr marL="171450" indent="-171450">
              <a:buFont typeface="Arial" panose="020B0604020202020204" pitchFamily="34" charset="0"/>
              <a:buChar char="•"/>
            </a:pPr>
            <a:r>
              <a:rPr lang="fr-CA" baseline="0" dirty="0" err="1" smtClean="0"/>
              <a:t>Tracks</a:t>
            </a:r>
            <a:r>
              <a:rPr lang="fr-CA" baseline="0" dirty="0" smtClean="0"/>
              <a:t> </a:t>
            </a:r>
            <a:r>
              <a:rPr lang="fr-CA" baseline="0" dirty="0" err="1" smtClean="0"/>
              <a:t>were</a:t>
            </a:r>
            <a:r>
              <a:rPr lang="fr-CA" baseline="0" dirty="0" smtClean="0"/>
              <a:t> </a:t>
            </a:r>
            <a:r>
              <a:rPr lang="fr-CA" baseline="0" dirty="0" err="1" smtClean="0"/>
              <a:t>shifted</a:t>
            </a:r>
            <a:r>
              <a:rPr lang="fr-CA" baseline="0" dirty="0" smtClean="0"/>
              <a:t> and </a:t>
            </a:r>
            <a:r>
              <a:rPr lang="fr-CA" baseline="0" dirty="0" err="1" smtClean="0"/>
              <a:t>rotated</a:t>
            </a:r>
            <a:r>
              <a:rPr lang="fr-CA" baseline="0" dirty="0" smtClean="0"/>
              <a:t> </a:t>
            </a:r>
            <a:r>
              <a:rPr lang="fr-CA" baseline="0" dirty="0" err="1" smtClean="0"/>
              <a:t>so</a:t>
            </a:r>
            <a:r>
              <a:rPr lang="fr-CA" baseline="0" dirty="0" smtClean="0"/>
              <a:t> </a:t>
            </a:r>
            <a:r>
              <a:rPr lang="fr-CA" baseline="0" dirty="0" err="1" smtClean="0"/>
              <a:t>that</a:t>
            </a:r>
            <a:r>
              <a:rPr lang="fr-CA" baseline="0" dirty="0" smtClean="0"/>
              <a:t> the </a:t>
            </a:r>
            <a:r>
              <a:rPr lang="fr-CA" baseline="0" dirty="0" err="1" smtClean="0"/>
              <a:t>Avalon’s</a:t>
            </a:r>
            <a:r>
              <a:rPr lang="fr-CA" baseline="0" dirty="0" smtClean="0"/>
              <a:t> </a:t>
            </a:r>
            <a:r>
              <a:rPr lang="fr-CA" baseline="0" dirty="0" err="1" smtClean="0"/>
              <a:t>tracks</a:t>
            </a:r>
            <a:r>
              <a:rPr lang="fr-CA" baseline="0" dirty="0" smtClean="0"/>
              <a:t> are all </a:t>
            </a:r>
            <a:r>
              <a:rPr lang="fr-CA" baseline="0" dirty="0" err="1" smtClean="0"/>
              <a:t>centered</a:t>
            </a:r>
            <a:r>
              <a:rPr lang="fr-CA" baseline="0" dirty="0" smtClean="0"/>
              <a:t> on the center (0,0) </a:t>
            </a:r>
            <a:r>
              <a:rPr lang="fr-CA" baseline="0" dirty="0" err="1" smtClean="0"/>
              <a:t>coordinated</a:t>
            </a:r>
            <a:r>
              <a:rPr lang="fr-CA" baseline="0" dirty="0" smtClean="0"/>
              <a:t> and </a:t>
            </a:r>
            <a:r>
              <a:rPr lang="fr-CA" baseline="0" dirty="0" err="1" smtClean="0"/>
              <a:t>rotated</a:t>
            </a:r>
            <a:r>
              <a:rPr lang="fr-CA" baseline="0" dirty="0" smtClean="0"/>
              <a:t> to point </a:t>
            </a:r>
            <a:r>
              <a:rPr lang="fr-CA" baseline="0" dirty="0" err="1" smtClean="0"/>
              <a:t>northward</a:t>
            </a:r>
            <a:r>
              <a:rPr lang="fr-CA" baseline="0" dirty="0" smtClean="0"/>
              <a:t>.</a:t>
            </a:r>
          </a:p>
          <a:p>
            <a:pPr marL="171450" indent="-171450">
              <a:buFont typeface="Arial" panose="020B0604020202020204" pitchFamily="34" charset="0"/>
              <a:buChar char="•"/>
            </a:pPr>
            <a:endParaRPr lang="fr-CA" baseline="0" dirty="0" smtClean="0"/>
          </a:p>
          <a:p>
            <a:pPr marL="171450" indent="-171450">
              <a:buFont typeface="Arial" panose="020B0604020202020204" pitchFamily="34" charset="0"/>
              <a:buChar char="•"/>
            </a:pPr>
            <a:r>
              <a:rPr lang="fr-CA" baseline="0" dirty="0" smtClean="0"/>
              <a:t>This shows </a:t>
            </a:r>
            <a:r>
              <a:rPr lang="fr-CA" baseline="0" dirty="0" err="1" smtClean="0"/>
              <a:t>that</a:t>
            </a:r>
            <a:r>
              <a:rPr lang="fr-CA" baseline="0" dirty="0" smtClean="0"/>
              <a:t> </a:t>
            </a:r>
            <a:r>
              <a:rPr lang="fr-CA" baseline="0" dirty="0" err="1" smtClean="0"/>
              <a:t>vessels</a:t>
            </a:r>
            <a:r>
              <a:rPr lang="fr-CA" baseline="0" dirty="0" smtClean="0"/>
              <a:t> </a:t>
            </a:r>
            <a:r>
              <a:rPr lang="fr-CA" baseline="0" dirty="0" err="1" smtClean="0"/>
              <a:t>were</a:t>
            </a:r>
            <a:r>
              <a:rPr lang="fr-CA" baseline="0" dirty="0" smtClean="0"/>
              <a:t> about 0.5 </a:t>
            </a:r>
            <a:r>
              <a:rPr lang="fr-CA" baseline="0" dirty="0" err="1" smtClean="0"/>
              <a:t>kilometers</a:t>
            </a:r>
            <a:r>
              <a:rPr lang="fr-CA" baseline="0" dirty="0" smtClean="0"/>
              <a:t> </a:t>
            </a:r>
            <a:r>
              <a:rPr lang="fr-CA" baseline="0" dirty="0" err="1" smtClean="0"/>
              <a:t>apart</a:t>
            </a:r>
            <a:r>
              <a:rPr lang="fr-CA" baseline="0" dirty="0" smtClean="0"/>
              <a:t> on </a:t>
            </a:r>
            <a:r>
              <a:rPr lang="fr-CA" baseline="0" dirty="0" err="1" smtClean="0"/>
              <a:t>average</a:t>
            </a:r>
            <a:r>
              <a:rPr lang="fr-CA" baseline="0" dirty="0" smtClean="0"/>
              <a:t>, </a:t>
            </a:r>
            <a:r>
              <a:rPr lang="fr-CA" baseline="0" dirty="0" err="1" smtClean="0"/>
              <a:t>with</a:t>
            </a:r>
            <a:r>
              <a:rPr lang="fr-CA" baseline="0" dirty="0" smtClean="0"/>
              <a:t> the </a:t>
            </a:r>
            <a:r>
              <a:rPr lang="fr-CA" baseline="0" dirty="0" err="1" smtClean="0"/>
              <a:t>farthest</a:t>
            </a:r>
            <a:r>
              <a:rPr lang="fr-CA" baseline="0" dirty="0" smtClean="0"/>
              <a:t> </a:t>
            </a:r>
            <a:r>
              <a:rPr lang="fr-CA" baseline="0" dirty="0" err="1" smtClean="0"/>
              <a:t>lying</a:t>
            </a:r>
            <a:r>
              <a:rPr lang="fr-CA" baseline="0" dirty="0" smtClean="0"/>
              <a:t> at about 1.5 </a:t>
            </a:r>
            <a:r>
              <a:rPr lang="fr-CA" baseline="0" dirty="0" err="1" smtClean="0"/>
              <a:t>kilometers</a:t>
            </a:r>
            <a:r>
              <a:rPr lang="fr-CA" baseline="0" dirty="0" smtClean="0"/>
              <a:t>.</a:t>
            </a:r>
          </a:p>
          <a:p>
            <a:pPr marL="171450" indent="-171450">
              <a:buFont typeface="Arial" panose="020B0604020202020204" pitchFamily="34" charset="0"/>
              <a:buChar char="•"/>
            </a:pPr>
            <a:endParaRPr lang="fr-CA" baseline="0" dirty="0" smtClean="0"/>
          </a:p>
        </p:txBody>
      </p:sp>
      <p:sp>
        <p:nvSpPr>
          <p:cNvPr id="4" name="Slide Number Placeholder 3"/>
          <p:cNvSpPr>
            <a:spLocks noGrp="1"/>
          </p:cNvSpPr>
          <p:nvPr>
            <p:ph type="sldNum" sz="quarter" idx="10"/>
          </p:nvPr>
        </p:nvSpPr>
        <p:spPr/>
        <p:txBody>
          <a:bodyPr/>
          <a:lstStyle/>
          <a:p>
            <a:fld id="{675A613A-1CD0-47F9-9096-19EC12896A8F}" type="slidenum">
              <a:rPr lang="en-CA" smtClean="0"/>
              <a:t>9</a:t>
            </a:fld>
            <a:endParaRPr lang="en-CA"/>
          </a:p>
        </p:txBody>
      </p:sp>
    </p:spTree>
    <p:extLst>
      <p:ext uri="{BB962C8B-B14F-4D97-AF65-F5344CB8AC3E}">
        <p14:creationId xmlns:p14="http://schemas.microsoft.com/office/powerpoint/2010/main" val="2410500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CA"/>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CA"/>
          </a:p>
        </p:txBody>
      </p:sp>
      <p:sp>
        <p:nvSpPr>
          <p:cNvPr id="4" name="Date Placeholder 3"/>
          <p:cNvSpPr>
            <a:spLocks noGrp="1"/>
          </p:cNvSpPr>
          <p:nvPr>
            <p:ph type="dt" sz="half" idx="10"/>
          </p:nvPr>
        </p:nvSpPr>
        <p:spPr/>
        <p:txBody>
          <a:bodyPr/>
          <a:lstStyle/>
          <a:p>
            <a:fld id="{31B7B493-E3B8-4110-BCBA-D1FB40F9F4E6}" type="datetimeFigureOut">
              <a:rPr lang="en-CA" smtClean="0"/>
              <a:t>2020-01-31</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BBA8EF17-50F8-4D03-8B8E-19391B3AE54B}" type="slidenum">
              <a:rPr lang="en-CA" smtClean="0"/>
              <a:t>‹#›</a:t>
            </a:fld>
            <a:endParaRPr lang="en-CA"/>
          </a:p>
        </p:txBody>
      </p:sp>
    </p:spTree>
    <p:extLst>
      <p:ext uri="{BB962C8B-B14F-4D97-AF65-F5344CB8AC3E}">
        <p14:creationId xmlns:p14="http://schemas.microsoft.com/office/powerpoint/2010/main" val="11617977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Date Placeholder 3"/>
          <p:cNvSpPr>
            <a:spLocks noGrp="1"/>
          </p:cNvSpPr>
          <p:nvPr>
            <p:ph type="dt" sz="half" idx="10"/>
          </p:nvPr>
        </p:nvSpPr>
        <p:spPr/>
        <p:txBody>
          <a:bodyPr/>
          <a:lstStyle/>
          <a:p>
            <a:fld id="{31B7B493-E3B8-4110-BCBA-D1FB40F9F4E6}" type="datetimeFigureOut">
              <a:rPr lang="en-CA" smtClean="0"/>
              <a:t>2020-01-31</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BBA8EF17-50F8-4D03-8B8E-19391B3AE54B}" type="slidenum">
              <a:rPr lang="en-CA" smtClean="0"/>
              <a:t>‹#›</a:t>
            </a:fld>
            <a:endParaRPr lang="en-CA"/>
          </a:p>
        </p:txBody>
      </p:sp>
    </p:spTree>
    <p:extLst>
      <p:ext uri="{BB962C8B-B14F-4D97-AF65-F5344CB8AC3E}">
        <p14:creationId xmlns:p14="http://schemas.microsoft.com/office/powerpoint/2010/main" val="36754216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CA"/>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Date Placeholder 3"/>
          <p:cNvSpPr>
            <a:spLocks noGrp="1"/>
          </p:cNvSpPr>
          <p:nvPr>
            <p:ph type="dt" sz="half" idx="10"/>
          </p:nvPr>
        </p:nvSpPr>
        <p:spPr/>
        <p:txBody>
          <a:bodyPr/>
          <a:lstStyle/>
          <a:p>
            <a:fld id="{31B7B493-E3B8-4110-BCBA-D1FB40F9F4E6}" type="datetimeFigureOut">
              <a:rPr lang="en-CA" smtClean="0"/>
              <a:t>2020-01-31</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BBA8EF17-50F8-4D03-8B8E-19391B3AE54B}" type="slidenum">
              <a:rPr lang="en-CA" smtClean="0"/>
              <a:t>‹#›</a:t>
            </a:fld>
            <a:endParaRPr lang="en-CA"/>
          </a:p>
        </p:txBody>
      </p:sp>
    </p:spTree>
    <p:extLst>
      <p:ext uri="{BB962C8B-B14F-4D97-AF65-F5344CB8AC3E}">
        <p14:creationId xmlns:p14="http://schemas.microsoft.com/office/powerpoint/2010/main" val="32351796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Date Placeholder 3"/>
          <p:cNvSpPr>
            <a:spLocks noGrp="1"/>
          </p:cNvSpPr>
          <p:nvPr>
            <p:ph type="dt" sz="half" idx="10"/>
          </p:nvPr>
        </p:nvSpPr>
        <p:spPr/>
        <p:txBody>
          <a:bodyPr/>
          <a:lstStyle/>
          <a:p>
            <a:fld id="{31B7B493-E3B8-4110-BCBA-D1FB40F9F4E6}" type="datetimeFigureOut">
              <a:rPr lang="en-CA" smtClean="0"/>
              <a:t>2020-01-31</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BBA8EF17-50F8-4D03-8B8E-19391B3AE54B}" type="slidenum">
              <a:rPr lang="en-CA" smtClean="0"/>
              <a:t>‹#›</a:t>
            </a:fld>
            <a:endParaRPr lang="en-CA"/>
          </a:p>
        </p:txBody>
      </p:sp>
    </p:spTree>
    <p:extLst>
      <p:ext uri="{BB962C8B-B14F-4D97-AF65-F5344CB8AC3E}">
        <p14:creationId xmlns:p14="http://schemas.microsoft.com/office/powerpoint/2010/main" val="1438566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CA"/>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31B7B493-E3B8-4110-BCBA-D1FB40F9F4E6}" type="datetimeFigureOut">
              <a:rPr lang="en-CA" smtClean="0"/>
              <a:t>2020-01-31</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BBA8EF17-50F8-4D03-8B8E-19391B3AE54B}" type="slidenum">
              <a:rPr lang="en-CA" smtClean="0"/>
              <a:t>‹#›</a:t>
            </a:fld>
            <a:endParaRPr lang="en-CA"/>
          </a:p>
        </p:txBody>
      </p:sp>
    </p:spTree>
    <p:extLst>
      <p:ext uri="{BB962C8B-B14F-4D97-AF65-F5344CB8AC3E}">
        <p14:creationId xmlns:p14="http://schemas.microsoft.com/office/powerpoint/2010/main" val="19014069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5" name="Date Placeholder 4"/>
          <p:cNvSpPr>
            <a:spLocks noGrp="1"/>
          </p:cNvSpPr>
          <p:nvPr>
            <p:ph type="dt" sz="half" idx="10"/>
          </p:nvPr>
        </p:nvSpPr>
        <p:spPr/>
        <p:txBody>
          <a:bodyPr/>
          <a:lstStyle/>
          <a:p>
            <a:fld id="{31B7B493-E3B8-4110-BCBA-D1FB40F9F4E6}" type="datetimeFigureOut">
              <a:rPr lang="en-CA" smtClean="0"/>
              <a:t>2020-01-31</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BBA8EF17-50F8-4D03-8B8E-19391B3AE54B}" type="slidenum">
              <a:rPr lang="en-CA" smtClean="0"/>
              <a:t>‹#›</a:t>
            </a:fld>
            <a:endParaRPr lang="en-CA"/>
          </a:p>
        </p:txBody>
      </p:sp>
    </p:spTree>
    <p:extLst>
      <p:ext uri="{BB962C8B-B14F-4D97-AF65-F5344CB8AC3E}">
        <p14:creationId xmlns:p14="http://schemas.microsoft.com/office/powerpoint/2010/main" val="31246271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CA"/>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7" name="Date Placeholder 6"/>
          <p:cNvSpPr>
            <a:spLocks noGrp="1"/>
          </p:cNvSpPr>
          <p:nvPr>
            <p:ph type="dt" sz="half" idx="10"/>
          </p:nvPr>
        </p:nvSpPr>
        <p:spPr/>
        <p:txBody>
          <a:bodyPr/>
          <a:lstStyle/>
          <a:p>
            <a:fld id="{31B7B493-E3B8-4110-BCBA-D1FB40F9F4E6}" type="datetimeFigureOut">
              <a:rPr lang="en-CA" smtClean="0"/>
              <a:t>2020-01-31</a:t>
            </a:fld>
            <a:endParaRPr lang="en-CA"/>
          </a:p>
        </p:txBody>
      </p:sp>
      <p:sp>
        <p:nvSpPr>
          <p:cNvPr id="8" name="Footer Placeholder 7"/>
          <p:cNvSpPr>
            <a:spLocks noGrp="1"/>
          </p:cNvSpPr>
          <p:nvPr>
            <p:ph type="ftr" sz="quarter" idx="11"/>
          </p:nvPr>
        </p:nvSpPr>
        <p:spPr/>
        <p:txBody>
          <a:bodyPr/>
          <a:lstStyle/>
          <a:p>
            <a:endParaRPr lang="en-CA"/>
          </a:p>
        </p:txBody>
      </p:sp>
      <p:sp>
        <p:nvSpPr>
          <p:cNvPr id="9" name="Slide Number Placeholder 8"/>
          <p:cNvSpPr>
            <a:spLocks noGrp="1"/>
          </p:cNvSpPr>
          <p:nvPr>
            <p:ph type="sldNum" sz="quarter" idx="12"/>
          </p:nvPr>
        </p:nvSpPr>
        <p:spPr/>
        <p:txBody>
          <a:bodyPr/>
          <a:lstStyle/>
          <a:p>
            <a:fld id="{BBA8EF17-50F8-4D03-8B8E-19391B3AE54B}" type="slidenum">
              <a:rPr lang="en-CA" smtClean="0"/>
              <a:t>‹#›</a:t>
            </a:fld>
            <a:endParaRPr lang="en-CA"/>
          </a:p>
        </p:txBody>
      </p:sp>
    </p:spTree>
    <p:extLst>
      <p:ext uri="{BB962C8B-B14F-4D97-AF65-F5344CB8AC3E}">
        <p14:creationId xmlns:p14="http://schemas.microsoft.com/office/powerpoint/2010/main" val="39442127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Date Placeholder 2"/>
          <p:cNvSpPr>
            <a:spLocks noGrp="1"/>
          </p:cNvSpPr>
          <p:nvPr>
            <p:ph type="dt" sz="half" idx="10"/>
          </p:nvPr>
        </p:nvSpPr>
        <p:spPr/>
        <p:txBody>
          <a:bodyPr/>
          <a:lstStyle/>
          <a:p>
            <a:fld id="{31B7B493-E3B8-4110-BCBA-D1FB40F9F4E6}" type="datetimeFigureOut">
              <a:rPr lang="en-CA" smtClean="0"/>
              <a:t>2020-01-31</a:t>
            </a:fld>
            <a:endParaRPr lang="en-CA"/>
          </a:p>
        </p:txBody>
      </p:sp>
      <p:sp>
        <p:nvSpPr>
          <p:cNvPr id="4" name="Footer Placeholder 3"/>
          <p:cNvSpPr>
            <a:spLocks noGrp="1"/>
          </p:cNvSpPr>
          <p:nvPr>
            <p:ph type="ftr" sz="quarter" idx="11"/>
          </p:nvPr>
        </p:nvSpPr>
        <p:spPr/>
        <p:txBody>
          <a:bodyPr/>
          <a:lstStyle/>
          <a:p>
            <a:endParaRPr lang="en-CA"/>
          </a:p>
        </p:txBody>
      </p:sp>
      <p:sp>
        <p:nvSpPr>
          <p:cNvPr id="5" name="Slide Number Placeholder 4"/>
          <p:cNvSpPr>
            <a:spLocks noGrp="1"/>
          </p:cNvSpPr>
          <p:nvPr>
            <p:ph type="sldNum" sz="quarter" idx="12"/>
          </p:nvPr>
        </p:nvSpPr>
        <p:spPr/>
        <p:txBody>
          <a:bodyPr/>
          <a:lstStyle/>
          <a:p>
            <a:fld id="{BBA8EF17-50F8-4D03-8B8E-19391B3AE54B}" type="slidenum">
              <a:rPr lang="en-CA" smtClean="0"/>
              <a:t>‹#›</a:t>
            </a:fld>
            <a:endParaRPr lang="en-CA"/>
          </a:p>
        </p:txBody>
      </p:sp>
    </p:spTree>
    <p:extLst>
      <p:ext uri="{BB962C8B-B14F-4D97-AF65-F5344CB8AC3E}">
        <p14:creationId xmlns:p14="http://schemas.microsoft.com/office/powerpoint/2010/main" val="33814200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1B7B493-E3B8-4110-BCBA-D1FB40F9F4E6}" type="datetimeFigureOut">
              <a:rPr lang="en-CA" smtClean="0"/>
              <a:t>2020-01-31</a:t>
            </a:fld>
            <a:endParaRPr lang="en-CA"/>
          </a:p>
        </p:txBody>
      </p:sp>
      <p:sp>
        <p:nvSpPr>
          <p:cNvPr id="3" name="Footer Placeholder 2"/>
          <p:cNvSpPr>
            <a:spLocks noGrp="1"/>
          </p:cNvSpPr>
          <p:nvPr>
            <p:ph type="ftr" sz="quarter" idx="11"/>
          </p:nvPr>
        </p:nvSpPr>
        <p:spPr/>
        <p:txBody>
          <a:bodyPr/>
          <a:lstStyle/>
          <a:p>
            <a:endParaRPr lang="en-CA"/>
          </a:p>
        </p:txBody>
      </p:sp>
      <p:sp>
        <p:nvSpPr>
          <p:cNvPr id="4" name="Slide Number Placeholder 3"/>
          <p:cNvSpPr>
            <a:spLocks noGrp="1"/>
          </p:cNvSpPr>
          <p:nvPr>
            <p:ph type="sldNum" sz="quarter" idx="12"/>
          </p:nvPr>
        </p:nvSpPr>
        <p:spPr/>
        <p:txBody>
          <a:bodyPr/>
          <a:lstStyle/>
          <a:p>
            <a:fld id="{BBA8EF17-50F8-4D03-8B8E-19391B3AE54B}" type="slidenum">
              <a:rPr lang="en-CA" smtClean="0"/>
              <a:t>‹#›</a:t>
            </a:fld>
            <a:endParaRPr lang="en-CA"/>
          </a:p>
        </p:txBody>
      </p:sp>
    </p:spTree>
    <p:extLst>
      <p:ext uri="{BB962C8B-B14F-4D97-AF65-F5344CB8AC3E}">
        <p14:creationId xmlns:p14="http://schemas.microsoft.com/office/powerpoint/2010/main" val="36491923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CA"/>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31B7B493-E3B8-4110-BCBA-D1FB40F9F4E6}" type="datetimeFigureOut">
              <a:rPr lang="en-CA" smtClean="0"/>
              <a:t>2020-01-31</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BBA8EF17-50F8-4D03-8B8E-19391B3AE54B}" type="slidenum">
              <a:rPr lang="en-CA" smtClean="0"/>
              <a:t>‹#›</a:t>
            </a:fld>
            <a:endParaRPr lang="en-CA"/>
          </a:p>
        </p:txBody>
      </p:sp>
    </p:spTree>
    <p:extLst>
      <p:ext uri="{BB962C8B-B14F-4D97-AF65-F5344CB8AC3E}">
        <p14:creationId xmlns:p14="http://schemas.microsoft.com/office/powerpoint/2010/main" val="18755586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CA"/>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31B7B493-E3B8-4110-BCBA-D1FB40F9F4E6}" type="datetimeFigureOut">
              <a:rPr lang="en-CA" smtClean="0"/>
              <a:t>2020-01-31</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BBA8EF17-50F8-4D03-8B8E-19391B3AE54B}" type="slidenum">
              <a:rPr lang="en-CA" smtClean="0"/>
              <a:t>‹#›</a:t>
            </a:fld>
            <a:endParaRPr lang="en-CA"/>
          </a:p>
        </p:txBody>
      </p:sp>
    </p:spTree>
    <p:extLst>
      <p:ext uri="{BB962C8B-B14F-4D97-AF65-F5344CB8AC3E}">
        <p14:creationId xmlns:p14="http://schemas.microsoft.com/office/powerpoint/2010/main" val="23855087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CA"/>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1B7B493-E3B8-4110-BCBA-D1FB40F9F4E6}" type="datetimeFigureOut">
              <a:rPr lang="en-CA" smtClean="0"/>
              <a:t>2020-01-31</a:t>
            </a:fld>
            <a:endParaRPr lang="en-CA"/>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BA8EF17-50F8-4D03-8B8E-19391B3AE54B}" type="slidenum">
              <a:rPr lang="en-CA" smtClean="0"/>
              <a:t>‹#›</a:t>
            </a:fld>
            <a:endParaRPr lang="en-CA"/>
          </a:p>
        </p:txBody>
      </p:sp>
    </p:spTree>
    <p:extLst>
      <p:ext uri="{BB962C8B-B14F-4D97-AF65-F5344CB8AC3E}">
        <p14:creationId xmlns:p14="http://schemas.microsoft.com/office/powerpoint/2010/main" val="297871537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0.jpeg"/></Relationships>
</file>

<file path=ppt/slides/_rels/slide13.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chart" Target="../charts/chart3.xml"/></Relationships>
</file>

<file path=ppt/slides/_rels/slide14.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3.emf"/></Relationships>
</file>

<file path=ppt/slides/_rels/slide16.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5.jpeg"/></Relationships>
</file>

<file path=ppt/slides/_rels/slide17.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7.jpe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7" Type="http://schemas.openxmlformats.org/officeDocument/2006/relationships/image" Target="../media/image8.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jpe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31000">
              <a:schemeClr val="bg1">
                <a:lumMod val="95000"/>
              </a:schemeClr>
            </a:gs>
            <a:gs pos="69000">
              <a:srgbClr val="00B0F0">
                <a:alpha val="0"/>
              </a:srgbClr>
            </a:gs>
            <a:gs pos="100000">
              <a:schemeClr val="bg2"/>
            </a:gs>
          </a:gsLst>
          <a:lin ang="2700000" scaled="1"/>
        </a:gra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861622" y="282456"/>
            <a:ext cx="10516292" cy="1304162"/>
          </a:xfrm>
        </p:spPr>
        <p:txBody>
          <a:bodyPr>
            <a:normAutofit/>
          </a:bodyPr>
          <a:lstStyle/>
          <a:p>
            <a:r>
              <a:rPr lang="en-CA" sz="4400" b="1" dirty="0" smtClean="0">
                <a:latin typeface="+mn-lt"/>
              </a:rPr>
              <a:t>2019 Comparative survey results / </a:t>
            </a:r>
            <a:br>
              <a:rPr lang="en-CA" sz="4400" b="1" dirty="0" smtClean="0">
                <a:latin typeface="+mn-lt"/>
              </a:rPr>
            </a:br>
            <a:r>
              <a:rPr lang="en-CA" sz="4400" b="1" dirty="0" err="1" smtClean="0">
                <a:latin typeface="+mn-lt"/>
              </a:rPr>
              <a:t>Résultats</a:t>
            </a:r>
            <a:r>
              <a:rPr lang="en-CA" sz="4400" b="1" dirty="0" smtClean="0">
                <a:latin typeface="+mn-lt"/>
              </a:rPr>
              <a:t> du </a:t>
            </a:r>
            <a:r>
              <a:rPr lang="en-CA" sz="4400" b="1" dirty="0" err="1" smtClean="0">
                <a:latin typeface="+mn-lt"/>
              </a:rPr>
              <a:t>r</a:t>
            </a:r>
            <a:r>
              <a:rPr lang="en-CA" sz="4400" b="1" dirty="0" err="1" smtClean="0">
                <a:latin typeface="+mn-lt"/>
              </a:rPr>
              <a:t>elevé</a:t>
            </a:r>
            <a:r>
              <a:rPr lang="en-CA" sz="4400" b="1" dirty="0" smtClean="0">
                <a:latin typeface="+mn-lt"/>
              </a:rPr>
              <a:t> </a:t>
            </a:r>
            <a:r>
              <a:rPr lang="en-CA" sz="4400" b="1" dirty="0" err="1" smtClean="0">
                <a:latin typeface="+mn-lt"/>
              </a:rPr>
              <a:t>comparatif</a:t>
            </a:r>
            <a:r>
              <a:rPr lang="en-CA" sz="4400" b="1" dirty="0" smtClean="0">
                <a:latin typeface="+mn-lt"/>
              </a:rPr>
              <a:t> 2019</a:t>
            </a:r>
            <a:endParaRPr lang="en-CA" sz="4400" b="1" dirty="0">
              <a:latin typeface="+mn-lt"/>
            </a:endParaRP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6622503" y="2957704"/>
            <a:ext cx="3881120" cy="291084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66161" y="3028807"/>
            <a:ext cx="3581344" cy="2768634"/>
          </a:xfrm>
          <a:prstGeom prst="rect">
            <a:avLst/>
          </a:prstGeom>
        </p:spPr>
      </p:pic>
      <p:cxnSp>
        <p:nvCxnSpPr>
          <p:cNvPr id="7" name="Straight Arrow Connector 6"/>
          <p:cNvCxnSpPr>
            <a:stCxn id="5" idx="3"/>
            <a:endCxn id="4" idx="2"/>
          </p:cNvCxnSpPr>
          <p:nvPr/>
        </p:nvCxnSpPr>
        <p:spPr>
          <a:xfrm>
            <a:off x="5347505" y="4413124"/>
            <a:ext cx="1760138" cy="0"/>
          </a:xfrm>
          <a:prstGeom prst="straightConnector1">
            <a:avLst/>
          </a:prstGeom>
          <a:ln w="66675">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7643484" y="6353684"/>
            <a:ext cx="1839158" cy="369332"/>
          </a:xfrm>
          <a:prstGeom prst="rect">
            <a:avLst/>
          </a:prstGeom>
          <a:noFill/>
        </p:spPr>
        <p:txBody>
          <a:bodyPr wrap="none" rtlCol="0">
            <a:spAutoFit/>
          </a:bodyPr>
          <a:lstStyle/>
          <a:p>
            <a:r>
              <a:rPr lang="fr-CA" b="1" dirty="0" smtClean="0"/>
              <a:t>Avalon Voyager II</a:t>
            </a:r>
            <a:endParaRPr lang="en-CA" b="1" dirty="0"/>
          </a:p>
        </p:txBody>
      </p:sp>
      <p:sp>
        <p:nvSpPr>
          <p:cNvPr id="13" name="TextBox 12"/>
          <p:cNvSpPr txBox="1"/>
          <p:nvPr/>
        </p:nvSpPr>
        <p:spPr>
          <a:xfrm>
            <a:off x="2817143" y="5797441"/>
            <a:ext cx="1479379" cy="369332"/>
          </a:xfrm>
          <a:prstGeom prst="rect">
            <a:avLst/>
          </a:prstGeom>
          <a:noFill/>
        </p:spPr>
        <p:txBody>
          <a:bodyPr wrap="none" rtlCol="0">
            <a:spAutoFit/>
          </a:bodyPr>
          <a:lstStyle/>
          <a:p>
            <a:r>
              <a:rPr lang="fr-CA" b="1" dirty="0" smtClean="0"/>
              <a:t>Jean Mathieu</a:t>
            </a:r>
            <a:endParaRPr lang="en-CA" b="1" dirty="0"/>
          </a:p>
        </p:txBody>
      </p:sp>
      <p:sp>
        <p:nvSpPr>
          <p:cNvPr id="14" name="TextBox 13"/>
          <p:cNvSpPr txBox="1"/>
          <p:nvPr/>
        </p:nvSpPr>
        <p:spPr>
          <a:xfrm>
            <a:off x="4903770" y="1660748"/>
            <a:ext cx="2203873" cy="461665"/>
          </a:xfrm>
          <a:prstGeom prst="rect">
            <a:avLst/>
          </a:prstGeom>
          <a:noFill/>
        </p:spPr>
        <p:txBody>
          <a:bodyPr wrap="none" rtlCol="0">
            <a:spAutoFit/>
          </a:bodyPr>
          <a:lstStyle/>
          <a:p>
            <a:r>
              <a:rPr lang="fr-CA" sz="2400" dirty="0" smtClean="0"/>
              <a:t>by Tobie Surette</a:t>
            </a:r>
            <a:endParaRPr lang="en-CA" sz="2400" dirty="0"/>
          </a:p>
        </p:txBody>
      </p:sp>
    </p:spTree>
    <p:extLst>
      <p:ext uri="{BB962C8B-B14F-4D97-AF65-F5344CB8AC3E}">
        <p14:creationId xmlns:p14="http://schemas.microsoft.com/office/powerpoint/2010/main" val="193068202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31000">
              <a:schemeClr val="bg1">
                <a:lumMod val="95000"/>
              </a:schemeClr>
            </a:gs>
            <a:gs pos="69000">
              <a:srgbClr val="00B0F0">
                <a:alpha val="0"/>
              </a:srgbClr>
            </a:gs>
            <a:gs pos="100000">
              <a:schemeClr val="bg2"/>
            </a:gs>
          </a:gsLst>
          <a:lin ang="27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25033" y="203080"/>
            <a:ext cx="10893867" cy="630297"/>
          </a:xfrm>
        </p:spPr>
        <p:txBody>
          <a:bodyPr>
            <a:normAutofit/>
          </a:bodyPr>
          <a:lstStyle/>
          <a:p>
            <a:r>
              <a:rPr lang="fr-CA" sz="3600" b="1" dirty="0" smtClean="0">
                <a:latin typeface="+mn-lt"/>
              </a:rPr>
              <a:t>Catches / Captures:</a:t>
            </a:r>
            <a:endParaRPr lang="en-CA" sz="3600" b="1" dirty="0">
              <a:latin typeface="+mn-lt"/>
            </a:endParaRPr>
          </a:p>
        </p:txBody>
      </p:sp>
      <p:pic>
        <p:nvPicPr>
          <p:cNvPr id="4" name="Content Placeholder 3"/>
          <p:cNvPicPr>
            <a:picLocks noGrp="1"/>
          </p:cNvPicPr>
          <p:nvPr>
            <p:ph idx="1"/>
          </p:nvPr>
        </p:nvPicPr>
        <p:blipFill rotWithShape="1">
          <a:blip r:embed="rId3" cstate="print">
            <a:extLst>
              <a:ext uri="{28A0092B-C50C-407E-A947-70E740481C1C}">
                <a14:useLocalDpi xmlns:a14="http://schemas.microsoft.com/office/drawing/2010/main" val="0"/>
              </a:ext>
            </a:extLst>
          </a:blip>
          <a:srcRect l="6981" t="4135" r="6914" b="4161"/>
          <a:stretch/>
        </p:blipFill>
        <p:spPr bwMode="auto">
          <a:xfrm>
            <a:off x="2984500" y="952500"/>
            <a:ext cx="6378574" cy="5738813"/>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010651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31000">
              <a:schemeClr val="bg1">
                <a:lumMod val="95000"/>
              </a:schemeClr>
            </a:gs>
            <a:gs pos="69000">
              <a:srgbClr val="00B0F0">
                <a:alpha val="0"/>
              </a:srgbClr>
            </a:gs>
            <a:gs pos="100000">
              <a:schemeClr val="bg2"/>
            </a:gs>
          </a:gsLst>
          <a:lin ang="27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53005" y="330402"/>
            <a:ext cx="10515600" cy="908090"/>
          </a:xfrm>
        </p:spPr>
        <p:txBody>
          <a:bodyPr>
            <a:normAutofit/>
          </a:bodyPr>
          <a:lstStyle/>
          <a:p>
            <a:pPr marL="0" indent="0"/>
            <a:r>
              <a:rPr lang="en-CA" sz="3600" b="1" dirty="0" smtClean="0">
                <a:latin typeface="+mn-lt"/>
              </a:rPr>
              <a:t>Factors considered / </a:t>
            </a:r>
            <a:r>
              <a:rPr lang="en-CA" sz="3600" b="1" dirty="0" err="1" smtClean="0">
                <a:latin typeface="+mn-lt"/>
              </a:rPr>
              <a:t>Facteurs</a:t>
            </a:r>
            <a:r>
              <a:rPr lang="en-CA" sz="3600" b="1" dirty="0" smtClean="0">
                <a:latin typeface="+mn-lt"/>
              </a:rPr>
              <a:t> </a:t>
            </a:r>
            <a:r>
              <a:rPr lang="en-CA" sz="3600" b="1" dirty="0" err="1" smtClean="0">
                <a:latin typeface="+mn-lt"/>
              </a:rPr>
              <a:t>considérés</a:t>
            </a:r>
            <a:endParaRPr lang="en-CA" sz="3600" b="1" dirty="0">
              <a:latin typeface="+mn-lt"/>
            </a:endParaRPr>
          </a:p>
        </p:txBody>
      </p:sp>
      <p:sp>
        <p:nvSpPr>
          <p:cNvPr id="3" name="Content Placeholder 2"/>
          <p:cNvSpPr>
            <a:spLocks noGrp="1"/>
          </p:cNvSpPr>
          <p:nvPr>
            <p:ph idx="1"/>
          </p:nvPr>
        </p:nvSpPr>
        <p:spPr>
          <a:xfrm>
            <a:off x="838200" y="1794077"/>
            <a:ext cx="10515600" cy="4305782"/>
          </a:xfrm>
        </p:spPr>
        <p:txBody>
          <a:bodyPr/>
          <a:lstStyle/>
          <a:p>
            <a:r>
              <a:rPr lang="en-CA" dirty="0" smtClean="0"/>
              <a:t>Active swept areas (with errors) / </a:t>
            </a:r>
            <a:r>
              <a:rPr lang="en-CA" dirty="0" err="1" smtClean="0"/>
              <a:t>Aire</a:t>
            </a:r>
            <a:r>
              <a:rPr lang="en-CA" dirty="0" smtClean="0"/>
              <a:t> </a:t>
            </a:r>
            <a:r>
              <a:rPr lang="en-CA" dirty="0" err="1" smtClean="0"/>
              <a:t>balayée</a:t>
            </a:r>
            <a:r>
              <a:rPr lang="en-CA" dirty="0" smtClean="0"/>
              <a:t> de la phase active </a:t>
            </a:r>
          </a:p>
          <a:p>
            <a:r>
              <a:rPr lang="en-CA" dirty="0" smtClean="0"/>
              <a:t>Passive swept area (no error) / </a:t>
            </a:r>
            <a:r>
              <a:rPr lang="en-CA" dirty="0" err="1" smtClean="0"/>
              <a:t>Aire</a:t>
            </a:r>
            <a:r>
              <a:rPr lang="en-CA" dirty="0" smtClean="0"/>
              <a:t> </a:t>
            </a:r>
            <a:r>
              <a:rPr lang="en-CA" dirty="0" err="1" smtClean="0"/>
              <a:t>balayée</a:t>
            </a:r>
            <a:r>
              <a:rPr lang="en-CA" dirty="0" smtClean="0"/>
              <a:t> de la phase passive</a:t>
            </a:r>
          </a:p>
          <a:p>
            <a:r>
              <a:rPr lang="en-CA" dirty="0" smtClean="0"/>
              <a:t>Boulders and large rocks / Grosses </a:t>
            </a:r>
            <a:r>
              <a:rPr lang="en-CA" dirty="0" err="1" smtClean="0"/>
              <a:t>roches</a:t>
            </a:r>
            <a:endParaRPr lang="en-CA" dirty="0" smtClean="0"/>
          </a:p>
          <a:p>
            <a:endParaRPr lang="en-CA" dirty="0"/>
          </a:p>
        </p:txBody>
      </p:sp>
    </p:spTree>
    <p:extLst>
      <p:ext uri="{BB962C8B-B14F-4D97-AF65-F5344CB8AC3E}">
        <p14:creationId xmlns:p14="http://schemas.microsoft.com/office/powerpoint/2010/main" val="331200274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31000">
              <a:schemeClr val="bg1">
                <a:lumMod val="95000"/>
              </a:schemeClr>
            </a:gs>
            <a:gs pos="69000">
              <a:srgbClr val="00B0F0">
                <a:alpha val="0"/>
              </a:srgbClr>
            </a:gs>
            <a:gs pos="100000">
              <a:schemeClr val="bg2"/>
            </a:gs>
          </a:gsLst>
          <a:lin ang="2700000" scaled="1"/>
        </a:gra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cstate="print">
            <a:extLst>
              <a:ext uri="{28A0092B-C50C-407E-A947-70E740481C1C}">
                <a14:useLocalDpi xmlns:a14="http://schemas.microsoft.com/office/drawing/2010/main" val="0"/>
              </a:ext>
            </a:extLst>
          </a:blip>
          <a:srcRect l="7304" t="9087" r="11146"/>
          <a:stretch/>
        </p:blipFill>
        <p:spPr>
          <a:xfrm>
            <a:off x="6375401" y="1930400"/>
            <a:ext cx="4254500" cy="4742934"/>
          </a:xfrm>
          <a:prstGeom prst="rect">
            <a:avLst/>
          </a:prstGeom>
        </p:spPr>
      </p:pic>
      <p:sp>
        <p:nvSpPr>
          <p:cNvPr id="2" name="Title 1"/>
          <p:cNvSpPr>
            <a:spLocks noGrp="1"/>
          </p:cNvSpPr>
          <p:nvPr>
            <p:ph type="title"/>
          </p:nvPr>
        </p:nvSpPr>
        <p:spPr>
          <a:xfrm>
            <a:off x="482600" y="261201"/>
            <a:ext cx="10515600" cy="942975"/>
          </a:xfrm>
        </p:spPr>
        <p:txBody>
          <a:bodyPr>
            <a:noAutofit/>
          </a:bodyPr>
          <a:lstStyle/>
          <a:p>
            <a:r>
              <a:rPr lang="fr-CA" sz="3600" b="1" dirty="0" smtClean="0">
                <a:latin typeface="+mn-lt"/>
              </a:rPr>
              <a:t>Snow </a:t>
            </a:r>
            <a:r>
              <a:rPr lang="fr-CA" sz="3600" b="1" dirty="0" err="1" smtClean="0">
                <a:latin typeface="+mn-lt"/>
              </a:rPr>
              <a:t>crab</a:t>
            </a:r>
            <a:r>
              <a:rPr lang="fr-CA" sz="3600" b="1" dirty="0" smtClean="0">
                <a:latin typeface="+mn-lt"/>
              </a:rPr>
              <a:t> </a:t>
            </a:r>
            <a:r>
              <a:rPr lang="fr-CA" sz="3600" b="1" dirty="0" err="1" smtClean="0">
                <a:latin typeface="+mn-lt"/>
              </a:rPr>
              <a:t>length-frequencies</a:t>
            </a:r>
            <a:r>
              <a:rPr lang="fr-CA" sz="3600" b="1" dirty="0" smtClean="0">
                <a:latin typeface="+mn-lt"/>
              </a:rPr>
              <a:t> / </a:t>
            </a:r>
            <a:br>
              <a:rPr lang="fr-CA" sz="3600" b="1" dirty="0" smtClean="0">
                <a:latin typeface="+mn-lt"/>
              </a:rPr>
            </a:br>
            <a:r>
              <a:rPr lang="fr-CA" sz="3600" b="1" dirty="0" smtClean="0">
                <a:latin typeface="+mn-lt"/>
              </a:rPr>
              <a:t>Longueurs-fréquences crabe des neiges :</a:t>
            </a:r>
            <a:endParaRPr lang="en-CA" sz="3600" b="1" dirty="0">
              <a:latin typeface="+mn-lt"/>
            </a:endParaRPr>
          </a:p>
        </p:txBody>
      </p:sp>
      <p:pic>
        <p:nvPicPr>
          <p:cNvPr id="4" name="Content Placeholder 3"/>
          <p:cNvPicPr>
            <a:picLocks noGrp="1" noChangeAspect="1"/>
          </p:cNvPicPr>
          <p:nvPr>
            <p:ph idx="1"/>
          </p:nvPr>
        </p:nvPicPr>
        <p:blipFill rotWithShape="1">
          <a:blip r:embed="rId4" cstate="print">
            <a:extLst>
              <a:ext uri="{28A0092B-C50C-407E-A947-70E740481C1C}">
                <a14:useLocalDpi xmlns:a14="http://schemas.microsoft.com/office/drawing/2010/main" val="0"/>
              </a:ext>
            </a:extLst>
          </a:blip>
          <a:srcRect t="9088" r="10093"/>
          <a:stretch/>
        </p:blipFill>
        <p:spPr>
          <a:xfrm>
            <a:off x="1684900" y="1930400"/>
            <a:ext cx="4690500" cy="4742934"/>
          </a:xfrm>
          <a:prstGeom prst="rect">
            <a:avLst/>
          </a:prstGeom>
        </p:spPr>
      </p:pic>
      <p:sp>
        <p:nvSpPr>
          <p:cNvPr id="6" name="TextBox 5"/>
          <p:cNvSpPr txBox="1"/>
          <p:nvPr/>
        </p:nvSpPr>
        <p:spPr>
          <a:xfrm>
            <a:off x="3427334" y="1633085"/>
            <a:ext cx="1965378" cy="369332"/>
          </a:xfrm>
          <a:prstGeom prst="rect">
            <a:avLst/>
          </a:prstGeom>
          <a:noFill/>
        </p:spPr>
        <p:txBody>
          <a:bodyPr wrap="square" rtlCol="0">
            <a:spAutoFit/>
          </a:bodyPr>
          <a:lstStyle/>
          <a:p>
            <a:pPr algn="ctr"/>
            <a:r>
              <a:rPr lang="fr-CA" b="1" dirty="0" smtClean="0"/>
              <a:t>Males / Mâles</a:t>
            </a:r>
            <a:endParaRPr lang="en-CA" b="1" dirty="0"/>
          </a:p>
        </p:txBody>
      </p:sp>
      <p:sp>
        <p:nvSpPr>
          <p:cNvPr id="7" name="TextBox 6"/>
          <p:cNvSpPr txBox="1"/>
          <p:nvPr/>
        </p:nvSpPr>
        <p:spPr>
          <a:xfrm>
            <a:off x="7556500" y="1633085"/>
            <a:ext cx="2260600" cy="369332"/>
          </a:xfrm>
          <a:prstGeom prst="rect">
            <a:avLst/>
          </a:prstGeom>
          <a:noFill/>
        </p:spPr>
        <p:txBody>
          <a:bodyPr wrap="square" rtlCol="0">
            <a:spAutoFit/>
          </a:bodyPr>
          <a:lstStyle/>
          <a:p>
            <a:pPr algn="ctr"/>
            <a:r>
              <a:rPr lang="fr-CA" b="1" dirty="0" err="1" smtClean="0"/>
              <a:t>Females</a:t>
            </a:r>
            <a:r>
              <a:rPr lang="fr-CA" b="1" dirty="0" smtClean="0"/>
              <a:t> / Femelles</a:t>
            </a:r>
            <a:endParaRPr lang="en-CA" b="1" dirty="0"/>
          </a:p>
        </p:txBody>
      </p:sp>
    </p:spTree>
    <p:extLst>
      <p:ext uri="{BB962C8B-B14F-4D97-AF65-F5344CB8AC3E}">
        <p14:creationId xmlns:p14="http://schemas.microsoft.com/office/powerpoint/2010/main" val="359798080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31000">
              <a:schemeClr val="bg1">
                <a:lumMod val="95000"/>
              </a:schemeClr>
            </a:gs>
            <a:gs pos="69000">
              <a:srgbClr val="00B0F0">
                <a:alpha val="0"/>
              </a:srgbClr>
            </a:gs>
            <a:gs pos="100000">
              <a:schemeClr val="bg2"/>
            </a:gs>
          </a:gsLst>
          <a:lin ang="27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11200" y="390525"/>
            <a:ext cx="10515600" cy="727075"/>
          </a:xfrm>
        </p:spPr>
        <p:txBody>
          <a:bodyPr/>
          <a:lstStyle/>
          <a:p>
            <a:r>
              <a:rPr lang="fr-CA" b="1" dirty="0">
                <a:latin typeface="+mn-lt"/>
              </a:rPr>
              <a:t>C</a:t>
            </a:r>
            <a:r>
              <a:rPr lang="fr-CA" b="1" dirty="0" smtClean="0">
                <a:latin typeface="+mn-lt"/>
              </a:rPr>
              <a:t>atches / Captures:</a:t>
            </a:r>
            <a:endParaRPr lang="en-CA" b="1" dirty="0">
              <a:latin typeface="+mn-lt"/>
            </a:endParaRPr>
          </a:p>
        </p:txBody>
      </p:sp>
      <p:graphicFrame>
        <p:nvGraphicFramePr>
          <p:cNvPr id="5" name="Chart 4"/>
          <p:cNvGraphicFramePr>
            <a:graphicFrameLocks/>
          </p:cNvGraphicFramePr>
          <p:nvPr>
            <p:extLst>
              <p:ext uri="{D42A27DB-BD31-4B8C-83A1-F6EECF244321}">
                <p14:modId xmlns:p14="http://schemas.microsoft.com/office/powerpoint/2010/main" val="3269934414"/>
              </p:ext>
            </p:extLst>
          </p:nvPr>
        </p:nvGraphicFramePr>
        <p:xfrm>
          <a:off x="1028700" y="1765300"/>
          <a:ext cx="4929188" cy="4287837"/>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Box 1"/>
          <p:cNvSpPr txBox="1"/>
          <p:nvPr/>
        </p:nvSpPr>
        <p:spPr>
          <a:xfrm>
            <a:off x="2883694" y="5579629"/>
            <a:ext cx="1502741" cy="473508"/>
          </a:xfrm>
          <a:prstGeom prst="rect">
            <a:avLst/>
          </a:prstGeom>
        </p:spPr>
        <p:txBody>
          <a:bodyPr wrap="non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CA" sz="1800" dirty="0"/>
              <a:t>Tow / Trait</a:t>
            </a:r>
          </a:p>
        </p:txBody>
      </p:sp>
      <p:graphicFrame>
        <p:nvGraphicFramePr>
          <p:cNvPr id="9" name="Chart 8"/>
          <p:cNvGraphicFramePr>
            <a:graphicFrameLocks/>
          </p:cNvGraphicFramePr>
          <p:nvPr>
            <p:extLst>
              <p:ext uri="{D42A27DB-BD31-4B8C-83A1-F6EECF244321}">
                <p14:modId xmlns:p14="http://schemas.microsoft.com/office/powerpoint/2010/main" val="1953407241"/>
              </p:ext>
            </p:extLst>
          </p:nvPr>
        </p:nvGraphicFramePr>
        <p:xfrm>
          <a:off x="6654800" y="1663700"/>
          <a:ext cx="4572000" cy="4013200"/>
        </p:xfrm>
        <a:graphic>
          <a:graphicData uri="http://schemas.openxmlformats.org/drawingml/2006/chart">
            <c:chart xmlns:c="http://schemas.openxmlformats.org/drawingml/2006/chart" xmlns:r="http://schemas.openxmlformats.org/officeDocument/2006/relationships" r:id="rId4"/>
          </a:graphicData>
        </a:graphic>
      </p:graphicFrame>
      <p:sp>
        <p:nvSpPr>
          <p:cNvPr id="12" name="TextBox 1"/>
          <p:cNvSpPr txBox="1"/>
          <p:nvPr/>
        </p:nvSpPr>
        <p:spPr>
          <a:xfrm>
            <a:off x="8280397" y="5579629"/>
            <a:ext cx="1502741" cy="473508"/>
          </a:xfrm>
          <a:prstGeom prst="rect">
            <a:avLst/>
          </a:prstGeom>
        </p:spPr>
        <p:txBody>
          <a:bodyPr wrap="non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CA" sz="1800" dirty="0"/>
              <a:t>Tow / Trait</a:t>
            </a:r>
          </a:p>
        </p:txBody>
      </p:sp>
      <p:sp>
        <p:nvSpPr>
          <p:cNvPr id="14" name="TextBox 1"/>
          <p:cNvSpPr txBox="1"/>
          <p:nvPr/>
        </p:nvSpPr>
        <p:spPr>
          <a:xfrm rot="16200000">
            <a:off x="-161471" y="3506953"/>
            <a:ext cx="3016160" cy="326694"/>
          </a:xfrm>
          <a:prstGeom prst="rect">
            <a:avLst/>
          </a:prstGeom>
        </p:spPr>
        <p:txBody>
          <a:bodyPr wrap="non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CA" sz="1800" dirty="0"/>
              <a:t>Density / </a:t>
            </a:r>
            <a:r>
              <a:rPr lang="en-CA" sz="1800" dirty="0" err="1"/>
              <a:t>Densité</a:t>
            </a:r>
            <a:r>
              <a:rPr lang="en-CA" sz="1800" dirty="0"/>
              <a:t> </a:t>
            </a:r>
            <a:r>
              <a:rPr lang="en-CA" sz="1800" dirty="0" smtClean="0"/>
              <a:t>(10</a:t>
            </a:r>
            <a:r>
              <a:rPr lang="en-CA" sz="1800" baseline="30000" dirty="0" smtClean="0"/>
              <a:t>3</a:t>
            </a:r>
            <a:r>
              <a:rPr lang="en-US" sz="1800" dirty="0" smtClean="0"/>
              <a:t>/km</a:t>
            </a:r>
            <a:r>
              <a:rPr lang="en-US" sz="1800" baseline="30000" dirty="0" smtClean="0"/>
              <a:t>2</a:t>
            </a:r>
            <a:r>
              <a:rPr lang="en-US" sz="1800" dirty="0"/>
              <a:t>)</a:t>
            </a:r>
            <a:endParaRPr lang="en-CA" sz="1800" dirty="0"/>
          </a:p>
        </p:txBody>
      </p:sp>
      <p:sp>
        <p:nvSpPr>
          <p:cNvPr id="15" name="TextBox 1"/>
          <p:cNvSpPr txBox="1"/>
          <p:nvPr/>
        </p:nvSpPr>
        <p:spPr>
          <a:xfrm rot="16200000">
            <a:off x="4983373" y="3506953"/>
            <a:ext cx="3016160" cy="326694"/>
          </a:xfrm>
          <a:prstGeom prst="rect">
            <a:avLst/>
          </a:prstGeom>
        </p:spPr>
        <p:txBody>
          <a:bodyPr wrap="non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CA" sz="1800" dirty="0"/>
              <a:t>Density / </a:t>
            </a:r>
            <a:r>
              <a:rPr lang="en-CA" sz="1800" dirty="0" err="1"/>
              <a:t>Densité</a:t>
            </a:r>
            <a:r>
              <a:rPr lang="en-CA" sz="1800" dirty="0"/>
              <a:t> </a:t>
            </a:r>
            <a:r>
              <a:rPr lang="en-CA" sz="1800" dirty="0" smtClean="0"/>
              <a:t>(10</a:t>
            </a:r>
            <a:r>
              <a:rPr lang="en-CA" sz="1800" baseline="30000" dirty="0" smtClean="0"/>
              <a:t>3</a:t>
            </a:r>
            <a:r>
              <a:rPr lang="en-US" sz="1800" dirty="0" smtClean="0"/>
              <a:t>/km</a:t>
            </a:r>
            <a:r>
              <a:rPr lang="en-US" sz="1800" baseline="30000" dirty="0" smtClean="0"/>
              <a:t>2</a:t>
            </a:r>
            <a:r>
              <a:rPr lang="en-US" sz="1800" dirty="0"/>
              <a:t>)</a:t>
            </a:r>
            <a:endParaRPr lang="en-CA" sz="1800" dirty="0"/>
          </a:p>
        </p:txBody>
      </p:sp>
    </p:spTree>
    <p:extLst>
      <p:ext uri="{BB962C8B-B14F-4D97-AF65-F5344CB8AC3E}">
        <p14:creationId xmlns:p14="http://schemas.microsoft.com/office/powerpoint/2010/main" val="60842144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31000">
              <a:schemeClr val="bg1">
                <a:lumMod val="95000"/>
              </a:schemeClr>
            </a:gs>
            <a:gs pos="69000">
              <a:srgbClr val="00B0F0">
                <a:alpha val="0"/>
              </a:srgbClr>
            </a:gs>
            <a:gs pos="100000">
              <a:schemeClr val="bg2"/>
            </a:gs>
          </a:gsLst>
          <a:lin ang="27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147300" cy="1055841"/>
          </a:xfrm>
        </p:spPr>
        <p:txBody>
          <a:bodyPr>
            <a:normAutofit fontScale="90000"/>
          </a:bodyPr>
          <a:lstStyle/>
          <a:p>
            <a:r>
              <a:rPr lang="fr-CA" sz="3600" dirty="0" err="1" smtClean="0"/>
              <a:t>Results</a:t>
            </a:r>
            <a:r>
              <a:rPr lang="fr-CA" sz="3600" dirty="0"/>
              <a:t> </a:t>
            </a:r>
            <a:r>
              <a:rPr lang="fr-CA" sz="3600" dirty="0" smtClean="0"/>
              <a:t>: Snow </a:t>
            </a:r>
            <a:r>
              <a:rPr lang="fr-CA" sz="3600" dirty="0" err="1" smtClean="0"/>
              <a:t>crab</a:t>
            </a:r>
            <a:r>
              <a:rPr lang="fr-CA" sz="3600" dirty="0" smtClean="0"/>
              <a:t/>
            </a:r>
            <a:br>
              <a:rPr lang="fr-CA" sz="3600" dirty="0" smtClean="0"/>
            </a:br>
            <a:r>
              <a:rPr lang="fr-CA" sz="3600" dirty="0" smtClean="0"/>
              <a:t>Résultats : Crabe des neiges</a:t>
            </a:r>
            <a:endParaRPr lang="en-CA" sz="3600" dirty="0"/>
          </a:p>
        </p:txBody>
      </p:sp>
      <p:pic>
        <p:nvPicPr>
          <p:cNvPr id="4" name="Content Placeholder 3"/>
          <p:cNvPicPr>
            <a:picLocks noGrp="1" noChangeAspect="1"/>
          </p:cNvPicPr>
          <p:nvPr>
            <p:ph idx="1"/>
          </p:nvPr>
        </p:nvPicPr>
        <p:blipFill rotWithShape="1">
          <a:blip r:embed="rId3"/>
          <a:srcRect l="5450"/>
          <a:stretch/>
        </p:blipFill>
        <p:spPr>
          <a:xfrm>
            <a:off x="3708401" y="1690688"/>
            <a:ext cx="4737100" cy="5004678"/>
          </a:xfrm>
          <a:prstGeom prst="rect">
            <a:avLst/>
          </a:prstGeom>
        </p:spPr>
      </p:pic>
      <p:sp>
        <p:nvSpPr>
          <p:cNvPr id="5" name="TextBox 4"/>
          <p:cNvSpPr txBox="1"/>
          <p:nvPr/>
        </p:nvSpPr>
        <p:spPr>
          <a:xfrm rot="16200000">
            <a:off x="2179937" y="3873500"/>
            <a:ext cx="2687595" cy="369332"/>
          </a:xfrm>
          <a:prstGeom prst="rect">
            <a:avLst/>
          </a:prstGeom>
          <a:noFill/>
        </p:spPr>
        <p:txBody>
          <a:bodyPr wrap="none" rtlCol="0">
            <a:spAutoFit/>
          </a:bodyPr>
          <a:lstStyle/>
          <a:p>
            <a:r>
              <a:rPr lang="fr-CA" dirty="0" err="1" smtClean="0"/>
              <a:t>Vessel</a:t>
            </a:r>
            <a:r>
              <a:rPr lang="fr-CA" dirty="0" smtClean="0"/>
              <a:t> </a:t>
            </a:r>
            <a:r>
              <a:rPr lang="fr-CA" dirty="0" err="1" smtClean="0"/>
              <a:t>effect</a:t>
            </a:r>
            <a:r>
              <a:rPr lang="fr-CA" dirty="0" smtClean="0"/>
              <a:t> / Effet bateau</a:t>
            </a:r>
            <a:endParaRPr lang="en-CA" dirty="0"/>
          </a:p>
        </p:txBody>
      </p:sp>
    </p:spTree>
    <p:extLst>
      <p:ext uri="{BB962C8B-B14F-4D97-AF65-F5344CB8AC3E}">
        <p14:creationId xmlns:p14="http://schemas.microsoft.com/office/powerpoint/2010/main" val="141097658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31000">
              <a:schemeClr val="bg1">
                <a:lumMod val="95000"/>
              </a:schemeClr>
            </a:gs>
            <a:gs pos="69000">
              <a:srgbClr val="00B0F0">
                <a:alpha val="0"/>
              </a:srgbClr>
            </a:gs>
            <a:gs pos="100000">
              <a:schemeClr val="bg2"/>
            </a:gs>
          </a:gsLst>
          <a:lin ang="2700000" scaled="1"/>
        </a:gradFill>
        <a:effectLst/>
      </p:bgPr>
    </p:bg>
    <p:spTree>
      <p:nvGrpSpPr>
        <p:cNvPr id="1" name=""/>
        <p:cNvGrpSpPr/>
        <p:nvPr/>
      </p:nvGrpSpPr>
      <p:grpSpPr>
        <a:xfrm>
          <a:off x="0" y="0"/>
          <a:ext cx="0" cy="0"/>
          <a:chOff x="0" y="0"/>
          <a:chExt cx="0" cy="0"/>
        </a:xfrm>
      </p:grpSpPr>
      <p:sp>
        <p:nvSpPr>
          <p:cNvPr id="6" name="Title 1"/>
          <p:cNvSpPr>
            <a:spLocks noGrp="1"/>
          </p:cNvSpPr>
          <p:nvPr>
            <p:ph type="title"/>
          </p:nvPr>
        </p:nvSpPr>
        <p:spPr/>
        <p:txBody>
          <a:bodyPr>
            <a:normAutofit/>
          </a:bodyPr>
          <a:lstStyle/>
          <a:p>
            <a:r>
              <a:rPr lang="fr-CA" sz="3600" dirty="0" err="1" smtClean="0"/>
              <a:t>Results</a:t>
            </a:r>
            <a:r>
              <a:rPr lang="fr-CA" sz="3600" dirty="0"/>
              <a:t> </a:t>
            </a:r>
            <a:r>
              <a:rPr lang="fr-CA" sz="3600" dirty="0" smtClean="0"/>
              <a:t>: Fish &amp; </a:t>
            </a:r>
            <a:r>
              <a:rPr lang="fr-CA" sz="3600" dirty="0" err="1" smtClean="0"/>
              <a:t>invertebrates</a:t>
            </a:r>
            <a:r>
              <a:rPr lang="fr-CA" sz="3600" dirty="0" smtClean="0"/>
              <a:t/>
            </a:r>
            <a:br>
              <a:rPr lang="fr-CA" sz="3600" dirty="0" smtClean="0"/>
            </a:br>
            <a:r>
              <a:rPr lang="fr-CA" sz="3600" dirty="0" smtClean="0"/>
              <a:t>Résultats : Poissons et invertébrés</a:t>
            </a:r>
            <a:endParaRPr lang="en-CA" sz="3600" dirty="0"/>
          </a:p>
        </p:txBody>
      </p:sp>
      <p:pic>
        <p:nvPicPr>
          <p:cNvPr id="4" name="Content Placeholder 3"/>
          <p:cNvPicPr>
            <a:picLocks noGrp="1" noChangeAspect="1"/>
          </p:cNvPicPr>
          <p:nvPr>
            <p:ph idx="1"/>
          </p:nvPr>
        </p:nvPicPr>
        <p:blipFill>
          <a:blip r:embed="rId3"/>
          <a:stretch>
            <a:fillRect/>
          </a:stretch>
        </p:blipFill>
        <p:spPr>
          <a:xfrm>
            <a:off x="946154" y="1690687"/>
            <a:ext cx="4870446" cy="4865131"/>
          </a:xfrm>
          <a:prstGeom prst="rect">
            <a:avLst/>
          </a:prstGeom>
        </p:spPr>
      </p:pic>
      <p:pic>
        <p:nvPicPr>
          <p:cNvPr id="5" name="Picture 4"/>
          <p:cNvPicPr>
            <a:picLocks noChangeAspect="1"/>
          </p:cNvPicPr>
          <p:nvPr/>
        </p:nvPicPr>
        <p:blipFill>
          <a:blip r:embed="rId4"/>
          <a:stretch>
            <a:fillRect/>
          </a:stretch>
        </p:blipFill>
        <p:spPr>
          <a:xfrm>
            <a:off x="6440528" y="1690687"/>
            <a:ext cx="4798972" cy="4793735"/>
          </a:xfrm>
          <a:prstGeom prst="rect">
            <a:avLst/>
          </a:prstGeom>
        </p:spPr>
      </p:pic>
      <p:sp>
        <p:nvSpPr>
          <p:cNvPr id="7" name="TextBox 6"/>
          <p:cNvSpPr txBox="1"/>
          <p:nvPr/>
        </p:nvSpPr>
        <p:spPr>
          <a:xfrm>
            <a:off x="2439324" y="1803400"/>
            <a:ext cx="1884106" cy="461665"/>
          </a:xfrm>
          <a:prstGeom prst="rect">
            <a:avLst/>
          </a:prstGeom>
          <a:noFill/>
        </p:spPr>
        <p:txBody>
          <a:bodyPr wrap="none" rtlCol="0">
            <a:spAutoFit/>
          </a:bodyPr>
          <a:lstStyle/>
          <a:p>
            <a:r>
              <a:rPr lang="fr-CA" sz="2400" dirty="0" smtClean="0"/>
              <a:t>Fish / Poisson</a:t>
            </a:r>
            <a:endParaRPr lang="en-CA" sz="2400" dirty="0"/>
          </a:p>
        </p:txBody>
      </p:sp>
      <p:sp>
        <p:nvSpPr>
          <p:cNvPr id="8" name="TextBox 7"/>
          <p:cNvSpPr txBox="1"/>
          <p:nvPr/>
        </p:nvSpPr>
        <p:spPr>
          <a:xfrm>
            <a:off x="7197731" y="1803400"/>
            <a:ext cx="3530710" cy="461665"/>
          </a:xfrm>
          <a:prstGeom prst="rect">
            <a:avLst/>
          </a:prstGeom>
          <a:noFill/>
        </p:spPr>
        <p:txBody>
          <a:bodyPr wrap="none" rtlCol="0">
            <a:spAutoFit/>
          </a:bodyPr>
          <a:lstStyle/>
          <a:p>
            <a:r>
              <a:rPr lang="fr-CA" sz="2400" dirty="0" err="1" smtClean="0"/>
              <a:t>Invertebrates</a:t>
            </a:r>
            <a:r>
              <a:rPr lang="fr-CA" sz="2400" dirty="0" smtClean="0"/>
              <a:t> / Invertébrés</a:t>
            </a:r>
            <a:endParaRPr lang="en-CA" sz="2400" dirty="0"/>
          </a:p>
        </p:txBody>
      </p:sp>
    </p:spTree>
    <p:extLst>
      <p:ext uri="{BB962C8B-B14F-4D97-AF65-F5344CB8AC3E}">
        <p14:creationId xmlns:p14="http://schemas.microsoft.com/office/powerpoint/2010/main" val="86560518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31000">
              <a:schemeClr val="bg1">
                <a:lumMod val="95000"/>
              </a:schemeClr>
            </a:gs>
            <a:gs pos="69000">
              <a:srgbClr val="00B0F0">
                <a:alpha val="0"/>
              </a:srgbClr>
            </a:gs>
            <a:gs pos="100000">
              <a:schemeClr val="bg2"/>
            </a:gs>
          </a:gsLst>
          <a:lin ang="27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676275"/>
          </a:xfrm>
        </p:spPr>
        <p:txBody>
          <a:bodyPr>
            <a:normAutofit fontScale="90000"/>
          </a:bodyPr>
          <a:lstStyle/>
          <a:p>
            <a:r>
              <a:rPr lang="fr-CA" dirty="0" err="1" smtClean="0"/>
              <a:t>Other</a:t>
            </a:r>
            <a:r>
              <a:rPr lang="fr-CA" dirty="0" smtClean="0"/>
              <a:t> possible </a:t>
            </a:r>
            <a:r>
              <a:rPr lang="fr-CA" dirty="0" err="1" smtClean="0"/>
              <a:t>factors</a:t>
            </a:r>
            <a:r>
              <a:rPr lang="fr-CA" dirty="0" smtClean="0"/>
              <a:t> / Autres facteurs possibles:</a:t>
            </a:r>
            <a:endParaRPr lang="en-CA" dirty="0"/>
          </a:p>
        </p:txBody>
      </p:sp>
      <p:pic>
        <p:nvPicPr>
          <p:cNvPr id="4" name="Content Placeholder 3"/>
          <p:cNvPicPr>
            <a:picLocks noGrp="1" noChangeAspect="1"/>
          </p:cNvPicPr>
          <p:nvPr>
            <p:ph idx="1"/>
          </p:nvPr>
        </p:nvPicPr>
        <p:blipFill rotWithShape="1">
          <a:blip r:embed="rId3" cstate="print">
            <a:extLst>
              <a:ext uri="{28A0092B-C50C-407E-A947-70E740481C1C}">
                <a14:useLocalDpi xmlns:a14="http://schemas.microsoft.com/office/drawing/2010/main" val="0"/>
              </a:ext>
            </a:extLst>
          </a:blip>
          <a:srcRect l="241" t="7845" r="-241" b="-939"/>
          <a:stretch/>
        </p:blipFill>
        <p:spPr bwMode="auto">
          <a:xfrm>
            <a:off x="6095999" y="1742554"/>
            <a:ext cx="4970503" cy="4743340"/>
          </a:xfrm>
          <a:prstGeom prst="rect">
            <a:avLst/>
          </a:prstGeom>
          <a:ln>
            <a:noFill/>
          </a:ln>
          <a:extLst>
            <a:ext uri="{53640926-AAD7-44D8-BBD7-CCE9431645EC}">
              <a14:shadowObscured xmlns:a14="http://schemas.microsoft.com/office/drawing/2010/main"/>
            </a:ext>
          </a:extLst>
        </p:spPr>
      </p:pic>
      <p:pic>
        <p:nvPicPr>
          <p:cNvPr id="5" name="Picture 4"/>
          <p:cNvPicPr>
            <a:picLocks noChangeAspect="1"/>
          </p:cNvPicPr>
          <p:nvPr/>
        </p:nvPicPr>
        <p:blipFill rotWithShape="1">
          <a:blip r:embed="rId4" cstate="print">
            <a:extLst>
              <a:ext uri="{28A0092B-C50C-407E-A947-70E740481C1C}">
                <a14:useLocalDpi xmlns:a14="http://schemas.microsoft.com/office/drawing/2010/main" val="0"/>
              </a:ext>
            </a:extLst>
          </a:blip>
          <a:srcRect t="7674" r="1801" b="5491"/>
          <a:stretch/>
        </p:blipFill>
        <p:spPr bwMode="auto">
          <a:xfrm>
            <a:off x="634999" y="1742553"/>
            <a:ext cx="5336021" cy="4718572"/>
          </a:xfrm>
          <a:prstGeom prst="rect">
            <a:avLst/>
          </a:prstGeom>
          <a:ln>
            <a:noFill/>
          </a:ln>
          <a:extLst>
            <a:ext uri="{53640926-AAD7-44D8-BBD7-CCE9431645EC}">
              <a14:shadowObscured xmlns:a14="http://schemas.microsoft.com/office/drawing/2010/main"/>
            </a:ext>
          </a:extLst>
        </p:spPr>
      </p:pic>
      <p:sp>
        <p:nvSpPr>
          <p:cNvPr id="6" name="TextBox 5"/>
          <p:cNvSpPr txBox="1"/>
          <p:nvPr/>
        </p:nvSpPr>
        <p:spPr>
          <a:xfrm>
            <a:off x="1790699" y="1373221"/>
            <a:ext cx="1175821" cy="369332"/>
          </a:xfrm>
          <a:prstGeom prst="rect">
            <a:avLst/>
          </a:prstGeom>
          <a:noFill/>
        </p:spPr>
        <p:txBody>
          <a:bodyPr wrap="square" rtlCol="0">
            <a:spAutoFit/>
          </a:bodyPr>
          <a:lstStyle/>
          <a:p>
            <a:r>
              <a:rPr lang="en-US" dirty="0" smtClean="0"/>
              <a:t>Captain 1</a:t>
            </a:r>
            <a:endParaRPr lang="en-CA" dirty="0"/>
          </a:p>
        </p:txBody>
      </p:sp>
      <p:sp>
        <p:nvSpPr>
          <p:cNvPr id="7" name="TextBox 6"/>
          <p:cNvSpPr txBox="1"/>
          <p:nvPr/>
        </p:nvSpPr>
        <p:spPr>
          <a:xfrm>
            <a:off x="3880859" y="1373221"/>
            <a:ext cx="1175821" cy="369332"/>
          </a:xfrm>
          <a:prstGeom prst="rect">
            <a:avLst/>
          </a:prstGeom>
          <a:noFill/>
        </p:spPr>
        <p:txBody>
          <a:bodyPr wrap="square" rtlCol="0">
            <a:spAutoFit/>
          </a:bodyPr>
          <a:lstStyle/>
          <a:p>
            <a:r>
              <a:rPr lang="en-US" dirty="0" smtClean="0"/>
              <a:t>Captain 2</a:t>
            </a:r>
            <a:endParaRPr lang="en-CA" dirty="0"/>
          </a:p>
        </p:txBody>
      </p:sp>
      <p:sp>
        <p:nvSpPr>
          <p:cNvPr id="10" name="TextBox 9"/>
          <p:cNvSpPr txBox="1"/>
          <p:nvPr/>
        </p:nvSpPr>
        <p:spPr>
          <a:xfrm>
            <a:off x="7007638" y="1373221"/>
            <a:ext cx="1175821" cy="369332"/>
          </a:xfrm>
          <a:prstGeom prst="rect">
            <a:avLst/>
          </a:prstGeom>
          <a:noFill/>
        </p:spPr>
        <p:txBody>
          <a:bodyPr wrap="square" rtlCol="0">
            <a:spAutoFit/>
          </a:bodyPr>
          <a:lstStyle/>
          <a:p>
            <a:r>
              <a:rPr lang="en-US" dirty="0" smtClean="0"/>
              <a:t>Captain 1</a:t>
            </a:r>
            <a:endParaRPr lang="en-CA" dirty="0"/>
          </a:p>
        </p:txBody>
      </p:sp>
      <p:sp>
        <p:nvSpPr>
          <p:cNvPr id="11" name="TextBox 10"/>
          <p:cNvSpPr txBox="1"/>
          <p:nvPr/>
        </p:nvSpPr>
        <p:spPr>
          <a:xfrm>
            <a:off x="8958596" y="1373221"/>
            <a:ext cx="1175821" cy="369332"/>
          </a:xfrm>
          <a:prstGeom prst="rect">
            <a:avLst/>
          </a:prstGeom>
          <a:noFill/>
        </p:spPr>
        <p:txBody>
          <a:bodyPr wrap="square" rtlCol="0">
            <a:spAutoFit/>
          </a:bodyPr>
          <a:lstStyle/>
          <a:p>
            <a:r>
              <a:rPr lang="en-US" dirty="0" smtClean="0"/>
              <a:t>Captain 2</a:t>
            </a:r>
            <a:endParaRPr lang="en-CA" dirty="0"/>
          </a:p>
        </p:txBody>
      </p:sp>
    </p:spTree>
    <p:extLst>
      <p:ext uri="{BB962C8B-B14F-4D97-AF65-F5344CB8AC3E}">
        <p14:creationId xmlns:p14="http://schemas.microsoft.com/office/powerpoint/2010/main" val="376014463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31000">
              <a:schemeClr val="bg1">
                <a:lumMod val="95000"/>
              </a:schemeClr>
            </a:gs>
            <a:gs pos="69000">
              <a:srgbClr val="00B0F0">
                <a:alpha val="0"/>
              </a:srgbClr>
            </a:gs>
            <a:gs pos="100000">
              <a:schemeClr val="bg2"/>
            </a:gs>
          </a:gsLst>
          <a:lin ang="27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676275"/>
          </a:xfrm>
        </p:spPr>
        <p:txBody>
          <a:bodyPr>
            <a:normAutofit fontScale="90000"/>
          </a:bodyPr>
          <a:lstStyle/>
          <a:p>
            <a:r>
              <a:rPr lang="fr-CA" dirty="0" err="1" smtClean="0"/>
              <a:t>Other</a:t>
            </a:r>
            <a:r>
              <a:rPr lang="fr-CA" dirty="0" smtClean="0"/>
              <a:t> possible </a:t>
            </a:r>
            <a:r>
              <a:rPr lang="fr-CA" dirty="0" err="1" smtClean="0"/>
              <a:t>factors</a:t>
            </a:r>
            <a:r>
              <a:rPr lang="fr-CA" dirty="0" smtClean="0"/>
              <a:t> / Autres facteurs possibles:</a:t>
            </a:r>
            <a:endParaRPr lang="en-CA" dirty="0"/>
          </a:p>
        </p:txBody>
      </p:sp>
      <p:sp>
        <p:nvSpPr>
          <p:cNvPr id="6" name="TextBox 5"/>
          <p:cNvSpPr txBox="1"/>
          <p:nvPr/>
        </p:nvSpPr>
        <p:spPr>
          <a:xfrm>
            <a:off x="1993899" y="1601821"/>
            <a:ext cx="1175821" cy="369332"/>
          </a:xfrm>
          <a:prstGeom prst="rect">
            <a:avLst/>
          </a:prstGeom>
          <a:noFill/>
        </p:spPr>
        <p:txBody>
          <a:bodyPr wrap="square" rtlCol="0">
            <a:spAutoFit/>
          </a:bodyPr>
          <a:lstStyle/>
          <a:p>
            <a:r>
              <a:rPr lang="en-US" dirty="0" smtClean="0"/>
              <a:t>Captain 1</a:t>
            </a:r>
            <a:endParaRPr lang="en-CA" dirty="0"/>
          </a:p>
        </p:txBody>
      </p:sp>
      <p:sp>
        <p:nvSpPr>
          <p:cNvPr id="7" name="TextBox 6"/>
          <p:cNvSpPr txBox="1"/>
          <p:nvPr/>
        </p:nvSpPr>
        <p:spPr>
          <a:xfrm>
            <a:off x="4084059" y="1601821"/>
            <a:ext cx="1175821" cy="369332"/>
          </a:xfrm>
          <a:prstGeom prst="rect">
            <a:avLst/>
          </a:prstGeom>
          <a:noFill/>
        </p:spPr>
        <p:txBody>
          <a:bodyPr wrap="square" rtlCol="0">
            <a:spAutoFit/>
          </a:bodyPr>
          <a:lstStyle/>
          <a:p>
            <a:r>
              <a:rPr lang="en-US" dirty="0" smtClean="0"/>
              <a:t>Captain 2</a:t>
            </a:r>
            <a:endParaRPr lang="en-CA" dirty="0"/>
          </a:p>
        </p:txBody>
      </p:sp>
      <p:sp>
        <p:nvSpPr>
          <p:cNvPr id="10" name="TextBox 9"/>
          <p:cNvSpPr txBox="1"/>
          <p:nvPr/>
        </p:nvSpPr>
        <p:spPr>
          <a:xfrm>
            <a:off x="7594599" y="1601821"/>
            <a:ext cx="1175821" cy="369332"/>
          </a:xfrm>
          <a:prstGeom prst="rect">
            <a:avLst/>
          </a:prstGeom>
          <a:noFill/>
        </p:spPr>
        <p:txBody>
          <a:bodyPr wrap="square" rtlCol="0">
            <a:spAutoFit/>
          </a:bodyPr>
          <a:lstStyle/>
          <a:p>
            <a:r>
              <a:rPr lang="en-US" dirty="0" smtClean="0"/>
              <a:t>Captain 1</a:t>
            </a:r>
            <a:endParaRPr lang="en-CA" dirty="0"/>
          </a:p>
        </p:txBody>
      </p:sp>
      <p:sp>
        <p:nvSpPr>
          <p:cNvPr id="11" name="TextBox 10"/>
          <p:cNvSpPr txBox="1"/>
          <p:nvPr/>
        </p:nvSpPr>
        <p:spPr>
          <a:xfrm>
            <a:off x="9684759" y="1601821"/>
            <a:ext cx="1175821" cy="369332"/>
          </a:xfrm>
          <a:prstGeom prst="rect">
            <a:avLst/>
          </a:prstGeom>
          <a:noFill/>
        </p:spPr>
        <p:txBody>
          <a:bodyPr wrap="square" rtlCol="0">
            <a:spAutoFit/>
          </a:bodyPr>
          <a:lstStyle/>
          <a:p>
            <a:r>
              <a:rPr lang="en-US" dirty="0" smtClean="0"/>
              <a:t>Captain 2</a:t>
            </a:r>
            <a:endParaRPr lang="en-CA" dirty="0"/>
          </a:p>
        </p:txBody>
      </p:sp>
      <p:pic>
        <p:nvPicPr>
          <p:cNvPr id="12" name="Picture 11"/>
          <p:cNvPicPr>
            <a:picLocks noChangeAspect="1"/>
          </p:cNvPicPr>
          <p:nvPr/>
        </p:nvPicPr>
        <p:blipFill rotWithShape="1">
          <a:blip r:embed="rId3" cstate="print">
            <a:extLst>
              <a:ext uri="{28A0092B-C50C-407E-A947-70E740481C1C}">
                <a14:useLocalDpi xmlns:a14="http://schemas.microsoft.com/office/drawing/2010/main" val="0"/>
              </a:ext>
            </a:extLst>
          </a:blip>
          <a:srcRect l="-233" t="7900" r="233" b="5544"/>
          <a:stretch/>
        </p:blipFill>
        <p:spPr bwMode="auto">
          <a:xfrm>
            <a:off x="650804" y="1917699"/>
            <a:ext cx="5445196" cy="4713320"/>
          </a:xfrm>
          <a:prstGeom prst="rect">
            <a:avLst/>
          </a:prstGeom>
          <a:ln>
            <a:noFill/>
          </a:ln>
          <a:extLst>
            <a:ext uri="{53640926-AAD7-44D8-BBD7-CCE9431645EC}">
              <a14:shadowObscured xmlns:a14="http://schemas.microsoft.com/office/drawing/2010/main"/>
            </a:ext>
          </a:extLst>
        </p:spPr>
      </p:pic>
      <p:pic>
        <p:nvPicPr>
          <p:cNvPr id="13" name="Picture 12"/>
          <p:cNvPicPr>
            <a:picLocks noChangeAspect="1"/>
          </p:cNvPicPr>
          <p:nvPr/>
        </p:nvPicPr>
        <p:blipFill rotWithShape="1">
          <a:blip r:embed="rId4" cstate="print">
            <a:extLst>
              <a:ext uri="{28A0092B-C50C-407E-A947-70E740481C1C}">
                <a14:useLocalDpi xmlns:a14="http://schemas.microsoft.com/office/drawing/2010/main" val="0"/>
              </a:ext>
            </a:extLst>
          </a:blip>
          <a:srcRect t="7870" b="6017"/>
          <a:stretch/>
        </p:blipFill>
        <p:spPr bwMode="auto">
          <a:xfrm>
            <a:off x="6392862" y="1917699"/>
            <a:ext cx="5473495" cy="4713321"/>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87738011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31000">
              <a:schemeClr val="bg1">
                <a:lumMod val="95000"/>
              </a:schemeClr>
            </a:gs>
            <a:gs pos="69000">
              <a:srgbClr val="00B0F0">
                <a:alpha val="0"/>
              </a:srgbClr>
            </a:gs>
            <a:gs pos="100000">
              <a:schemeClr val="bg2"/>
            </a:gs>
          </a:gsLst>
          <a:lin ang="27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84200" y="339725"/>
            <a:ext cx="10515600" cy="823595"/>
          </a:xfrm>
        </p:spPr>
        <p:txBody>
          <a:bodyPr/>
          <a:lstStyle/>
          <a:p>
            <a:r>
              <a:rPr lang="en-CA" dirty="0" smtClean="0"/>
              <a:t>Conclusions:</a:t>
            </a:r>
            <a:endParaRPr lang="en-CA" dirty="0"/>
          </a:p>
        </p:txBody>
      </p:sp>
      <p:sp>
        <p:nvSpPr>
          <p:cNvPr id="3" name="Content Placeholder 2"/>
          <p:cNvSpPr>
            <a:spLocks noGrp="1"/>
          </p:cNvSpPr>
          <p:nvPr>
            <p:ph idx="1"/>
          </p:nvPr>
        </p:nvSpPr>
        <p:spPr>
          <a:xfrm>
            <a:off x="584200" y="1221740"/>
            <a:ext cx="5080000" cy="5471160"/>
          </a:xfrm>
        </p:spPr>
        <p:txBody>
          <a:bodyPr>
            <a:noAutofit/>
          </a:bodyPr>
          <a:lstStyle/>
          <a:p>
            <a:r>
              <a:rPr lang="fr-CA" sz="2200" dirty="0" smtClean="0"/>
              <a:t>No </a:t>
            </a:r>
            <a:r>
              <a:rPr lang="fr-CA" sz="2200" dirty="0" err="1" smtClean="0"/>
              <a:t>differences</a:t>
            </a:r>
            <a:r>
              <a:rPr lang="fr-CA" sz="2200" dirty="0" smtClean="0"/>
              <a:t> </a:t>
            </a:r>
            <a:r>
              <a:rPr lang="fr-CA" sz="2200" dirty="0" err="1" smtClean="0"/>
              <a:t>between</a:t>
            </a:r>
            <a:r>
              <a:rPr lang="fr-CA" sz="2200" dirty="0" smtClean="0"/>
              <a:t> male </a:t>
            </a:r>
            <a:r>
              <a:rPr lang="fr-CA" sz="2200" dirty="0" err="1" smtClean="0"/>
              <a:t>snow</a:t>
            </a:r>
            <a:r>
              <a:rPr lang="fr-CA" sz="2200" dirty="0" smtClean="0"/>
              <a:t> </a:t>
            </a:r>
            <a:r>
              <a:rPr lang="fr-CA" sz="2200" dirty="0" err="1" smtClean="0"/>
              <a:t>crab</a:t>
            </a:r>
            <a:r>
              <a:rPr lang="fr-CA" sz="2200" dirty="0" smtClean="0"/>
              <a:t> catches. </a:t>
            </a:r>
          </a:p>
          <a:p>
            <a:r>
              <a:rPr lang="fr-CA" sz="2200" dirty="0" err="1" smtClean="0"/>
              <a:t>Signficantly</a:t>
            </a:r>
            <a:r>
              <a:rPr lang="fr-CA" sz="2200" dirty="0" smtClean="0"/>
              <a:t> </a:t>
            </a:r>
            <a:r>
              <a:rPr lang="fr-CA" sz="2200" dirty="0" err="1" smtClean="0"/>
              <a:t>higher</a:t>
            </a:r>
            <a:r>
              <a:rPr lang="fr-CA" sz="2200" dirty="0" smtClean="0"/>
              <a:t> catches for immature and mature </a:t>
            </a:r>
            <a:r>
              <a:rPr lang="fr-CA" sz="2200" dirty="0" err="1" smtClean="0"/>
              <a:t>females</a:t>
            </a:r>
            <a:r>
              <a:rPr lang="fr-CA" sz="2200" dirty="0" smtClean="0"/>
              <a:t> on Jean Mathieu.  </a:t>
            </a:r>
          </a:p>
          <a:p>
            <a:r>
              <a:rPr lang="fr-CA" sz="2200" dirty="0" smtClean="0"/>
              <a:t>Fish </a:t>
            </a:r>
            <a:r>
              <a:rPr lang="fr-CA" sz="2200" dirty="0" err="1" smtClean="0"/>
              <a:t>had</a:t>
            </a:r>
            <a:r>
              <a:rPr lang="fr-CA" sz="2200" dirty="0" smtClean="0"/>
              <a:t> </a:t>
            </a:r>
            <a:r>
              <a:rPr lang="fr-CA" sz="2200" dirty="0" err="1" smtClean="0"/>
              <a:t>similar</a:t>
            </a:r>
            <a:r>
              <a:rPr lang="fr-CA" sz="2200" dirty="0" smtClean="0"/>
              <a:t> catch </a:t>
            </a:r>
            <a:r>
              <a:rPr lang="fr-CA" sz="2200" dirty="0" err="1" smtClean="0"/>
              <a:t>levels</a:t>
            </a:r>
            <a:r>
              <a:rPr lang="fr-CA" sz="2200" dirty="0" smtClean="0"/>
              <a:t>.</a:t>
            </a:r>
          </a:p>
          <a:p>
            <a:r>
              <a:rPr lang="fr-CA" sz="2200" dirty="0" err="1" smtClean="0"/>
              <a:t>Sea</a:t>
            </a:r>
            <a:r>
              <a:rPr lang="fr-CA" sz="2200" dirty="0" smtClean="0"/>
              <a:t> </a:t>
            </a:r>
            <a:r>
              <a:rPr lang="fr-CA" sz="2200" dirty="0" err="1" smtClean="0"/>
              <a:t>urchins</a:t>
            </a:r>
            <a:r>
              <a:rPr lang="fr-CA" sz="2200" dirty="0" smtClean="0"/>
              <a:t> </a:t>
            </a:r>
            <a:r>
              <a:rPr lang="fr-CA" sz="2200" dirty="0" err="1" smtClean="0"/>
              <a:t>were</a:t>
            </a:r>
            <a:r>
              <a:rPr lang="fr-CA" sz="2200" dirty="0" smtClean="0"/>
              <a:t> </a:t>
            </a:r>
            <a:r>
              <a:rPr lang="fr-CA" sz="2200" dirty="0" err="1" smtClean="0"/>
              <a:t>caught</a:t>
            </a:r>
            <a:r>
              <a:rPr lang="fr-CA" sz="2200" dirty="0" smtClean="0"/>
              <a:t> more on Jean Mathieu, but </a:t>
            </a:r>
            <a:r>
              <a:rPr lang="fr-CA" sz="2200" dirty="0" err="1" smtClean="0"/>
              <a:t>mudstars</a:t>
            </a:r>
            <a:r>
              <a:rPr lang="fr-CA" sz="2200" dirty="0" smtClean="0"/>
              <a:t> more the Avalon.</a:t>
            </a:r>
          </a:p>
          <a:p>
            <a:r>
              <a:rPr lang="fr-CA" sz="2200" dirty="0" err="1" smtClean="0"/>
              <a:t>However</a:t>
            </a:r>
            <a:r>
              <a:rPr lang="fr-CA" sz="2200" dirty="0" smtClean="0"/>
              <a:t>, </a:t>
            </a:r>
            <a:r>
              <a:rPr lang="fr-CA" sz="2200" dirty="0" err="1" smtClean="0"/>
              <a:t>uncertainties</a:t>
            </a:r>
            <a:r>
              <a:rPr lang="fr-CA" sz="2200" dirty="0" smtClean="0"/>
              <a:t> </a:t>
            </a:r>
            <a:r>
              <a:rPr lang="fr-CA" sz="2200" dirty="0" err="1" smtClean="0"/>
              <a:t>remain</a:t>
            </a:r>
            <a:r>
              <a:rPr lang="fr-CA" sz="2200" dirty="0" smtClean="0"/>
              <a:t>, </a:t>
            </a:r>
            <a:r>
              <a:rPr lang="fr-CA" sz="2200" dirty="0" err="1" smtClean="0"/>
              <a:t>such</a:t>
            </a:r>
            <a:r>
              <a:rPr lang="fr-CA" sz="2200" dirty="0" smtClean="0"/>
              <a:t> as:</a:t>
            </a:r>
          </a:p>
          <a:p>
            <a:pPr lvl="1"/>
            <a:r>
              <a:rPr lang="fr-CA" sz="2200" dirty="0" err="1" smtClean="0"/>
              <a:t>Trawl</a:t>
            </a:r>
            <a:r>
              <a:rPr lang="fr-CA" sz="2200" dirty="0" smtClean="0"/>
              <a:t> speed oscillations</a:t>
            </a:r>
          </a:p>
          <a:p>
            <a:pPr lvl="1"/>
            <a:r>
              <a:rPr lang="fr-CA" sz="2200" dirty="0" err="1" smtClean="0"/>
              <a:t>Bottom</a:t>
            </a:r>
            <a:r>
              <a:rPr lang="fr-CA" sz="2200" dirty="0" smtClean="0"/>
              <a:t> contact</a:t>
            </a:r>
          </a:p>
          <a:p>
            <a:pPr lvl="1"/>
            <a:r>
              <a:rPr lang="fr-CA" sz="2200" dirty="0" smtClean="0"/>
              <a:t>Large catch </a:t>
            </a:r>
            <a:r>
              <a:rPr lang="fr-CA" sz="2200" dirty="0" err="1" smtClean="0"/>
              <a:t>increases</a:t>
            </a:r>
            <a:r>
              <a:rPr lang="fr-CA" sz="2200" dirty="0" smtClean="0"/>
              <a:t> </a:t>
            </a:r>
            <a:r>
              <a:rPr lang="fr-CA" sz="2200" dirty="0" err="1" smtClean="0"/>
              <a:t>observed</a:t>
            </a:r>
            <a:r>
              <a:rPr lang="fr-CA" sz="2200" dirty="0" smtClean="0"/>
              <a:t> in 2019 </a:t>
            </a:r>
            <a:r>
              <a:rPr lang="fr-CA" sz="2200" dirty="0" err="1" smtClean="0"/>
              <a:t>survey</a:t>
            </a:r>
            <a:r>
              <a:rPr lang="fr-CA" sz="2200" dirty="0" smtClean="0"/>
              <a:t>, </a:t>
            </a:r>
            <a:r>
              <a:rPr lang="fr-CA" sz="2200" dirty="0" err="1" smtClean="0"/>
              <a:t>notably</a:t>
            </a:r>
            <a:r>
              <a:rPr lang="fr-CA" sz="2200" dirty="0" smtClean="0"/>
              <a:t> for mature </a:t>
            </a:r>
            <a:r>
              <a:rPr lang="fr-CA" sz="2200" dirty="0" err="1" smtClean="0"/>
              <a:t>females</a:t>
            </a:r>
            <a:endParaRPr lang="fr-CA" sz="2200" dirty="0" smtClean="0"/>
          </a:p>
          <a:p>
            <a:pPr marL="457200" lvl="1" indent="0">
              <a:buNone/>
            </a:pPr>
            <a:endParaRPr lang="fr-CA" sz="2200" dirty="0" smtClean="0"/>
          </a:p>
          <a:p>
            <a:pPr lvl="1"/>
            <a:endParaRPr lang="fr-CA" sz="2200" dirty="0" smtClean="0"/>
          </a:p>
          <a:p>
            <a:endParaRPr lang="fr-CA" sz="2200" dirty="0" smtClean="0"/>
          </a:p>
          <a:p>
            <a:endParaRPr lang="en-CA" sz="2200" dirty="0"/>
          </a:p>
        </p:txBody>
      </p:sp>
      <p:sp>
        <p:nvSpPr>
          <p:cNvPr id="6" name="Content Placeholder 2"/>
          <p:cNvSpPr txBox="1">
            <a:spLocks/>
          </p:cNvSpPr>
          <p:nvPr/>
        </p:nvSpPr>
        <p:spPr>
          <a:xfrm>
            <a:off x="6565900" y="1163320"/>
            <a:ext cx="5461000" cy="552958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CA" sz="2200" dirty="0" smtClean="0"/>
              <a:t>Captures de mâles montrent des différences non-significatives . </a:t>
            </a:r>
          </a:p>
          <a:p>
            <a:r>
              <a:rPr lang="fr-CA" sz="2200" dirty="0" smtClean="0"/>
              <a:t>Captures plus élevées chez les femelles immatures et matures du Jean Mathieu.  </a:t>
            </a:r>
          </a:p>
          <a:p>
            <a:r>
              <a:rPr lang="fr-CA" sz="2200" dirty="0" smtClean="0"/>
              <a:t>Les captures de poisson étaient comparables.</a:t>
            </a:r>
          </a:p>
          <a:p>
            <a:r>
              <a:rPr lang="fr-CA" sz="2200" dirty="0" smtClean="0"/>
              <a:t>Plus d’oursins de mer sur le Jean Mathieu, mais plus de </a:t>
            </a:r>
            <a:r>
              <a:rPr lang="fr-CA" sz="2200" i="1" dirty="0" err="1" smtClean="0"/>
              <a:t>mudstars</a:t>
            </a:r>
            <a:r>
              <a:rPr lang="fr-CA" sz="2200" dirty="0" smtClean="0"/>
              <a:t> sur l’Avalon.</a:t>
            </a:r>
          </a:p>
          <a:p>
            <a:r>
              <a:rPr lang="fr-CA" sz="2200" dirty="0" smtClean="0"/>
              <a:t>Il reste quand certaines incertitudes, telles que:</a:t>
            </a:r>
          </a:p>
          <a:p>
            <a:pPr lvl="1"/>
            <a:r>
              <a:rPr lang="fr-CA" sz="2200" dirty="0" smtClean="0"/>
              <a:t>Oscillations dans la vitesse du chalut.</a:t>
            </a:r>
          </a:p>
          <a:p>
            <a:pPr lvl="1"/>
            <a:r>
              <a:rPr lang="fr-CA" sz="2200" dirty="0" smtClean="0"/>
              <a:t>Contact avec le fond</a:t>
            </a:r>
          </a:p>
          <a:p>
            <a:pPr lvl="1"/>
            <a:r>
              <a:rPr lang="fr-CA" sz="2200" dirty="0" smtClean="0"/>
              <a:t>Grosses augmentations des captures dans le relevé de 2019, notamment chez les femelles matures</a:t>
            </a:r>
          </a:p>
          <a:p>
            <a:pPr marL="457200" lvl="1" indent="0">
              <a:buFont typeface="Arial" panose="020B0604020202020204" pitchFamily="34" charset="0"/>
              <a:buNone/>
            </a:pPr>
            <a:endParaRPr lang="fr-CA" sz="2200" dirty="0" smtClean="0"/>
          </a:p>
          <a:p>
            <a:pPr lvl="1"/>
            <a:endParaRPr lang="fr-CA" sz="2200" dirty="0" smtClean="0"/>
          </a:p>
          <a:p>
            <a:endParaRPr lang="fr-CA" sz="2200" dirty="0" smtClean="0"/>
          </a:p>
          <a:p>
            <a:endParaRPr lang="en-CA" sz="2200" dirty="0"/>
          </a:p>
        </p:txBody>
      </p:sp>
    </p:spTree>
    <p:extLst>
      <p:ext uri="{BB962C8B-B14F-4D97-AF65-F5344CB8AC3E}">
        <p14:creationId xmlns:p14="http://schemas.microsoft.com/office/powerpoint/2010/main" val="48566297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31000">
              <a:schemeClr val="bg1">
                <a:lumMod val="95000"/>
              </a:schemeClr>
            </a:gs>
            <a:gs pos="69000">
              <a:srgbClr val="00B0F0">
                <a:alpha val="0"/>
              </a:srgbClr>
            </a:gs>
            <a:gs pos="100000">
              <a:schemeClr val="bg2"/>
            </a:gs>
          </a:gsLst>
          <a:lin ang="27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81118" y="289234"/>
            <a:ext cx="6276763" cy="1209031"/>
          </a:xfrm>
        </p:spPr>
        <p:txBody>
          <a:bodyPr>
            <a:normAutofit/>
          </a:bodyPr>
          <a:lstStyle/>
          <a:p>
            <a:r>
              <a:rPr lang="en-CA" sz="3600" b="1" dirty="0" smtClean="0">
                <a:latin typeface="+mn-lt"/>
              </a:rPr>
              <a:t>Experimental protocol / </a:t>
            </a:r>
            <a:br>
              <a:rPr lang="en-CA" sz="3600" b="1" dirty="0" smtClean="0">
                <a:latin typeface="+mn-lt"/>
              </a:rPr>
            </a:br>
            <a:r>
              <a:rPr lang="en-CA" sz="3600" b="1" dirty="0" err="1" smtClean="0">
                <a:latin typeface="+mn-lt"/>
              </a:rPr>
              <a:t>Protocole</a:t>
            </a:r>
            <a:r>
              <a:rPr lang="en-CA" sz="3600" b="1" dirty="0" smtClean="0">
                <a:latin typeface="+mn-lt"/>
              </a:rPr>
              <a:t> </a:t>
            </a:r>
            <a:r>
              <a:rPr lang="en-CA" sz="3600" b="1" dirty="0" err="1" smtClean="0">
                <a:latin typeface="+mn-lt"/>
              </a:rPr>
              <a:t>exp</a:t>
            </a:r>
            <a:r>
              <a:rPr lang="fr-CA" sz="3600" b="1" dirty="0" err="1" smtClean="0">
                <a:latin typeface="+mn-lt"/>
              </a:rPr>
              <a:t>érimental</a:t>
            </a:r>
            <a:endParaRPr lang="en-CA" sz="3600" b="1" dirty="0">
              <a:latin typeface="+mn-lt"/>
            </a:endParaRPr>
          </a:p>
        </p:txBody>
      </p:sp>
      <p:sp>
        <p:nvSpPr>
          <p:cNvPr id="3" name="Content Placeholder 2"/>
          <p:cNvSpPr>
            <a:spLocks noGrp="1"/>
          </p:cNvSpPr>
          <p:nvPr>
            <p:ph idx="1"/>
          </p:nvPr>
        </p:nvSpPr>
        <p:spPr>
          <a:xfrm>
            <a:off x="481118" y="1770925"/>
            <a:ext cx="5713072" cy="4421530"/>
          </a:xfrm>
        </p:spPr>
        <p:txBody>
          <a:bodyPr>
            <a:normAutofit/>
          </a:bodyPr>
          <a:lstStyle/>
          <a:p>
            <a:r>
              <a:rPr lang="fr-CA" sz="2400" dirty="0" smtClean="0"/>
              <a:t>End of </a:t>
            </a:r>
            <a:r>
              <a:rPr lang="fr-CA" sz="2400" dirty="0" err="1" smtClean="0"/>
              <a:t>survey</a:t>
            </a:r>
            <a:r>
              <a:rPr lang="fr-CA" sz="2400" dirty="0" smtClean="0"/>
              <a:t> / Fin du relevé </a:t>
            </a:r>
            <a:r>
              <a:rPr lang="en-CA" sz="2400" baseline="0" dirty="0" smtClean="0"/>
              <a:t>(Sept. 19-25).</a:t>
            </a:r>
            <a:endParaRPr lang="en-CA" sz="2400" dirty="0" smtClean="0"/>
          </a:p>
          <a:p>
            <a:r>
              <a:rPr lang="en-CA" sz="2400" dirty="0" smtClean="0"/>
              <a:t>40 stations.</a:t>
            </a:r>
          </a:p>
          <a:p>
            <a:r>
              <a:rPr lang="en-CA" sz="2400" dirty="0" smtClean="0"/>
              <a:t>Side-by-side / Côte-à-</a:t>
            </a:r>
            <a:r>
              <a:rPr lang="en-CA" sz="2400" dirty="0" err="1" smtClean="0"/>
              <a:t>côte</a:t>
            </a:r>
            <a:r>
              <a:rPr lang="en-CA" sz="2400" dirty="0" smtClean="0"/>
              <a:t>. </a:t>
            </a:r>
          </a:p>
          <a:p>
            <a:r>
              <a:rPr lang="fr-CA" sz="2400" dirty="0" err="1" smtClean="0"/>
              <a:t>Nephrops</a:t>
            </a:r>
            <a:r>
              <a:rPr lang="fr-CA" sz="2400" dirty="0" smtClean="0"/>
              <a:t> </a:t>
            </a:r>
            <a:r>
              <a:rPr lang="fr-CA" sz="2400" dirty="0" err="1" smtClean="0"/>
              <a:t>trawl</a:t>
            </a:r>
            <a:r>
              <a:rPr lang="fr-CA" sz="2400" dirty="0" smtClean="0"/>
              <a:t> / Chalut </a:t>
            </a:r>
            <a:r>
              <a:rPr lang="fr-CA" sz="2400" dirty="0" err="1" smtClean="0"/>
              <a:t>Nephrops</a:t>
            </a:r>
            <a:r>
              <a:rPr lang="fr-CA" sz="2400" dirty="0" smtClean="0"/>
              <a:t>.</a:t>
            </a:r>
          </a:p>
          <a:p>
            <a:r>
              <a:rPr lang="fr-CA" sz="2400" dirty="0" smtClean="0"/>
              <a:t>5-minute </a:t>
            </a:r>
            <a:r>
              <a:rPr lang="fr-CA" sz="2400" dirty="0" err="1" smtClean="0"/>
              <a:t>tows</a:t>
            </a:r>
            <a:r>
              <a:rPr lang="fr-CA" sz="2400" dirty="0" smtClean="0"/>
              <a:t> / Traits de 5-minutes.</a:t>
            </a:r>
          </a:p>
          <a:p>
            <a:r>
              <a:rPr lang="fr-CA" sz="2400" dirty="0" smtClean="0"/>
              <a:t>Speed </a:t>
            </a:r>
            <a:r>
              <a:rPr lang="en-US" sz="2400" dirty="0" smtClean="0"/>
              <a:t>~</a:t>
            </a:r>
            <a:r>
              <a:rPr lang="fr-CA" sz="2400" dirty="0" smtClean="0"/>
              <a:t>2 </a:t>
            </a:r>
            <a:r>
              <a:rPr lang="fr-CA" sz="2400" dirty="0" err="1" smtClean="0"/>
              <a:t>knots</a:t>
            </a:r>
            <a:r>
              <a:rPr lang="fr-CA" sz="2400" dirty="0" smtClean="0"/>
              <a:t> / Vitesse ~2 nœuds.</a:t>
            </a:r>
          </a:p>
          <a:p>
            <a:endParaRPr lang="en-CA" sz="2400" dirty="0"/>
          </a:p>
        </p:txBody>
      </p:sp>
      <p:pic>
        <p:nvPicPr>
          <p:cNvPr id="4" name="Picture 3"/>
          <p:cNvPicPr/>
          <p:nvPr/>
        </p:nvPicPr>
        <p:blipFill rotWithShape="1">
          <a:blip r:embed="rId3" cstate="print">
            <a:extLst>
              <a:ext uri="{28A0092B-C50C-407E-A947-70E740481C1C}">
                <a14:useLocalDpi xmlns:a14="http://schemas.microsoft.com/office/drawing/2010/main" val="0"/>
              </a:ext>
            </a:extLst>
          </a:blip>
          <a:srcRect l="6001" t="5740" b="9730"/>
          <a:stretch/>
        </p:blipFill>
        <p:spPr bwMode="auto">
          <a:xfrm>
            <a:off x="6964491" y="289234"/>
            <a:ext cx="4876410" cy="626203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29533408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31000">
              <a:schemeClr val="bg1">
                <a:lumMod val="95000"/>
              </a:schemeClr>
            </a:gs>
            <a:gs pos="69000">
              <a:srgbClr val="00B0F0">
                <a:alpha val="12000"/>
              </a:srgbClr>
            </a:gs>
            <a:gs pos="100000">
              <a:schemeClr val="bg2"/>
            </a:gs>
          </a:gsLst>
          <a:lin ang="27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22453" y="341977"/>
            <a:ext cx="7391400" cy="595574"/>
          </a:xfrm>
        </p:spPr>
        <p:txBody>
          <a:bodyPr>
            <a:normAutofit/>
          </a:bodyPr>
          <a:lstStyle/>
          <a:p>
            <a:r>
              <a:rPr lang="fr-CA" sz="3600" b="1" dirty="0" err="1" smtClean="0">
                <a:latin typeface="+mn-lt"/>
              </a:rPr>
              <a:t>Trawl</a:t>
            </a:r>
            <a:r>
              <a:rPr lang="fr-CA" sz="3600" b="1" dirty="0" smtClean="0">
                <a:latin typeface="+mn-lt"/>
              </a:rPr>
              <a:t> probes / Sondes du chalut:</a:t>
            </a:r>
            <a:endParaRPr lang="en-CA" sz="3600" b="1" dirty="0">
              <a:latin typeface="+mn-lt"/>
            </a:endParaRPr>
          </a:p>
        </p:txBody>
      </p:sp>
      <p:grpSp>
        <p:nvGrpSpPr>
          <p:cNvPr id="10" name="Group 9"/>
          <p:cNvGrpSpPr/>
          <p:nvPr/>
        </p:nvGrpSpPr>
        <p:grpSpPr>
          <a:xfrm>
            <a:off x="7878731" y="1012658"/>
            <a:ext cx="2997844" cy="4723530"/>
            <a:chOff x="8519292" y="575513"/>
            <a:chExt cx="3438525" cy="5156835"/>
          </a:xfrm>
        </p:grpSpPr>
        <p:pic>
          <p:nvPicPr>
            <p:cNvPr id="9" name="Picture 8"/>
            <p:cNvPicPr/>
            <p:nvPr/>
          </p:nvPicPr>
          <p:blipFill rotWithShape="1">
            <a:blip r:embed="rId3" cstate="print">
              <a:extLst>
                <a:ext uri="{28A0092B-C50C-407E-A947-70E740481C1C}">
                  <a14:useLocalDpi xmlns:a14="http://schemas.microsoft.com/office/drawing/2010/main" val="0"/>
                </a:ext>
              </a:extLst>
            </a:blip>
            <a:srcRect l="13104" t="26101" r="11769" b="7101"/>
            <a:stretch/>
          </p:blipFill>
          <p:spPr bwMode="auto">
            <a:xfrm rot="5400000">
              <a:off x="7660137" y="1434668"/>
              <a:ext cx="5156835" cy="3438525"/>
            </a:xfrm>
            <a:prstGeom prst="rect">
              <a:avLst/>
            </a:prstGeom>
            <a:ln>
              <a:noFill/>
            </a:ln>
            <a:extLst>
              <a:ext uri="{53640926-AAD7-44D8-BBD7-CCE9431645EC}">
                <a14:shadowObscured xmlns:a14="http://schemas.microsoft.com/office/drawing/2010/main"/>
              </a:ext>
            </a:extLst>
          </p:spPr>
        </p:pic>
        <p:grpSp>
          <p:nvGrpSpPr>
            <p:cNvPr id="4" name="Group 3"/>
            <p:cNvGrpSpPr/>
            <p:nvPr/>
          </p:nvGrpSpPr>
          <p:grpSpPr>
            <a:xfrm>
              <a:off x="10081469" y="1825625"/>
              <a:ext cx="1612899" cy="3096892"/>
              <a:chOff x="-73310" y="0"/>
              <a:chExt cx="2072231" cy="3519994"/>
            </a:xfrm>
          </p:grpSpPr>
          <p:sp>
            <p:nvSpPr>
              <p:cNvPr id="5" name="Text Box 172"/>
              <p:cNvSpPr txBox="1"/>
              <p:nvPr/>
            </p:nvSpPr>
            <p:spPr>
              <a:xfrm>
                <a:off x="-73310" y="3179752"/>
                <a:ext cx="818707" cy="340242"/>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gn="ctr">
                  <a:lnSpc>
                    <a:spcPct val="107000"/>
                  </a:lnSpc>
                  <a:spcBef>
                    <a:spcPts val="0"/>
                  </a:spcBef>
                  <a:spcAft>
                    <a:spcPts val="800"/>
                  </a:spcAft>
                </a:pPr>
                <a:r>
                  <a:rPr lang="en-CA" sz="1200" b="1">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Light</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Text Box 173"/>
              <p:cNvSpPr txBox="1"/>
              <p:nvPr/>
            </p:nvSpPr>
            <p:spPr>
              <a:xfrm>
                <a:off x="1180214" y="0"/>
                <a:ext cx="818707" cy="340242"/>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gn="ctr">
                  <a:lnSpc>
                    <a:spcPct val="107000"/>
                  </a:lnSpc>
                  <a:spcBef>
                    <a:spcPts val="0"/>
                  </a:spcBef>
                  <a:spcAft>
                    <a:spcPts val="800"/>
                  </a:spcAft>
                </a:pPr>
                <a:r>
                  <a:rPr lang="en-CA" sz="1200" b="1">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Light</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 name="Text Box 174"/>
              <p:cNvSpPr txBox="1"/>
              <p:nvPr/>
            </p:nvSpPr>
            <p:spPr>
              <a:xfrm>
                <a:off x="542225" y="903725"/>
                <a:ext cx="992033" cy="606056"/>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gn="ctr">
                  <a:lnSpc>
                    <a:spcPct val="107000"/>
                  </a:lnSpc>
                  <a:spcBef>
                    <a:spcPts val="0"/>
                  </a:spcBef>
                  <a:spcAft>
                    <a:spcPts val="800"/>
                  </a:spcAft>
                </a:pPr>
                <a:r>
                  <a:rPr lang="en-CA" sz="1200" b="1">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GoPro Camera</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 name="Text Box 175"/>
              <p:cNvSpPr txBox="1"/>
              <p:nvPr/>
            </p:nvSpPr>
            <p:spPr>
              <a:xfrm>
                <a:off x="-35067" y="2464751"/>
                <a:ext cx="1569325" cy="338345"/>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gn="ctr">
                  <a:lnSpc>
                    <a:spcPct val="107000"/>
                  </a:lnSpc>
                  <a:spcBef>
                    <a:spcPts val="0"/>
                  </a:spcBef>
                  <a:spcAft>
                    <a:spcPts val="800"/>
                  </a:spcAft>
                </a:pPr>
                <a:r>
                  <a:rPr lang="en-CA" sz="1200" b="1" dirty="0">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Flowmeter</a:t>
                </a:r>
                <a:endParaRPr lang="en-CA" sz="110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sp>
        <p:nvSpPr>
          <p:cNvPr id="12" name="TextBox 11"/>
          <p:cNvSpPr txBox="1"/>
          <p:nvPr/>
        </p:nvSpPr>
        <p:spPr>
          <a:xfrm>
            <a:off x="4869737" y="3525640"/>
            <a:ext cx="2617576" cy="369332"/>
          </a:xfrm>
          <a:prstGeom prst="rect">
            <a:avLst/>
          </a:prstGeom>
          <a:noFill/>
        </p:spPr>
        <p:txBody>
          <a:bodyPr wrap="none" rtlCol="0">
            <a:spAutoFit/>
          </a:bodyPr>
          <a:lstStyle/>
          <a:p>
            <a:r>
              <a:rPr lang="en-CA" b="1" dirty="0" smtClean="0"/>
              <a:t>Minilog (1990-2019 </a:t>
            </a:r>
            <a:r>
              <a:rPr lang="en-CA" b="1" dirty="0" smtClean="0"/>
              <a:t>R.I.P</a:t>
            </a:r>
            <a:r>
              <a:rPr lang="en-CA" b="1" dirty="0" smtClean="0"/>
              <a:t>)</a:t>
            </a:r>
            <a:endParaRPr lang="en-CA" b="1" dirty="0"/>
          </a:p>
        </p:txBody>
      </p:sp>
      <p:sp>
        <p:nvSpPr>
          <p:cNvPr id="13" name="TextBox 12"/>
          <p:cNvSpPr txBox="1"/>
          <p:nvPr/>
        </p:nvSpPr>
        <p:spPr>
          <a:xfrm>
            <a:off x="1961537" y="5736188"/>
            <a:ext cx="1078500" cy="369332"/>
          </a:xfrm>
          <a:prstGeom prst="rect">
            <a:avLst/>
          </a:prstGeom>
          <a:noFill/>
        </p:spPr>
        <p:txBody>
          <a:bodyPr wrap="none" rtlCol="0">
            <a:spAutoFit/>
          </a:bodyPr>
          <a:lstStyle/>
          <a:p>
            <a:r>
              <a:rPr lang="en-CA" b="1" dirty="0" smtClean="0"/>
              <a:t>Star </a:t>
            </a:r>
            <a:r>
              <a:rPr lang="en-CA" b="1" dirty="0" err="1" smtClean="0"/>
              <a:t>Oddi</a:t>
            </a:r>
            <a:endParaRPr lang="en-CA" b="1" dirty="0"/>
          </a:p>
        </p:txBody>
      </p:sp>
      <p:sp>
        <p:nvSpPr>
          <p:cNvPr id="14" name="TextBox 13"/>
          <p:cNvSpPr txBox="1"/>
          <p:nvPr/>
        </p:nvSpPr>
        <p:spPr>
          <a:xfrm>
            <a:off x="7878731" y="5783915"/>
            <a:ext cx="2974687" cy="646331"/>
          </a:xfrm>
          <a:prstGeom prst="rect">
            <a:avLst/>
          </a:prstGeom>
          <a:noFill/>
        </p:spPr>
        <p:txBody>
          <a:bodyPr wrap="square" rtlCol="0">
            <a:spAutoFit/>
          </a:bodyPr>
          <a:lstStyle/>
          <a:p>
            <a:pPr algn="ctr"/>
            <a:r>
              <a:rPr lang="en-CA" b="1" dirty="0" err="1" smtClean="0"/>
              <a:t>Aquadopp</a:t>
            </a:r>
            <a:r>
              <a:rPr lang="en-CA" b="1" dirty="0" smtClean="0"/>
              <a:t> 300 </a:t>
            </a:r>
          </a:p>
          <a:p>
            <a:pPr algn="ctr"/>
            <a:r>
              <a:rPr lang="en-CA" b="1" dirty="0" smtClean="0"/>
              <a:t>Flowmeter / </a:t>
            </a:r>
            <a:r>
              <a:rPr lang="fr-CA" b="1" dirty="0" smtClean="0"/>
              <a:t>Courantomètre</a:t>
            </a:r>
            <a:endParaRPr lang="en-CA" b="1" dirty="0"/>
          </a:p>
        </p:txBody>
      </p:sp>
      <p:sp>
        <p:nvSpPr>
          <p:cNvPr id="15" name="TextBox 14"/>
          <p:cNvSpPr txBox="1"/>
          <p:nvPr/>
        </p:nvSpPr>
        <p:spPr>
          <a:xfrm>
            <a:off x="2506234" y="3516164"/>
            <a:ext cx="851515" cy="369332"/>
          </a:xfrm>
          <a:prstGeom prst="rect">
            <a:avLst/>
          </a:prstGeom>
          <a:noFill/>
        </p:spPr>
        <p:txBody>
          <a:bodyPr wrap="none" rtlCol="0">
            <a:spAutoFit/>
          </a:bodyPr>
          <a:lstStyle/>
          <a:p>
            <a:r>
              <a:rPr lang="en-CA" b="1" dirty="0" err="1" smtClean="0"/>
              <a:t>eSonar</a:t>
            </a:r>
            <a:endParaRPr lang="en-CA" b="1" dirty="0"/>
          </a:p>
        </p:txBody>
      </p:sp>
      <p:pic>
        <p:nvPicPr>
          <p:cNvPr id="16" name="Picture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12978" y="1266379"/>
            <a:ext cx="2965341" cy="2224006"/>
          </a:xfrm>
          <a:prstGeom prst="rect">
            <a:avLst/>
          </a:prstGeom>
        </p:spPr>
      </p:pic>
      <p:pic>
        <p:nvPicPr>
          <p:cNvPr id="17" name="Picture 16"/>
          <p:cNvPicPr>
            <a:picLocks noChangeAspect="1"/>
          </p:cNvPicPr>
          <p:nvPr/>
        </p:nvPicPr>
        <p:blipFill rotWithShape="1">
          <a:blip r:embed="rId5" cstate="print">
            <a:extLst>
              <a:ext uri="{28A0092B-C50C-407E-A947-70E740481C1C}">
                <a14:useLocalDpi xmlns:a14="http://schemas.microsoft.com/office/drawing/2010/main" val="0"/>
              </a:ext>
            </a:extLst>
          </a:blip>
          <a:srcRect l="13008" t="6870"/>
          <a:stretch/>
        </p:blipFill>
        <p:spPr>
          <a:xfrm rot="5400000">
            <a:off x="1702231" y="4322085"/>
            <a:ext cx="1534351" cy="1231957"/>
          </a:xfrm>
          <a:prstGeom prst="rect">
            <a:avLst/>
          </a:prstGeom>
        </p:spPr>
      </p:pic>
      <p:pic>
        <p:nvPicPr>
          <p:cNvPr id="18" name="Picture 1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5400000">
            <a:off x="5049823" y="1743936"/>
            <a:ext cx="2025404" cy="1519053"/>
          </a:xfrm>
          <a:prstGeom prst="rect">
            <a:avLst/>
          </a:prstGeom>
        </p:spPr>
      </p:pic>
      <p:pic>
        <p:nvPicPr>
          <p:cNvPr id="19" name="Picture 18"/>
          <p:cNvPicPr>
            <a:picLocks noChangeAspect="1"/>
          </p:cNvPicPr>
          <p:nvPr/>
        </p:nvPicPr>
        <p:blipFill rotWithShape="1">
          <a:blip r:embed="rId7" cstate="print">
            <a:extLst>
              <a:ext uri="{28A0092B-C50C-407E-A947-70E740481C1C}">
                <a14:useLocalDpi xmlns:a14="http://schemas.microsoft.com/office/drawing/2010/main" val="0"/>
              </a:ext>
            </a:extLst>
          </a:blip>
          <a:srcRect l="3743" t="23111" r="3843" b="23591"/>
          <a:stretch/>
        </p:blipFill>
        <p:spPr>
          <a:xfrm>
            <a:off x="3278157" y="4170887"/>
            <a:ext cx="3543895" cy="1532905"/>
          </a:xfrm>
          <a:prstGeom prst="rect">
            <a:avLst/>
          </a:prstGeom>
        </p:spPr>
      </p:pic>
      <p:sp>
        <p:nvSpPr>
          <p:cNvPr id="20" name="TextBox 19"/>
          <p:cNvSpPr txBox="1"/>
          <p:nvPr/>
        </p:nvSpPr>
        <p:spPr>
          <a:xfrm>
            <a:off x="3648623" y="5713267"/>
            <a:ext cx="2650326" cy="664280"/>
          </a:xfrm>
          <a:prstGeom prst="rect">
            <a:avLst/>
          </a:prstGeom>
          <a:noFill/>
        </p:spPr>
        <p:txBody>
          <a:bodyPr wrap="square" rtlCol="0">
            <a:spAutoFit/>
          </a:bodyPr>
          <a:lstStyle/>
          <a:p>
            <a:pPr algn="ctr"/>
            <a:r>
              <a:rPr lang="en-CA" b="1" dirty="0" smtClean="0"/>
              <a:t>Tilt mechanism / </a:t>
            </a:r>
          </a:p>
          <a:p>
            <a:pPr algn="ctr"/>
            <a:r>
              <a:rPr lang="en-CA" b="1" dirty="0" err="1" smtClean="0"/>
              <a:t>Appareil</a:t>
            </a:r>
            <a:r>
              <a:rPr lang="en-CA" b="1" dirty="0" smtClean="0"/>
              <a:t> </a:t>
            </a:r>
            <a:r>
              <a:rPr lang="en-CA" b="1" dirty="0" err="1" smtClean="0"/>
              <a:t>d’inclinaison</a:t>
            </a:r>
            <a:endParaRPr lang="en-CA" b="1" dirty="0"/>
          </a:p>
        </p:txBody>
      </p:sp>
    </p:spTree>
    <p:extLst>
      <p:ext uri="{BB962C8B-B14F-4D97-AF65-F5344CB8AC3E}">
        <p14:creationId xmlns:p14="http://schemas.microsoft.com/office/powerpoint/2010/main" val="349375244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20000"/>
                <a:lumOff val="80000"/>
              </a:schemeClr>
            </a:gs>
            <a:gs pos="31000">
              <a:schemeClr val="bg1">
                <a:lumMod val="95000"/>
              </a:schemeClr>
            </a:gs>
            <a:gs pos="69000">
              <a:srgbClr val="00B0F0">
                <a:alpha val="0"/>
              </a:srgbClr>
            </a:gs>
            <a:gs pos="100000">
              <a:schemeClr val="bg2"/>
            </a:gs>
          </a:gsLst>
          <a:lin ang="2700000" scaled="1"/>
          <a:tileRect/>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199" y="365126"/>
            <a:ext cx="10532331" cy="651660"/>
          </a:xfrm>
        </p:spPr>
        <p:txBody>
          <a:bodyPr>
            <a:normAutofit/>
          </a:bodyPr>
          <a:lstStyle/>
          <a:p>
            <a:r>
              <a:rPr lang="fr-CA" sz="3600" b="1" dirty="0" err="1">
                <a:latin typeface="+mn-lt"/>
              </a:rPr>
              <a:t>Trawl</a:t>
            </a:r>
            <a:r>
              <a:rPr lang="fr-CA" sz="3600" b="1" dirty="0">
                <a:latin typeface="+mn-lt"/>
              </a:rPr>
              <a:t> and </a:t>
            </a:r>
            <a:r>
              <a:rPr lang="fr-CA" sz="3600" b="1" dirty="0" smtClean="0">
                <a:latin typeface="+mn-lt"/>
              </a:rPr>
              <a:t>probes / Chalut et sondes: </a:t>
            </a:r>
            <a:endParaRPr lang="en-CA" sz="3600" b="1" dirty="0">
              <a:latin typeface="+mn-lt"/>
            </a:endParaRPr>
          </a:p>
        </p:txBody>
      </p:sp>
      <p:grpSp>
        <p:nvGrpSpPr>
          <p:cNvPr id="4" name="Group 3"/>
          <p:cNvGrpSpPr/>
          <p:nvPr/>
        </p:nvGrpSpPr>
        <p:grpSpPr>
          <a:xfrm>
            <a:off x="2028130" y="1528185"/>
            <a:ext cx="9632717" cy="5015726"/>
            <a:chOff x="-177539" y="0"/>
            <a:chExt cx="6520725" cy="3186511"/>
          </a:xfrm>
        </p:grpSpPr>
        <p:grpSp>
          <p:nvGrpSpPr>
            <p:cNvPr id="5" name="Group 4"/>
            <p:cNvGrpSpPr/>
            <p:nvPr/>
          </p:nvGrpSpPr>
          <p:grpSpPr>
            <a:xfrm>
              <a:off x="4669205" y="53179"/>
              <a:ext cx="1673981" cy="560486"/>
              <a:chOff x="4669205" y="53179"/>
              <a:chExt cx="1673981" cy="560486"/>
            </a:xfrm>
          </p:grpSpPr>
          <p:sp>
            <p:nvSpPr>
              <p:cNvPr id="77" name="TextBox 57"/>
              <p:cNvSpPr txBox="1"/>
              <p:nvPr/>
            </p:nvSpPr>
            <p:spPr>
              <a:xfrm>
                <a:off x="5075384" y="53179"/>
                <a:ext cx="427541" cy="156425"/>
              </a:xfrm>
              <a:prstGeom prst="rect">
                <a:avLst/>
              </a:prstGeom>
              <a:noFill/>
            </p:spPr>
            <p:txBody>
              <a:bodyPr wrap="none" lIns="0" tIns="0" rIns="0" bIns="0" rtlCol="0" anchor="ctr" anchorCtr="0">
                <a:spAutoFit/>
              </a:bodyPr>
              <a:lstStyle/>
              <a:p>
                <a:pPr marL="0" marR="0">
                  <a:spcBef>
                    <a:spcPts val="0"/>
                  </a:spcBef>
                  <a:spcAft>
                    <a:spcPts val="0"/>
                  </a:spcAft>
                </a:pPr>
                <a:r>
                  <a:rPr lang="en-CA" sz="1600" b="1" kern="1200" dirty="0" err="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eSonar</a:t>
                </a:r>
                <a:r>
                  <a:rPr lang="en-CA" sz="1200" b="1" kern="12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 </a:t>
                </a:r>
                <a:endParaRPr lang="en-CA" sz="1200" b="1" dirty="0">
                  <a:effectLst/>
                  <a:latin typeface="Times New Roman" panose="02020603050405020304" pitchFamily="18" charset="0"/>
                  <a:ea typeface="Times New Roman" panose="02020603050405020304" pitchFamily="18" charset="0"/>
                </a:endParaRPr>
              </a:p>
            </p:txBody>
          </p:sp>
          <p:sp>
            <p:nvSpPr>
              <p:cNvPr id="78" name="TextBox 61"/>
              <p:cNvSpPr txBox="1"/>
              <p:nvPr/>
            </p:nvSpPr>
            <p:spPr>
              <a:xfrm>
                <a:off x="5075384" y="264407"/>
                <a:ext cx="738713" cy="156425"/>
              </a:xfrm>
              <a:prstGeom prst="rect">
                <a:avLst/>
              </a:prstGeom>
              <a:noFill/>
            </p:spPr>
            <p:txBody>
              <a:bodyPr wrap="none" lIns="0" tIns="0" rIns="0" bIns="0" rtlCol="0" anchor="ctr" anchorCtr="0">
                <a:spAutoFit/>
              </a:bodyPr>
              <a:lstStyle/>
              <a:p>
                <a:pPr marL="0" marR="0">
                  <a:spcBef>
                    <a:spcPts val="0"/>
                  </a:spcBef>
                  <a:spcAft>
                    <a:spcPts val="0"/>
                  </a:spcAft>
                </a:pPr>
                <a:r>
                  <a:rPr lang="en-CA" sz="1600" b="1" kern="1200" dirty="0" smtClean="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Star-</a:t>
                </a:r>
                <a:r>
                  <a:rPr lang="en-CA" sz="1600" b="1" kern="1200" dirty="0" err="1" smtClean="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Oddi</a:t>
                </a:r>
                <a:r>
                  <a:rPr lang="en-CA" sz="1600" b="1" kern="1200" dirty="0" smtClean="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 TD</a:t>
                </a:r>
                <a:endParaRPr lang="en-CA" sz="1600" b="1" dirty="0">
                  <a:effectLst/>
                  <a:latin typeface="Times New Roman" panose="02020603050405020304" pitchFamily="18" charset="0"/>
                  <a:ea typeface="Times New Roman" panose="02020603050405020304" pitchFamily="18" charset="0"/>
                </a:endParaRPr>
              </a:p>
            </p:txBody>
          </p:sp>
          <p:sp>
            <p:nvSpPr>
              <p:cNvPr id="80" name="Rounded Rectangle 79"/>
              <p:cNvSpPr/>
              <p:nvPr/>
            </p:nvSpPr>
            <p:spPr>
              <a:xfrm>
                <a:off x="4693776" y="71673"/>
                <a:ext cx="312075" cy="151360"/>
              </a:xfrm>
              <a:prstGeom prst="roundRect">
                <a:avLst/>
              </a:prstGeom>
              <a:solidFill>
                <a:schemeClr val="accent6"/>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CA" b="1"/>
              </a:p>
            </p:txBody>
          </p:sp>
          <p:sp>
            <p:nvSpPr>
              <p:cNvPr id="81" name="Rounded Rectangle 80"/>
              <p:cNvSpPr/>
              <p:nvPr/>
            </p:nvSpPr>
            <p:spPr>
              <a:xfrm>
                <a:off x="4769215" y="293967"/>
                <a:ext cx="232699" cy="100721"/>
              </a:xfrm>
              <a:prstGeom prst="roundRect">
                <a:avLst/>
              </a:prstGeom>
              <a:solidFill>
                <a:schemeClr val="bg1">
                  <a:lumMod val="75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CA" b="1"/>
              </a:p>
            </p:txBody>
          </p:sp>
          <p:grpSp>
            <p:nvGrpSpPr>
              <p:cNvPr id="83" name="Group 82"/>
              <p:cNvGrpSpPr/>
              <p:nvPr/>
            </p:nvGrpSpPr>
            <p:grpSpPr>
              <a:xfrm>
                <a:off x="4669205" y="450122"/>
                <a:ext cx="332710" cy="151509"/>
                <a:chOff x="4669205" y="450122"/>
                <a:chExt cx="332710" cy="151509"/>
              </a:xfrm>
            </p:grpSpPr>
            <p:sp>
              <p:nvSpPr>
                <p:cNvPr id="85" name="Freeform 84"/>
                <p:cNvSpPr>
                  <a:spLocks noChangeAspect="1"/>
                </p:cNvSpPr>
                <p:nvPr/>
              </p:nvSpPr>
              <p:spPr>
                <a:xfrm>
                  <a:off x="4669205" y="450122"/>
                  <a:ext cx="235585" cy="151509"/>
                </a:xfrm>
                <a:custGeom>
                  <a:avLst/>
                  <a:gdLst>
                    <a:gd name="connsiteX0" fmla="*/ 9525 w 885825"/>
                    <a:gd name="connsiteY0" fmla="*/ 28575 h 600075"/>
                    <a:gd name="connsiteX1" fmla="*/ 190500 w 885825"/>
                    <a:gd name="connsiteY1" fmla="*/ 266700 h 600075"/>
                    <a:gd name="connsiteX2" fmla="*/ 0 w 885825"/>
                    <a:gd name="connsiteY2" fmla="*/ 533400 h 600075"/>
                    <a:gd name="connsiteX3" fmla="*/ 104775 w 885825"/>
                    <a:gd name="connsiteY3" fmla="*/ 600075 h 600075"/>
                    <a:gd name="connsiteX4" fmla="*/ 276225 w 885825"/>
                    <a:gd name="connsiteY4" fmla="*/ 342900 h 600075"/>
                    <a:gd name="connsiteX5" fmla="*/ 876300 w 885825"/>
                    <a:gd name="connsiteY5" fmla="*/ 342900 h 600075"/>
                    <a:gd name="connsiteX6" fmla="*/ 885825 w 885825"/>
                    <a:gd name="connsiteY6" fmla="*/ 257175 h 600075"/>
                    <a:gd name="connsiteX7" fmla="*/ 295275 w 885825"/>
                    <a:gd name="connsiteY7" fmla="*/ 228600 h 600075"/>
                    <a:gd name="connsiteX8" fmla="*/ 123825 w 885825"/>
                    <a:gd name="connsiteY8" fmla="*/ 0 h 600075"/>
                    <a:gd name="connsiteX9" fmla="*/ 9525 w 885825"/>
                    <a:gd name="connsiteY9" fmla="*/ 28575 h 600075"/>
                    <a:gd name="connsiteX0" fmla="*/ 9525 w 876300"/>
                    <a:gd name="connsiteY0" fmla="*/ 28575 h 600075"/>
                    <a:gd name="connsiteX1" fmla="*/ 190500 w 876300"/>
                    <a:gd name="connsiteY1" fmla="*/ 266700 h 600075"/>
                    <a:gd name="connsiteX2" fmla="*/ 0 w 876300"/>
                    <a:gd name="connsiteY2" fmla="*/ 533400 h 600075"/>
                    <a:gd name="connsiteX3" fmla="*/ 104775 w 876300"/>
                    <a:gd name="connsiteY3" fmla="*/ 600075 h 600075"/>
                    <a:gd name="connsiteX4" fmla="*/ 276225 w 876300"/>
                    <a:gd name="connsiteY4" fmla="*/ 342900 h 600075"/>
                    <a:gd name="connsiteX5" fmla="*/ 876300 w 876300"/>
                    <a:gd name="connsiteY5" fmla="*/ 342900 h 600075"/>
                    <a:gd name="connsiteX6" fmla="*/ 866775 w 876300"/>
                    <a:gd name="connsiteY6" fmla="*/ 228600 h 600075"/>
                    <a:gd name="connsiteX7" fmla="*/ 295275 w 876300"/>
                    <a:gd name="connsiteY7" fmla="*/ 228600 h 600075"/>
                    <a:gd name="connsiteX8" fmla="*/ 123825 w 876300"/>
                    <a:gd name="connsiteY8" fmla="*/ 0 h 600075"/>
                    <a:gd name="connsiteX9" fmla="*/ 9525 w 876300"/>
                    <a:gd name="connsiteY9" fmla="*/ 28575 h 600075"/>
                    <a:gd name="connsiteX0" fmla="*/ 9525 w 866775"/>
                    <a:gd name="connsiteY0" fmla="*/ 28575 h 600075"/>
                    <a:gd name="connsiteX1" fmla="*/ 190500 w 866775"/>
                    <a:gd name="connsiteY1" fmla="*/ 266700 h 600075"/>
                    <a:gd name="connsiteX2" fmla="*/ 0 w 866775"/>
                    <a:gd name="connsiteY2" fmla="*/ 533400 h 600075"/>
                    <a:gd name="connsiteX3" fmla="*/ 104775 w 866775"/>
                    <a:gd name="connsiteY3" fmla="*/ 600075 h 600075"/>
                    <a:gd name="connsiteX4" fmla="*/ 276225 w 866775"/>
                    <a:gd name="connsiteY4" fmla="*/ 342900 h 600075"/>
                    <a:gd name="connsiteX5" fmla="*/ 866775 w 866775"/>
                    <a:gd name="connsiteY5" fmla="*/ 342900 h 600075"/>
                    <a:gd name="connsiteX6" fmla="*/ 866775 w 866775"/>
                    <a:gd name="connsiteY6" fmla="*/ 228600 h 600075"/>
                    <a:gd name="connsiteX7" fmla="*/ 295275 w 866775"/>
                    <a:gd name="connsiteY7" fmla="*/ 228600 h 600075"/>
                    <a:gd name="connsiteX8" fmla="*/ 123825 w 866775"/>
                    <a:gd name="connsiteY8" fmla="*/ 0 h 600075"/>
                    <a:gd name="connsiteX9" fmla="*/ 9525 w 866775"/>
                    <a:gd name="connsiteY9" fmla="*/ 28575 h 600075"/>
                    <a:gd name="connsiteX0" fmla="*/ 9525 w 866775"/>
                    <a:gd name="connsiteY0" fmla="*/ 28575 h 600075"/>
                    <a:gd name="connsiteX1" fmla="*/ 196850 w 866775"/>
                    <a:gd name="connsiteY1" fmla="*/ 276225 h 600075"/>
                    <a:gd name="connsiteX2" fmla="*/ 0 w 866775"/>
                    <a:gd name="connsiteY2" fmla="*/ 533400 h 600075"/>
                    <a:gd name="connsiteX3" fmla="*/ 104775 w 866775"/>
                    <a:gd name="connsiteY3" fmla="*/ 600075 h 600075"/>
                    <a:gd name="connsiteX4" fmla="*/ 276225 w 866775"/>
                    <a:gd name="connsiteY4" fmla="*/ 342900 h 600075"/>
                    <a:gd name="connsiteX5" fmla="*/ 866775 w 866775"/>
                    <a:gd name="connsiteY5" fmla="*/ 342900 h 600075"/>
                    <a:gd name="connsiteX6" fmla="*/ 866775 w 866775"/>
                    <a:gd name="connsiteY6" fmla="*/ 228600 h 600075"/>
                    <a:gd name="connsiteX7" fmla="*/ 295275 w 866775"/>
                    <a:gd name="connsiteY7" fmla="*/ 228600 h 600075"/>
                    <a:gd name="connsiteX8" fmla="*/ 123825 w 866775"/>
                    <a:gd name="connsiteY8" fmla="*/ 0 h 600075"/>
                    <a:gd name="connsiteX9" fmla="*/ 9525 w 866775"/>
                    <a:gd name="connsiteY9" fmla="*/ 28575 h 600075"/>
                    <a:gd name="connsiteX0" fmla="*/ 22225 w 879475"/>
                    <a:gd name="connsiteY0" fmla="*/ 28575 h 600075"/>
                    <a:gd name="connsiteX1" fmla="*/ 209550 w 879475"/>
                    <a:gd name="connsiteY1" fmla="*/ 276225 h 600075"/>
                    <a:gd name="connsiteX2" fmla="*/ 0 w 879475"/>
                    <a:gd name="connsiteY2" fmla="*/ 488950 h 600075"/>
                    <a:gd name="connsiteX3" fmla="*/ 117475 w 879475"/>
                    <a:gd name="connsiteY3" fmla="*/ 600075 h 600075"/>
                    <a:gd name="connsiteX4" fmla="*/ 288925 w 879475"/>
                    <a:gd name="connsiteY4" fmla="*/ 342900 h 600075"/>
                    <a:gd name="connsiteX5" fmla="*/ 879475 w 879475"/>
                    <a:gd name="connsiteY5" fmla="*/ 342900 h 600075"/>
                    <a:gd name="connsiteX6" fmla="*/ 879475 w 879475"/>
                    <a:gd name="connsiteY6" fmla="*/ 228600 h 600075"/>
                    <a:gd name="connsiteX7" fmla="*/ 307975 w 879475"/>
                    <a:gd name="connsiteY7" fmla="*/ 228600 h 600075"/>
                    <a:gd name="connsiteX8" fmla="*/ 136525 w 879475"/>
                    <a:gd name="connsiteY8" fmla="*/ 0 h 600075"/>
                    <a:gd name="connsiteX9" fmla="*/ 22225 w 879475"/>
                    <a:gd name="connsiteY9" fmla="*/ 28575 h 600075"/>
                    <a:gd name="connsiteX0" fmla="*/ 22225 w 879475"/>
                    <a:gd name="connsiteY0" fmla="*/ 28575 h 565150"/>
                    <a:gd name="connsiteX1" fmla="*/ 209550 w 879475"/>
                    <a:gd name="connsiteY1" fmla="*/ 276225 h 565150"/>
                    <a:gd name="connsiteX2" fmla="*/ 0 w 879475"/>
                    <a:gd name="connsiteY2" fmla="*/ 488950 h 565150"/>
                    <a:gd name="connsiteX3" fmla="*/ 73025 w 879475"/>
                    <a:gd name="connsiteY3" fmla="*/ 565150 h 565150"/>
                    <a:gd name="connsiteX4" fmla="*/ 288925 w 879475"/>
                    <a:gd name="connsiteY4" fmla="*/ 342900 h 565150"/>
                    <a:gd name="connsiteX5" fmla="*/ 879475 w 879475"/>
                    <a:gd name="connsiteY5" fmla="*/ 342900 h 565150"/>
                    <a:gd name="connsiteX6" fmla="*/ 879475 w 879475"/>
                    <a:gd name="connsiteY6" fmla="*/ 228600 h 565150"/>
                    <a:gd name="connsiteX7" fmla="*/ 307975 w 879475"/>
                    <a:gd name="connsiteY7" fmla="*/ 228600 h 565150"/>
                    <a:gd name="connsiteX8" fmla="*/ 136525 w 879475"/>
                    <a:gd name="connsiteY8" fmla="*/ 0 h 565150"/>
                    <a:gd name="connsiteX9" fmla="*/ 22225 w 879475"/>
                    <a:gd name="connsiteY9" fmla="*/ 28575 h 565150"/>
                    <a:gd name="connsiteX0" fmla="*/ 22225 w 879475"/>
                    <a:gd name="connsiteY0" fmla="*/ 28575 h 565150"/>
                    <a:gd name="connsiteX1" fmla="*/ 209550 w 879475"/>
                    <a:gd name="connsiteY1" fmla="*/ 276225 h 565150"/>
                    <a:gd name="connsiteX2" fmla="*/ 0 w 879475"/>
                    <a:gd name="connsiteY2" fmla="*/ 488950 h 565150"/>
                    <a:gd name="connsiteX3" fmla="*/ 73025 w 879475"/>
                    <a:gd name="connsiteY3" fmla="*/ 565150 h 565150"/>
                    <a:gd name="connsiteX4" fmla="*/ 288925 w 879475"/>
                    <a:gd name="connsiteY4" fmla="*/ 342900 h 565150"/>
                    <a:gd name="connsiteX5" fmla="*/ 879475 w 879475"/>
                    <a:gd name="connsiteY5" fmla="*/ 342900 h 565150"/>
                    <a:gd name="connsiteX6" fmla="*/ 879475 w 879475"/>
                    <a:gd name="connsiteY6" fmla="*/ 228600 h 565150"/>
                    <a:gd name="connsiteX7" fmla="*/ 307975 w 879475"/>
                    <a:gd name="connsiteY7" fmla="*/ 228600 h 565150"/>
                    <a:gd name="connsiteX8" fmla="*/ 127000 w 879475"/>
                    <a:gd name="connsiteY8" fmla="*/ 0 h 565150"/>
                    <a:gd name="connsiteX9" fmla="*/ 22225 w 879475"/>
                    <a:gd name="connsiteY9" fmla="*/ 28575 h 565150"/>
                    <a:gd name="connsiteX0" fmla="*/ 19050 w 879475"/>
                    <a:gd name="connsiteY0" fmla="*/ 85725 h 565150"/>
                    <a:gd name="connsiteX1" fmla="*/ 209550 w 879475"/>
                    <a:gd name="connsiteY1" fmla="*/ 276225 h 565150"/>
                    <a:gd name="connsiteX2" fmla="*/ 0 w 879475"/>
                    <a:gd name="connsiteY2" fmla="*/ 488950 h 565150"/>
                    <a:gd name="connsiteX3" fmla="*/ 73025 w 879475"/>
                    <a:gd name="connsiteY3" fmla="*/ 565150 h 565150"/>
                    <a:gd name="connsiteX4" fmla="*/ 288925 w 879475"/>
                    <a:gd name="connsiteY4" fmla="*/ 342900 h 565150"/>
                    <a:gd name="connsiteX5" fmla="*/ 879475 w 879475"/>
                    <a:gd name="connsiteY5" fmla="*/ 342900 h 565150"/>
                    <a:gd name="connsiteX6" fmla="*/ 879475 w 879475"/>
                    <a:gd name="connsiteY6" fmla="*/ 228600 h 565150"/>
                    <a:gd name="connsiteX7" fmla="*/ 307975 w 879475"/>
                    <a:gd name="connsiteY7" fmla="*/ 228600 h 565150"/>
                    <a:gd name="connsiteX8" fmla="*/ 127000 w 879475"/>
                    <a:gd name="connsiteY8" fmla="*/ 0 h 565150"/>
                    <a:gd name="connsiteX9" fmla="*/ 19050 w 879475"/>
                    <a:gd name="connsiteY9" fmla="*/ 85725 h 565150"/>
                    <a:gd name="connsiteX0" fmla="*/ 19050 w 879475"/>
                    <a:gd name="connsiteY0" fmla="*/ 73025 h 552450"/>
                    <a:gd name="connsiteX1" fmla="*/ 209550 w 879475"/>
                    <a:gd name="connsiteY1" fmla="*/ 263525 h 552450"/>
                    <a:gd name="connsiteX2" fmla="*/ 0 w 879475"/>
                    <a:gd name="connsiteY2" fmla="*/ 476250 h 552450"/>
                    <a:gd name="connsiteX3" fmla="*/ 73025 w 879475"/>
                    <a:gd name="connsiteY3" fmla="*/ 552450 h 552450"/>
                    <a:gd name="connsiteX4" fmla="*/ 288925 w 879475"/>
                    <a:gd name="connsiteY4" fmla="*/ 330200 h 552450"/>
                    <a:gd name="connsiteX5" fmla="*/ 879475 w 879475"/>
                    <a:gd name="connsiteY5" fmla="*/ 330200 h 552450"/>
                    <a:gd name="connsiteX6" fmla="*/ 879475 w 879475"/>
                    <a:gd name="connsiteY6" fmla="*/ 215900 h 552450"/>
                    <a:gd name="connsiteX7" fmla="*/ 307975 w 879475"/>
                    <a:gd name="connsiteY7" fmla="*/ 215900 h 552450"/>
                    <a:gd name="connsiteX8" fmla="*/ 95250 w 879475"/>
                    <a:gd name="connsiteY8" fmla="*/ 0 h 552450"/>
                    <a:gd name="connsiteX9" fmla="*/ 19050 w 879475"/>
                    <a:gd name="connsiteY9" fmla="*/ 73025 h 552450"/>
                    <a:gd name="connsiteX0" fmla="*/ 12700 w 879475"/>
                    <a:gd name="connsiteY0" fmla="*/ 79375 h 552450"/>
                    <a:gd name="connsiteX1" fmla="*/ 209550 w 879475"/>
                    <a:gd name="connsiteY1" fmla="*/ 263525 h 552450"/>
                    <a:gd name="connsiteX2" fmla="*/ 0 w 879475"/>
                    <a:gd name="connsiteY2" fmla="*/ 476250 h 552450"/>
                    <a:gd name="connsiteX3" fmla="*/ 73025 w 879475"/>
                    <a:gd name="connsiteY3" fmla="*/ 552450 h 552450"/>
                    <a:gd name="connsiteX4" fmla="*/ 288925 w 879475"/>
                    <a:gd name="connsiteY4" fmla="*/ 330200 h 552450"/>
                    <a:gd name="connsiteX5" fmla="*/ 879475 w 879475"/>
                    <a:gd name="connsiteY5" fmla="*/ 330200 h 552450"/>
                    <a:gd name="connsiteX6" fmla="*/ 879475 w 879475"/>
                    <a:gd name="connsiteY6" fmla="*/ 215900 h 552450"/>
                    <a:gd name="connsiteX7" fmla="*/ 307975 w 879475"/>
                    <a:gd name="connsiteY7" fmla="*/ 215900 h 552450"/>
                    <a:gd name="connsiteX8" fmla="*/ 95250 w 879475"/>
                    <a:gd name="connsiteY8" fmla="*/ 0 h 552450"/>
                    <a:gd name="connsiteX9" fmla="*/ 12700 w 879475"/>
                    <a:gd name="connsiteY9" fmla="*/ 79375 h 552450"/>
                    <a:gd name="connsiteX0" fmla="*/ 12700 w 879475"/>
                    <a:gd name="connsiteY0" fmla="*/ 79375 h 552450"/>
                    <a:gd name="connsiteX1" fmla="*/ 209550 w 879475"/>
                    <a:gd name="connsiteY1" fmla="*/ 263525 h 552450"/>
                    <a:gd name="connsiteX2" fmla="*/ 0 w 879475"/>
                    <a:gd name="connsiteY2" fmla="*/ 476250 h 552450"/>
                    <a:gd name="connsiteX3" fmla="*/ 73025 w 879475"/>
                    <a:gd name="connsiteY3" fmla="*/ 552450 h 552450"/>
                    <a:gd name="connsiteX4" fmla="*/ 288925 w 879475"/>
                    <a:gd name="connsiteY4" fmla="*/ 330200 h 552450"/>
                    <a:gd name="connsiteX5" fmla="*/ 879475 w 879475"/>
                    <a:gd name="connsiteY5" fmla="*/ 330200 h 552450"/>
                    <a:gd name="connsiteX6" fmla="*/ 879475 w 879475"/>
                    <a:gd name="connsiteY6" fmla="*/ 215900 h 552450"/>
                    <a:gd name="connsiteX7" fmla="*/ 307975 w 879475"/>
                    <a:gd name="connsiteY7" fmla="*/ 215900 h 552450"/>
                    <a:gd name="connsiteX8" fmla="*/ 82550 w 879475"/>
                    <a:gd name="connsiteY8" fmla="*/ 0 h 552450"/>
                    <a:gd name="connsiteX9" fmla="*/ 12700 w 879475"/>
                    <a:gd name="connsiteY9" fmla="*/ 79375 h 552450"/>
                    <a:gd name="connsiteX0" fmla="*/ 12700 w 879475"/>
                    <a:gd name="connsiteY0" fmla="*/ 79375 h 552450"/>
                    <a:gd name="connsiteX1" fmla="*/ 209550 w 879475"/>
                    <a:gd name="connsiteY1" fmla="*/ 263525 h 552450"/>
                    <a:gd name="connsiteX2" fmla="*/ 0 w 879475"/>
                    <a:gd name="connsiteY2" fmla="*/ 476250 h 552450"/>
                    <a:gd name="connsiteX3" fmla="*/ 73025 w 879475"/>
                    <a:gd name="connsiteY3" fmla="*/ 552450 h 552450"/>
                    <a:gd name="connsiteX4" fmla="*/ 288925 w 879475"/>
                    <a:gd name="connsiteY4" fmla="*/ 330200 h 552450"/>
                    <a:gd name="connsiteX5" fmla="*/ 879475 w 879475"/>
                    <a:gd name="connsiteY5" fmla="*/ 330200 h 552450"/>
                    <a:gd name="connsiteX6" fmla="*/ 879475 w 879475"/>
                    <a:gd name="connsiteY6" fmla="*/ 215900 h 552450"/>
                    <a:gd name="connsiteX7" fmla="*/ 295275 w 879475"/>
                    <a:gd name="connsiteY7" fmla="*/ 206375 h 552450"/>
                    <a:gd name="connsiteX8" fmla="*/ 82550 w 879475"/>
                    <a:gd name="connsiteY8" fmla="*/ 0 h 552450"/>
                    <a:gd name="connsiteX9" fmla="*/ 12700 w 879475"/>
                    <a:gd name="connsiteY9" fmla="*/ 79375 h 552450"/>
                    <a:gd name="connsiteX0" fmla="*/ 12700 w 879475"/>
                    <a:gd name="connsiteY0" fmla="*/ 79375 h 552450"/>
                    <a:gd name="connsiteX1" fmla="*/ 209550 w 879475"/>
                    <a:gd name="connsiteY1" fmla="*/ 263525 h 552450"/>
                    <a:gd name="connsiteX2" fmla="*/ 0 w 879475"/>
                    <a:gd name="connsiteY2" fmla="*/ 476250 h 552450"/>
                    <a:gd name="connsiteX3" fmla="*/ 73025 w 879475"/>
                    <a:gd name="connsiteY3" fmla="*/ 552450 h 552450"/>
                    <a:gd name="connsiteX4" fmla="*/ 288925 w 879475"/>
                    <a:gd name="connsiteY4" fmla="*/ 330200 h 552450"/>
                    <a:gd name="connsiteX5" fmla="*/ 879475 w 879475"/>
                    <a:gd name="connsiteY5" fmla="*/ 330200 h 552450"/>
                    <a:gd name="connsiteX6" fmla="*/ 879475 w 879475"/>
                    <a:gd name="connsiteY6" fmla="*/ 215900 h 552450"/>
                    <a:gd name="connsiteX7" fmla="*/ 279400 w 879475"/>
                    <a:gd name="connsiteY7" fmla="*/ 209550 h 552450"/>
                    <a:gd name="connsiteX8" fmla="*/ 82550 w 879475"/>
                    <a:gd name="connsiteY8" fmla="*/ 0 h 552450"/>
                    <a:gd name="connsiteX9" fmla="*/ 12700 w 879475"/>
                    <a:gd name="connsiteY9" fmla="*/ 79375 h 552450"/>
                    <a:gd name="connsiteX0" fmla="*/ 12700 w 879475"/>
                    <a:gd name="connsiteY0" fmla="*/ 79375 h 552450"/>
                    <a:gd name="connsiteX1" fmla="*/ 209550 w 879475"/>
                    <a:gd name="connsiteY1" fmla="*/ 263525 h 552450"/>
                    <a:gd name="connsiteX2" fmla="*/ 0 w 879475"/>
                    <a:gd name="connsiteY2" fmla="*/ 476250 h 552450"/>
                    <a:gd name="connsiteX3" fmla="*/ 73025 w 879475"/>
                    <a:gd name="connsiteY3" fmla="*/ 552450 h 552450"/>
                    <a:gd name="connsiteX4" fmla="*/ 288925 w 879475"/>
                    <a:gd name="connsiteY4" fmla="*/ 330200 h 552450"/>
                    <a:gd name="connsiteX5" fmla="*/ 879475 w 879475"/>
                    <a:gd name="connsiteY5" fmla="*/ 330200 h 552450"/>
                    <a:gd name="connsiteX6" fmla="*/ 879475 w 879475"/>
                    <a:gd name="connsiteY6" fmla="*/ 215900 h 552450"/>
                    <a:gd name="connsiteX7" fmla="*/ 276225 w 879475"/>
                    <a:gd name="connsiteY7" fmla="*/ 212725 h 552450"/>
                    <a:gd name="connsiteX8" fmla="*/ 82550 w 879475"/>
                    <a:gd name="connsiteY8" fmla="*/ 0 h 552450"/>
                    <a:gd name="connsiteX9" fmla="*/ 12700 w 879475"/>
                    <a:gd name="connsiteY9" fmla="*/ 79375 h 552450"/>
                    <a:gd name="connsiteX0" fmla="*/ 12700 w 879475"/>
                    <a:gd name="connsiteY0" fmla="*/ 79375 h 552450"/>
                    <a:gd name="connsiteX1" fmla="*/ 209550 w 879475"/>
                    <a:gd name="connsiteY1" fmla="*/ 263525 h 552450"/>
                    <a:gd name="connsiteX2" fmla="*/ 0 w 879475"/>
                    <a:gd name="connsiteY2" fmla="*/ 476250 h 552450"/>
                    <a:gd name="connsiteX3" fmla="*/ 73025 w 879475"/>
                    <a:gd name="connsiteY3" fmla="*/ 552450 h 552450"/>
                    <a:gd name="connsiteX4" fmla="*/ 288925 w 879475"/>
                    <a:gd name="connsiteY4" fmla="*/ 330200 h 552450"/>
                    <a:gd name="connsiteX5" fmla="*/ 879475 w 879475"/>
                    <a:gd name="connsiteY5" fmla="*/ 330200 h 552450"/>
                    <a:gd name="connsiteX6" fmla="*/ 879475 w 879475"/>
                    <a:gd name="connsiteY6" fmla="*/ 215900 h 552450"/>
                    <a:gd name="connsiteX7" fmla="*/ 279400 w 879475"/>
                    <a:gd name="connsiteY7" fmla="*/ 219075 h 552450"/>
                    <a:gd name="connsiteX8" fmla="*/ 82550 w 879475"/>
                    <a:gd name="connsiteY8" fmla="*/ 0 h 552450"/>
                    <a:gd name="connsiteX9" fmla="*/ 12700 w 879475"/>
                    <a:gd name="connsiteY9" fmla="*/ 79375 h 552450"/>
                    <a:gd name="connsiteX0" fmla="*/ 12700 w 879475"/>
                    <a:gd name="connsiteY0" fmla="*/ 79375 h 552450"/>
                    <a:gd name="connsiteX1" fmla="*/ 212725 w 879475"/>
                    <a:gd name="connsiteY1" fmla="*/ 273050 h 552450"/>
                    <a:gd name="connsiteX2" fmla="*/ 0 w 879475"/>
                    <a:gd name="connsiteY2" fmla="*/ 476250 h 552450"/>
                    <a:gd name="connsiteX3" fmla="*/ 73025 w 879475"/>
                    <a:gd name="connsiteY3" fmla="*/ 552450 h 552450"/>
                    <a:gd name="connsiteX4" fmla="*/ 288925 w 879475"/>
                    <a:gd name="connsiteY4" fmla="*/ 330200 h 552450"/>
                    <a:gd name="connsiteX5" fmla="*/ 879475 w 879475"/>
                    <a:gd name="connsiteY5" fmla="*/ 330200 h 552450"/>
                    <a:gd name="connsiteX6" fmla="*/ 879475 w 879475"/>
                    <a:gd name="connsiteY6" fmla="*/ 215900 h 552450"/>
                    <a:gd name="connsiteX7" fmla="*/ 279400 w 879475"/>
                    <a:gd name="connsiteY7" fmla="*/ 219075 h 552450"/>
                    <a:gd name="connsiteX8" fmla="*/ 82550 w 879475"/>
                    <a:gd name="connsiteY8" fmla="*/ 0 h 552450"/>
                    <a:gd name="connsiteX9" fmla="*/ 12700 w 879475"/>
                    <a:gd name="connsiteY9" fmla="*/ 79375 h 552450"/>
                    <a:gd name="connsiteX0" fmla="*/ 12700 w 879475"/>
                    <a:gd name="connsiteY0" fmla="*/ 79375 h 552450"/>
                    <a:gd name="connsiteX1" fmla="*/ 203200 w 879475"/>
                    <a:gd name="connsiteY1" fmla="*/ 276225 h 552450"/>
                    <a:gd name="connsiteX2" fmla="*/ 0 w 879475"/>
                    <a:gd name="connsiteY2" fmla="*/ 476250 h 552450"/>
                    <a:gd name="connsiteX3" fmla="*/ 73025 w 879475"/>
                    <a:gd name="connsiteY3" fmla="*/ 552450 h 552450"/>
                    <a:gd name="connsiteX4" fmla="*/ 288925 w 879475"/>
                    <a:gd name="connsiteY4" fmla="*/ 330200 h 552450"/>
                    <a:gd name="connsiteX5" fmla="*/ 879475 w 879475"/>
                    <a:gd name="connsiteY5" fmla="*/ 330200 h 552450"/>
                    <a:gd name="connsiteX6" fmla="*/ 879475 w 879475"/>
                    <a:gd name="connsiteY6" fmla="*/ 215900 h 552450"/>
                    <a:gd name="connsiteX7" fmla="*/ 279400 w 879475"/>
                    <a:gd name="connsiteY7" fmla="*/ 219075 h 552450"/>
                    <a:gd name="connsiteX8" fmla="*/ 82550 w 879475"/>
                    <a:gd name="connsiteY8" fmla="*/ 0 h 552450"/>
                    <a:gd name="connsiteX9" fmla="*/ 12700 w 879475"/>
                    <a:gd name="connsiteY9" fmla="*/ 79375 h 552450"/>
                    <a:gd name="connsiteX0" fmla="*/ 12700 w 879475"/>
                    <a:gd name="connsiteY0" fmla="*/ 79375 h 552450"/>
                    <a:gd name="connsiteX1" fmla="*/ 203200 w 879475"/>
                    <a:gd name="connsiteY1" fmla="*/ 276225 h 552450"/>
                    <a:gd name="connsiteX2" fmla="*/ 0 w 879475"/>
                    <a:gd name="connsiteY2" fmla="*/ 476250 h 552450"/>
                    <a:gd name="connsiteX3" fmla="*/ 73025 w 879475"/>
                    <a:gd name="connsiteY3" fmla="*/ 552450 h 552450"/>
                    <a:gd name="connsiteX4" fmla="*/ 288925 w 879475"/>
                    <a:gd name="connsiteY4" fmla="*/ 330200 h 552450"/>
                    <a:gd name="connsiteX5" fmla="*/ 879475 w 879475"/>
                    <a:gd name="connsiteY5" fmla="*/ 330200 h 552450"/>
                    <a:gd name="connsiteX6" fmla="*/ 879475 w 879475"/>
                    <a:gd name="connsiteY6" fmla="*/ 215900 h 552450"/>
                    <a:gd name="connsiteX7" fmla="*/ 292100 w 879475"/>
                    <a:gd name="connsiteY7" fmla="*/ 222250 h 552450"/>
                    <a:gd name="connsiteX8" fmla="*/ 82550 w 879475"/>
                    <a:gd name="connsiteY8" fmla="*/ 0 h 552450"/>
                    <a:gd name="connsiteX9" fmla="*/ 12700 w 879475"/>
                    <a:gd name="connsiteY9" fmla="*/ 79375 h 552450"/>
                    <a:gd name="connsiteX0" fmla="*/ 12700 w 882650"/>
                    <a:gd name="connsiteY0" fmla="*/ 79375 h 552450"/>
                    <a:gd name="connsiteX1" fmla="*/ 203200 w 882650"/>
                    <a:gd name="connsiteY1" fmla="*/ 276225 h 552450"/>
                    <a:gd name="connsiteX2" fmla="*/ 0 w 882650"/>
                    <a:gd name="connsiteY2" fmla="*/ 476250 h 552450"/>
                    <a:gd name="connsiteX3" fmla="*/ 73025 w 882650"/>
                    <a:gd name="connsiteY3" fmla="*/ 552450 h 552450"/>
                    <a:gd name="connsiteX4" fmla="*/ 288925 w 882650"/>
                    <a:gd name="connsiteY4" fmla="*/ 330200 h 552450"/>
                    <a:gd name="connsiteX5" fmla="*/ 879475 w 882650"/>
                    <a:gd name="connsiteY5" fmla="*/ 330200 h 552450"/>
                    <a:gd name="connsiteX6" fmla="*/ 882650 w 882650"/>
                    <a:gd name="connsiteY6" fmla="*/ 219075 h 552450"/>
                    <a:gd name="connsiteX7" fmla="*/ 292100 w 882650"/>
                    <a:gd name="connsiteY7" fmla="*/ 222250 h 552450"/>
                    <a:gd name="connsiteX8" fmla="*/ 82550 w 882650"/>
                    <a:gd name="connsiteY8" fmla="*/ 0 h 552450"/>
                    <a:gd name="connsiteX9" fmla="*/ 12700 w 882650"/>
                    <a:gd name="connsiteY9" fmla="*/ 79375 h 552450"/>
                    <a:gd name="connsiteX0" fmla="*/ 12700 w 885825"/>
                    <a:gd name="connsiteY0" fmla="*/ 79375 h 552450"/>
                    <a:gd name="connsiteX1" fmla="*/ 203200 w 885825"/>
                    <a:gd name="connsiteY1" fmla="*/ 276225 h 552450"/>
                    <a:gd name="connsiteX2" fmla="*/ 0 w 885825"/>
                    <a:gd name="connsiteY2" fmla="*/ 476250 h 552450"/>
                    <a:gd name="connsiteX3" fmla="*/ 73025 w 885825"/>
                    <a:gd name="connsiteY3" fmla="*/ 552450 h 552450"/>
                    <a:gd name="connsiteX4" fmla="*/ 288925 w 885825"/>
                    <a:gd name="connsiteY4" fmla="*/ 330200 h 552450"/>
                    <a:gd name="connsiteX5" fmla="*/ 879475 w 885825"/>
                    <a:gd name="connsiteY5" fmla="*/ 330200 h 552450"/>
                    <a:gd name="connsiteX6" fmla="*/ 885825 w 885825"/>
                    <a:gd name="connsiteY6" fmla="*/ 225425 h 552450"/>
                    <a:gd name="connsiteX7" fmla="*/ 292100 w 885825"/>
                    <a:gd name="connsiteY7" fmla="*/ 222250 h 552450"/>
                    <a:gd name="connsiteX8" fmla="*/ 82550 w 885825"/>
                    <a:gd name="connsiteY8" fmla="*/ 0 h 552450"/>
                    <a:gd name="connsiteX9" fmla="*/ 12700 w 885825"/>
                    <a:gd name="connsiteY9" fmla="*/ 79375 h 552450"/>
                    <a:gd name="connsiteX0" fmla="*/ 12700 w 889140"/>
                    <a:gd name="connsiteY0" fmla="*/ 79375 h 552450"/>
                    <a:gd name="connsiteX1" fmla="*/ 203200 w 889140"/>
                    <a:gd name="connsiteY1" fmla="*/ 276225 h 552450"/>
                    <a:gd name="connsiteX2" fmla="*/ 0 w 889140"/>
                    <a:gd name="connsiteY2" fmla="*/ 476250 h 552450"/>
                    <a:gd name="connsiteX3" fmla="*/ 73025 w 889140"/>
                    <a:gd name="connsiteY3" fmla="*/ 552450 h 552450"/>
                    <a:gd name="connsiteX4" fmla="*/ 288925 w 889140"/>
                    <a:gd name="connsiteY4" fmla="*/ 330200 h 552450"/>
                    <a:gd name="connsiteX5" fmla="*/ 889000 w 889140"/>
                    <a:gd name="connsiteY5" fmla="*/ 333375 h 552450"/>
                    <a:gd name="connsiteX6" fmla="*/ 885825 w 889140"/>
                    <a:gd name="connsiteY6" fmla="*/ 225425 h 552450"/>
                    <a:gd name="connsiteX7" fmla="*/ 292100 w 889140"/>
                    <a:gd name="connsiteY7" fmla="*/ 222250 h 552450"/>
                    <a:gd name="connsiteX8" fmla="*/ 82550 w 889140"/>
                    <a:gd name="connsiteY8" fmla="*/ 0 h 552450"/>
                    <a:gd name="connsiteX9" fmla="*/ 12700 w 889140"/>
                    <a:gd name="connsiteY9" fmla="*/ 79375 h 552450"/>
                    <a:gd name="connsiteX0" fmla="*/ 12700 w 885825"/>
                    <a:gd name="connsiteY0" fmla="*/ 79375 h 552450"/>
                    <a:gd name="connsiteX1" fmla="*/ 203200 w 885825"/>
                    <a:gd name="connsiteY1" fmla="*/ 276225 h 552450"/>
                    <a:gd name="connsiteX2" fmla="*/ 0 w 885825"/>
                    <a:gd name="connsiteY2" fmla="*/ 476250 h 552450"/>
                    <a:gd name="connsiteX3" fmla="*/ 73025 w 885825"/>
                    <a:gd name="connsiteY3" fmla="*/ 552450 h 552450"/>
                    <a:gd name="connsiteX4" fmla="*/ 288925 w 885825"/>
                    <a:gd name="connsiteY4" fmla="*/ 330200 h 552450"/>
                    <a:gd name="connsiteX5" fmla="*/ 879475 w 885825"/>
                    <a:gd name="connsiteY5" fmla="*/ 333375 h 552450"/>
                    <a:gd name="connsiteX6" fmla="*/ 885825 w 885825"/>
                    <a:gd name="connsiteY6" fmla="*/ 225425 h 552450"/>
                    <a:gd name="connsiteX7" fmla="*/ 292100 w 885825"/>
                    <a:gd name="connsiteY7" fmla="*/ 222250 h 552450"/>
                    <a:gd name="connsiteX8" fmla="*/ 82550 w 885825"/>
                    <a:gd name="connsiteY8" fmla="*/ 0 h 552450"/>
                    <a:gd name="connsiteX9" fmla="*/ 12700 w 885825"/>
                    <a:gd name="connsiteY9" fmla="*/ 79375 h 552450"/>
                    <a:gd name="connsiteX0" fmla="*/ 3175 w 885825"/>
                    <a:gd name="connsiteY0" fmla="*/ 76200 h 552450"/>
                    <a:gd name="connsiteX1" fmla="*/ 203200 w 885825"/>
                    <a:gd name="connsiteY1" fmla="*/ 276225 h 552450"/>
                    <a:gd name="connsiteX2" fmla="*/ 0 w 885825"/>
                    <a:gd name="connsiteY2" fmla="*/ 476250 h 552450"/>
                    <a:gd name="connsiteX3" fmla="*/ 73025 w 885825"/>
                    <a:gd name="connsiteY3" fmla="*/ 552450 h 552450"/>
                    <a:gd name="connsiteX4" fmla="*/ 288925 w 885825"/>
                    <a:gd name="connsiteY4" fmla="*/ 330200 h 552450"/>
                    <a:gd name="connsiteX5" fmla="*/ 879475 w 885825"/>
                    <a:gd name="connsiteY5" fmla="*/ 333375 h 552450"/>
                    <a:gd name="connsiteX6" fmla="*/ 885825 w 885825"/>
                    <a:gd name="connsiteY6" fmla="*/ 225425 h 552450"/>
                    <a:gd name="connsiteX7" fmla="*/ 292100 w 885825"/>
                    <a:gd name="connsiteY7" fmla="*/ 222250 h 552450"/>
                    <a:gd name="connsiteX8" fmla="*/ 82550 w 885825"/>
                    <a:gd name="connsiteY8" fmla="*/ 0 h 552450"/>
                    <a:gd name="connsiteX9" fmla="*/ 3175 w 885825"/>
                    <a:gd name="connsiteY9" fmla="*/ 76200 h 552450"/>
                    <a:gd name="connsiteX0" fmla="*/ 3175 w 885825"/>
                    <a:gd name="connsiteY0" fmla="*/ 73025 h 549275"/>
                    <a:gd name="connsiteX1" fmla="*/ 203200 w 885825"/>
                    <a:gd name="connsiteY1" fmla="*/ 273050 h 549275"/>
                    <a:gd name="connsiteX2" fmla="*/ 0 w 885825"/>
                    <a:gd name="connsiteY2" fmla="*/ 473075 h 549275"/>
                    <a:gd name="connsiteX3" fmla="*/ 73025 w 885825"/>
                    <a:gd name="connsiteY3" fmla="*/ 549275 h 549275"/>
                    <a:gd name="connsiteX4" fmla="*/ 288925 w 885825"/>
                    <a:gd name="connsiteY4" fmla="*/ 327025 h 549275"/>
                    <a:gd name="connsiteX5" fmla="*/ 879475 w 885825"/>
                    <a:gd name="connsiteY5" fmla="*/ 330200 h 549275"/>
                    <a:gd name="connsiteX6" fmla="*/ 885825 w 885825"/>
                    <a:gd name="connsiteY6" fmla="*/ 222250 h 549275"/>
                    <a:gd name="connsiteX7" fmla="*/ 292100 w 885825"/>
                    <a:gd name="connsiteY7" fmla="*/ 219075 h 549275"/>
                    <a:gd name="connsiteX8" fmla="*/ 73025 w 885825"/>
                    <a:gd name="connsiteY8" fmla="*/ 0 h 549275"/>
                    <a:gd name="connsiteX9" fmla="*/ 3175 w 885825"/>
                    <a:gd name="connsiteY9" fmla="*/ 73025 h 549275"/>
                    <a:gd name="connsiteX0" fmla="*/ 3175 w 885825"/>
                    <a:gd name="connsiteY0" fmla="*/ 73025 h 542925"/>
                    <a:gd name="connsiteX1" fmla="*/ 203200 w 885825"/>
                    <a:gd name="connsiteY1" fmla="*/ 273050 h 542925"/>
                    <a:gd name="connsiteX2" fmla="*/ 0 w 885825"/>
                    <a:gd name="connsiteY2" fmla="*/ 473075 h 542925"/>
                    <a:gd name="connsiteX3" fmla="*/ 69850 w 885825"/>
                    <a:gd name="connsiteY3" fmla="*/ 542925 h 542925"/>
                    <a:gd name="connsiteX4" fmla="*/ 288925 w 885825"/>
                    <a:gd name="connsiteY4" fmla="*/ 327025 h 542925"/>
                    <a:gd name="connsiteX5" fmla="*/ 879475 w 885825"/>
                    <a:gd name="connsiteY5" fmla="*/ 330200 h 542925"/>
                    <a:gd name="connsiteX6" fmla="*/ 885825 w 885825"/>
                    <a:gd name="connsiteY6" fmla="*/ 222250 h 542925"/>
                    <a:gd name="connsiteX7" fmla="*/ 292100 w 885825"/>
                    <a:gd name="connsiteY7" fmla="*/ 219075 h 542925"/>
                    <a:gd name="connsiteX8" fmla="*/ 73025 w 885825"/>
                    <a:gd name="connsiteY8" fmla="*/ 0 h 542925"/>
                    <a:gd name="connsiteX9" fmla="*/ 3175 w 885825"/>
                    <a:gd name="connsiteY9" fmla="*/ 73025 h 542925"/>
                    <a:gd name="connsiteX0" fmla="*/ 3175 w 885825"/>
                    <a:gd name="connsiteY0" fmla="*/ 73025 h 542925"/>
                    <a:gd name="connsiteX1" fmla="*/ 203200 w 885825"/>
                    <a:gd name="connsiteY1" fmla="*/ 273050 h 542925"/>
                    <a:gd name="connsiteX2" fmla="*/ 0 w 885825"/>
                    <a:gd name="connsiteY2" fmla="*/ 473075 h 542925"/>
                    <a:gd name="connsiteX3" fmla="*/ 69850 w 885825"/>
                    <a:gd name="connsiteY3" fmla="*/ 542925 h 542925"/>
                    <a:gd name="connsiteX4" fmla="*/ 279400 w 885825"/>
                    <a:gd name="connsiteY4" fmla="*/ 327025 h 542925"/>
                    <a:gd name="connsiteX5" fmla="*/ 879475 w 885825"/>
                    <a:gd name="connsiteY5" fmla="*/ 330200 h 542925"/>
                    <a:gd name="connsiteX6" fmla="*/ 885825 w 885825"/>
                    <a:gd name="connsiteY6" fmla="*/ 222250 h 542925"/>
                    <a:gd name="connsiteX7" fmla="*/ 292100 w 885825"/>
                    <a:gd name="connsiteY7" fmla="*/ 219075 h 542925"/>
                    <a:gd name="connsiteX8" fmla="*/ 73025 w 885825"/>
                    <a:gd name="connsiteY8" fmla="*/ 0 h 542925"/>
                    <a:gd name="connsiteX9" fmla="*/ 3175 w 885825"/>
                    <a:gd name="connsiteY9" fmla="*/ 73025 h 542925"/>
                    <a:gd name="connsiteX0" fmla="*/ 3175 w 885825"/>
                    <a:gd name="connsiteY0" fmla="*/ 73025 h 542925"/>
                    <a:gd name="connsiteX1" fmla="*/ 203200 w 885825"/>
                    <a:gd name="connsiteY1" fmla="*/ 273050 h 542925"/>
                    <a:gd name="connsiteX2" fmla="*/ 0 w 885825"/>
                    <a:gd name="connsiteY2" fmla="*/ 473075 h 542925"/>
                    <a:gd name="connsiteX3" fmla="*/ 69850 w 885825"/>
                    <a:gd name="connsiteY3" fmla="*/ 542925 h 542925"/>
                    <a:gd name="connsiteX4" fmla="*/ 292100 w 885825"/>
                    <a:gd name="connsiteY4" fmla="*/ 320675 h 542925"/>
                    <a:gd name="connsiteX5" fmla="*/ 879475 w 885825"/>
                    <a:gd name="connsiteY5" fmla="*/ 330200 h 542925"/>
                    <a:gd name="connsiteX6" fmla="*/ 885825 w 885825"/>
                    <a:gd name="connsiteY6" fmla="*/ 222250 h 542925"/>
                    <a:gd name="connsiteX7" fmla="*/ 292100 w 885825"/>
                    <a:gd name="connsiteY7" fmla="*/ 219075 h 542925"/>
                    <a:gd name="connsiteX8" fmla="*/ 73025 w 885825"/>
                    <a:gd name="connsiteY8" fmla="*/ 0 h 542925"/>
                    <a:gd name="connsiteX9" fmla="*/ 3175 w 885825"/>
                    <a:gd name="connsiteY9" fmla="*/ 73025 h 542925"/>
                    <a:gd name="connsiteX0" fmla="*/ 3175 w 901744"/>
                    <a:gd name="connsiteY0" fmla="*/ 73025 h 542925"/>
                    <a:gd name="connsiteX1" fmla="*/ 203200 w 901744"/>
                    <a:gd name="connsiteY1" fmla="*/ 273050 h 542925"/>
                    <a:gd name="connsiteX2" fmla="*/ 0 w 901744"/>
                    <a:gd name="connsiteY2" fmla="*/ 473075 h 542925"/>
                    <a:gd name="connsiteX3" fmla="*/ 69850 w 901744"/>
                    <a:gd name="connsiteY3" fmla="*/ 542925 h 542925"/>
                    <a:gd name="connsiteX4" fmla="*/ 292100 w 901744"/>
                    <a:gd name="connsiteY4" fmla="*/ 320675 h 542925"/>
                    <a:gd name="connsiteX5" fmla="*/ 901700 w 901744"/>
                    <a:gd name="connsiteY5" fmla="*/ 314325 h 542925"/>
                    <a:gd name="connsiteX6" fmla="*/ 885825 w 901744"/>
                    <a:gd name="connsiteY6" fmla="*/ 222250 h 542925"/>
                    <a:gd name="connsiteX7" fmla="*/ 292100 w 901744"/>
                    <a:gd name="connsiteY7" fmla="*/ 219075 h 542925"/>
                    <a:gd name="connsiteX8" fmla="*/ 73025 w 901744"/>
                    <a:gd name="connsiteY8" fmla="*/ 0 h 542925"/>
                    <a:gd name="connsiteX9" fmla="*/ 3175 w 901744"/>
                    <a:gd name="connsiteY9" fmla="*/ 73025 h 542925"/>
                    <a:gd name="connsiteX0" fmla="*/ 3175 w 886130"/>
                    <a:gd name="connsiteY0" fmla="*/ 73025 h 542925"/>
                    <a:gd name="connsiteX1" fmla="*/ 203200 w 886130"/>
                    <a:gd name="connsiteY1" fmla="*/ 273050 h 542925"/>
                    <a:gd name="connsiteX2" fmla="*/ 0 w 886130"/>
                    <a:gd name="connsiteY2" fmla="*/ 473075 h 542925"/>
                    <a:gd name="connsiteX3" fmla="*/ 69850 w 886130"/>
                    <a:gd name="connsiteY3" fmla="*/ 542925 h 542925"/>
                    <a:gd name="connsiteX4" fmla="*/ 292100 w 886130"/>
                    <a:gd name="connsiteY4" fmla="*/ 320675 h 542925"/>
                    <a:gd name="connsiteX5" fmla="*/ 885825 w 886130"/>
                    <a:gd name="connsiteY5" fmla="*/ 320675 h 542925"/>
                    <a:gd name="connsiteX6" fmla="*/ 885825 w 886130"/>
                    <a:gd name="connsiteY6" fmla="*/ 222250 h 542925"/>
                    <a:gd name="connsiteX7" fmla="*/ 292100 w 886130"/>
                    <a:gd name="connsiteY7" fmla="*/ 219075 h 542925"/>
                    <a:gd name="connsiteX8" fmla="*/ 73025 w 886130"/>
                    <a:gd name="connsiteY8" fmla="*/ 0 h 542925"/>
                    <a:gd name="connsiteX9" fmla="*/ 3175 w 886130"/>
                    <a:gd name="connsiteY9" fmla="*/ 73025 h 542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86130" h="542925">
                      <a:moveTo>
                        <a:pt x="3175" y="73025"/>
                      </a:moveTo>
                      <a:lnTo>
                        <a:pt x="203200" y="273050"/>
                      </a:lnTo>
                      <a:lnTo>
                        <a:pt x="0" y="473075"/>
                      </a:lnTo>
                      <a:lnTo>
                        <a:pt x="69850" y="542925"/>
                      </a:lnTo>
                      <a:lnTo>
                        <a:pt x="292100" y="320675"/>
                      </a:lnTo>
                      <a:lnTo>
                        <a:pt x="885825" y="320675"/>
                      </a:lnTo>
                      <a:cubicBezTo>
                        <a:pt x="886883" y="283633"/>
                        <a:pt x="884767" y="259292"/>
                        <a:pt x="885825" y="222250"/>
                      </a:cubicBezTo>
                      <a:lnTo>
                        <a:pt x="292100" y="219075"/>
                      </a:lnTo>
                      <a:lnTo>
                        <a:pt x="73025" y="0"/>
                      </a:lnTo>
                      <a:lnTo>
                        <a:pt x="3175" y="73025"/>
                      </a:lnTo>
                      <a:close/>
                    </a:path>
                  </a:pathLst>
                </a:custGeom>
                <a:gradFill flip="none" rotWithShape="1">
                  <a:gsLst>
                    <a:gs pos="0">
                      <a:schemeClr val="accent3">
                        <a:lumMod val="0"/>
                        <a:lumOff val="100000"/>
                      </a:schemeClr>
                    </a:gs>
                    <a:gs pos="35000">
                      <a:schemeClr val="accent3">
                        <a:lumMod val="0"/>
                        <a:lumOff val="100000"/>
                      </a:schemeClr>
                    </a:gs>
                    <a:gs pos="100000">
                      <a:schemeClr val="accent3">
                        <a:lumMod val="100000"/>
                      </a:schemeClr>
                    </a:gs>
                  </a:gsLst>
                  <a:path path="circle">
                    <a:fillToRect l="50000" t="-80000" r="50000" b="180000"/>
                  </a:path>
                  <a:tileRect/>
                </a:gradFill>
                <a:ln>
                  <a:solidFill>
                    <a:schemeClr val="tx1">
                      <a:lumMod val="65000"/>
                      <a:lumOff val="3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CA" b="1"/>
                </a:p>
              </p:txBody>
            </p:sp>
            <p:sp>
              <p:nvSpPr>
                <p:cNvPr id="86" name="Rounded Rectangle 85"/>
                <p:cNvSpPr/>
                <p:nvPr/>
              </p:nvSpPr>
              <p:spPr>
                <a:xfrm>
                  <a:off x="4769216" y="475828"/>
                  <a:ext cx="232699" cy="100721"/>
                </a:xfrm>
                <a:prstGeom prst="roundRect">
                  <a:avLst/>
                </a:prstGeom>
                <a:solidFill>
                  <a:schemeClr val="bg1">
                    <a:lumMod val="75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CA" b="1"/>
                </a:p>
              </p:txBody>
            </p:sp>
          </p:grpSp>
          <p:sp>
            <p:nvSpPr>
              <p:cNvPr id="84" name="TextBox 132"/>
              <p:cNvSpPr txBox="1"/>
              <p:nvPr/>
            </p:nvSpPr>
            <p:spPr>
              <a:xfrm>
                <a:off x="5075384" y="457240"/>
                <a:ext cx="1267802" cy="156425"/>
              </a:xfrm>
              <a:prstGeom prst="rect">
                <a:avLst/>
              </a:prstGeom>
              <a:noFill/>
            </p:spPr>
            <p:txBody>
              <a:bodyPr wrap="square" lIns="0" tIns="0" rIns="0" bIns="0" rtlCol="0" anchor="ctr" anchorCtr="0">
                <a:spAutoFit/>
              </a:bodyPr>
              <a:lstStyle/>
              <a:p>
                <a:pPr marL="0" marR="0">
                  <a:spcBef>
                    <a:spcPts val="0"/>
                  </a:spcBef>
                  <a:spcAft>
                    <a:spcPts val="0"/>
                  </a:spcAft>
                </a:pPr>
                <a:r>
                  <a:rPr lang="en-CA" sz="1600" b="1" kern="12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Star-</a:t>
                </a:r>
                <a:r>
                  <a:rPr lang="en-CA" sz="1600" b="1" kern="1200" dirty="0" err="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Oddi</a:t>
                </a:r>
                <a:r>
                  <a:rPr lang="en-CA" sz="1600" b="1" kern="12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 </a:t>
                </a:r>
                <a:r>
                  <a:rPr lang="en-CA" sz="1600" b="1" kern="1200" dirty="0" smtClean="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Tilt / Incl.</a:t>
                </a:r>
                <a:endParaRPr lang="en-CA" sz="1600" b="1" dirty="0">
                  <a:effectLst/>
                  <a:latin typeface="Times New Roman" panose="02020603050405020304" pitchFamily="18" charset="0"/>
                  <a:ea typeface="Times New Roman" panose="02020603050405020304" pitchFamily="18" charset="0"/>
                </a:endParaRPr>
              </a:p>
            </p:txBody>
          </p:sp>
        </p:grpSp>
        <p:grpSp>
          <p:nvGrpSpPr>
            <p:cNvPr id="6" name="Group 5"/>
            <p:cNvGrpSpPr>
              <a:grpSpLocks noChangeAspect="1"/>
            </p:cNvGrpSpPr>
            <p:nvPr/>
          </p:nvGrpSpPr>
          <p:grpSpPr>
            <a:xfrm>
              <a:off x="-177539" y="0"/>
              <a:ext cx="6469062" cy="3186511"/>
              <a:chOff x="-293840" y="0"/>
              <a:chExt cx="10706780" cy="5024404"/>
            </a:xfrm>
          </p:grpSpPr>
          <p:sp>
            <p:nvSpPr>
              <p:cNvPr id="11" name="Freeform 10"/>
              <p:cNvSpPr/>
              <p:nvPr/>
            </p:nvSpPr>
            <p:spPr>
              <a:xfrm>
                <a:off x="2572227" y="726329"/>
                <a:ext cx="7604394" cy="3594795"/>
              </a:xfrm>
              <a:custGeom>
                <a:avLst/>
                <a:gdLst>
                  <a:gd name="connsiteX0" fmla="*/ 3009 w 7611151"/>
                  <a:gd name="connsiteY0" fmla="*/ 3505243 h 3594795"/>
                  <a:gd name="connsiteX1" fmla="*/ 216369 w 7611151"/>
                  <a:gd name="connsiteY1" fmla="*/ 3505243 h 3594795"/>
                  <a:gd name="connsiteX2" fmla="*/ 307809 w 7611151"/>
                  <a:gd name="connsiteY2" fmla="*/ 3589063 h 3594795"/>
                  <a:gd name="connsiteX3" fmla="*/ 1328889 w 7611151"/>
                  <a:gd name="connsiteY3" fmla="*/ 3322363 h 3594795"/>
                  <a:gd name="connsiteX4" fmla="*/ 2723349 w 7611151"/>
                  <a:gd name="connsiteY4" fmla="*/ 2910883 h 3594795"/>
                  <a:gd name="connsiteX5" fmla="*/ 3508209 w 7611151"/>
                  <a:gd name="connsiteY5" fmla="*/ 2682283 h 3594795"/>
                  <a:gd name="connsiteX6" fmla="*/ 3828249 w 7611151"/>
                  <a:gd name="connsiteY6" fmla="*/ 2583223 h 3594795"/>
                  <a:gd name="connsiteX7" fmla="*/ 4186389 w 7611151"/>
                  <a:gd name="connsiteY7" fmla="*/ 2484163 h 3594795"/>
                  <a:gd name="connsiteX8" fmla="*/ 4635969 w 7611151"/>
                  <a:gd name="connsiteY8" fmla="*/ 2407963 h 3594795"/>
                  <a:gd name="connsiteX9" fmla="*/ 5192229 w 7611151"/>
                  <a:gd name="connsiteY9" fmla="*/ 2339383 h 3594795"/>
                  <a:gd name="connsiteX10" fmla="*/ 5641809 w 7611151"/>
                  <a:gd name="connsiteY10" fmla="*/ 2301283 h 3594795"/>
                  <a:gd name="connsiteX11" fmla="*/ 6251409 w 7611151"/>
                  <a:gd name="connsiteY11" fmla="*/ 2286043 h 3594795"/>
                  <a:gd name="connsiteX12" fmla="*/ 6708609 w 7611151"/>
                  <a:gd name="connsiteY12" fmla="*/ 2286043 h 3594795"/>
                  <a:gd name="connsiteX13" fmla="*/ 7196289 w 7611151"/>
                  <a:gd name="connsiteY13" fmla="*/ 2286043 h 3594795"/>
                  <a:gd name="connsiteX14" fmla="*/ 7485849 w 7611151"/>
                  <a:gd name="connsiteY14" fmla="*/ 2255563 h 3594795"/>
                  <a:gd name="connsiteX15" fmla="*/ 7600149 w 7611151"/>
                  <a:gd name="connsiteY15" fmla="*/ 2164123 h 3594795"/>
                  <a:gd name="connsiteX16" fmla="*/ 7577289 w 7611151"/>
                  <a:gd name="connsiteY16" fmla="*/ 2065063 h 3594795"/>
                  <a:gd name="connsiteX17" fmla="*/ 7341069 w 7611151"/>
                  <a:gd name="connsiteY17" fmla="*/ 1973623 h 3594795"/>
                  <a:gd name="connsiteX18" fmla="*/ 6609549 w 7611151"/>
                  <a:gd name="connsiteY18" fmla="*/ 1889803 h 3594795"/>
                  <a:gd name="connsiteX19" fmla="*/ 5817069 w 7611151"/>
                  <a:gd name="connsiteY19" fmla="*/ 1821223 h 3594795"/>
                  <a:gd name="connsiteX20" fmla="*/ 4856949 w 7611151"/>
                  <a:gd name="connsiteY20" fmla="*/ 1676443 h 3594795"/>
                  <a:gd name="connsiteX21" fmla="*/ 3866349 w 7611151"/>
                  <a:gd name="connsiteY21" fmla="*/ 1379263 h 3594795"/>
                  <a:gd name="connsiteX22" fmla="*/ 2090889 w 7611151"/>
                  <a:gd name="connsiteY22" fmla="*/ 617263 h 3594795"/>
                  <a:gd name="connsiteX23" fmla="*/ 825969 w 7611151"/>
                  <a:gd name="connsiteY23" fmla="*/ 167683 h 3594795"/>
                  <a:gd name="connsiteX24" fmla="*/ 307809 w 7611151"/>
                  <a:gd name="connsiteY24" fmla="*/ 43 h 3594795"/>
                  <a:gd name="connsiteX25" fmla="*/ 597369 w 7611151"/>
                  <a:gd name="connsiteY25" fmla="*/ 152443 h 3594795"/>
                  <a:gd name="connsiteX26" fmla="*/ 726909 w 7611151"/>
                  <a:gd name="connsiteY26" fmla="*/ 266743 h 3594795"/>
                  <a:gd name="connsiteX27" fmla="*/ 1755609 w 7611151"/>
                  <a:gd name="connsiteY27" fmla="*/ 624883 h 3594795"/>
                  <a:gd name="connsiteX28" fmla="*/ 2388069 w 7611151"/>
                  <a:gd name="connsiteY28" fmla="*/ 876343 h 3594795"/>
                  <a:gd name="connsiteX29" fmla="*/ 2700489 w 7611151"/>
                  <a:gd name="connsiteY29" fmla="*/ 998263 h 3594795"/>
                  <a:gd name="connsiteX30" fmla="*/ 2990049 w 7611151"/>
                  <a:gd name="connsiteY30" fmla="*/ 1165903 h 3594795"/>
                  <a:gd name="connsiteX31" fmla="*/ 3096729 w 7611151"/>
                  <a:gd name="connsiteY31" fmla="*/ 1318303 h 3594795"/>
                  <a:gd name="connsiteX32" fmla="*/ 3104349 w 7611151"/>
                  <a:gd name="connsiteY32" fmla="*/ 1592623 h 3594795"/>
                  <a:gd name="connsiteX33" fmla="*/ 3111969 w 7611151"/>
                  <a:gd name="connsiteY33" fmla="*/ 1897423 h 3594795"/>
                  <a:gd name="connsiteX34" fmla="*/ 3012909 w 7611151"/>
                  <a:gd name="connsiteY34" fmla="*/ 2171743 h 3594795"/>
                  <a:gd name="connsiteX35" fmla="*/ 2601429 w 7611151"/>
                  <a:gd name="connsiteY35" fmla="*/ 2446063 h 3594795"/>
                  <a:gd name="connsiteX36" fmla="*/ 1961349 w 7611151"/>
                  <a:gd name="connsiteY36" fmla="*/ 2728003 h 3594795"/>
                  <a:gd name="connsiteX37" fmla="*/ 1359369 w 7611151"/>
                  <a:gd name="connsiteY37" fmla="*/ 2987083 h 3594795"/>
                  <a:gd name="connsiteX38" fmla="*/ 391629 w 7611151"/>
                  <a:gd name="connsiteY38" fmla="*/ 3345223 h 3594795"/>
                  <a:gd name="connsiteX39" fmla="*/ 3009 w 7611151"/>
                  <a:gd name="connsiteY39" fmla="*/ 3505243 h 3594795"/>
                  <a:gd name="connsiteX0" fmla="*/ 3009 w 7604762"/>
                  <a:gd name="connsiteY0" fmla="*/ 3505243 h 3594795"/>
                  <a:gd name="connsiteX1" fmla="*/ 216369 w 7604762"/>
                  <a:gd name="connsiteY1" fmla="*/ 3505243 h 3594795"/>
                  <a:gd name="connsiteX2" fmla="*/ 307809 w 7604762"/>
                  <a:gd name="connsiteY2" fmla="*/ 3589063 h 3594795"/>
                  <a:gd name="connsiteX3" fmla="*/ 1328889 w 7604762"/>
                  <a:gd name="connsiteY3" fmla="*/ 3322363 h 3594795"/>
                  <a:gd name="connsiteX4" fmla="*/ 2723349 w 7604762"/>
                  <a:gd name="connsiteY4" fmla="*/ 2910883 h 3594795"/>
                  <a:gd name="connsiteX5" fmla="*/ 3508209 w 7604762"/>
                  <a:gd name="connsiteY5" fmla="*/ 2682283 h 3594795"/>
                  <a:gd name="connsiteX6" fmla="*/ 3828249 w 7604762"/>
                  <a:gd name="connsiteY6" fmla="*/ 2583223 h 3594795"/>
                  <a:gd name="connsiteX7" fmla="*/ 4186389 w 7604762"/>
                  <a:gd name="connsiteY7" fmla="*/ 2484163 h 3594795"/>
                  <a:gd name="connsiteX8" fmla="*/ 4635969 w 7604762"/>
                  <a:gd name="connsiteY8" fmla="*/ 2407963 h 3594795"/>
                  <a:gd name="connsiteX9" fmla="*/ 5192229 w 7604762"/>
                  <a:gd name="connsiteY9" fmla="*/ 2339383 h 3594795"/>
                  <a:gd name="connsiteX10" fmla="*/ 5641809 w 7604762"/>
                  <a:gd name="connsiteY10" fmla="*/ 2301283 h 3594795"/>
                  <a:gd name="connsiteX11" fmla="*/ 6251409 w 7604762"/>
                  <a:gd name="connsiteY11" fmla="*/ 2286043 h 3594795"/>
                  <a:gd name="connsiteX12" fmla="*/ 6708609 w 7604762"/>
                  <a:gd name="connsiteY12" fmla="*/ 2286043 h 3594795"/>
                  <a:gd name="connsiteX13" fmla="*/ 7196289 w 7604762"/>
                  <a:gd name="connsiteY13" fmla="*/ 2286043 h 3594795"/>
                  <a:gd name="connsiteX14" fmla="*/ 7485849 w 7604762"/>
                  <a:gd name="connsiteY14" fmla="*/ 2255563 h 3594795"/>
                  <a:gd name="connsiteX15" fmla="*/ 7600149 w 7604762"/>
                  <a:gd name="connsiteY15" fmla="*/ 2164123 h 3594795"/>
                  <a:gd name="connsiteX16" fmla="*/ 7558239 w 7604762"/>
                  <a:gd name="connsiteY16" fmla="*/ 2043632 h 3594795"/>
                  <a:gd name="connsiteX17" fmla="*/ 7341069 w 7604762"/>
                  <a:gd name="connsiteY17" fmla="*/ 1973623 h 3594795"/>
                  <a:gd name="connsiteX18" fmla="*/ 6609549 w 7604762"/>
                  <a:gd name="connsiteY18" fmla="*/ 1889803 h 3594795"/>
                  <a:gd name="connsiteX19" fmla="*/ 5817069 w 7604762"/>
                  <a:gd name="connsiteY19" fmla="*/ 1821223 h 3594795"/>
                  <a:gd name="connsiteX20" fmla="*/ 4856949 w 7604762"/>
                  <a:gd name="connsiteY20" fmla="*/ 1676443 h 3594795"/>
                  <a:gd name="connsiteX21" fmla="*/ 3866349 w 7604762"/>
                  <a:gd name="connsiteY21" fmla="*/ 1379263 h 3594795"/>
                  <a:gd name="connsiteX22" fmla="*/ 2090889 w 7604762"/>
                  <a:gd name="connsiteY22" fmla="*/ 617263 h 3594795"/>
                  <a:gd name="connsiteX23" fmla="*/ 825969 w 7604762"/>
                  <a:gd name="connsiteY23" fmla="*/ 167683 h 3594795"/>
                  <a:gd name="connsiteX24" fmla="*/ 307809 w 7604762"/>
                  <a:gd name="connsiteY24" fmla="*/ 43 h 3594795"/>
                  <a:gd name="connsiteX25" fmla="*/ 597369 w 7604762"/>
                  <a:gd name="connsiteY25" fmla="*/ 152443 h 3594795"/>
                  <a:gd name="connsiteX26" fmla="*/ 726909 w 7604762"/>
                  <a:gd name="connsiteY26" fmla="*/ 266743 h 3594795"/>
                  <a:gd name="connsiteX27" fmla="*/ 1755609 w 7604762"/>
                  <a:gd name="connsiteY27" fmla="*/ 624883 h 3594795"/>
                  <a:gd name="connsiteX28" fmla="*/ 2388069 w 7604762"/>
                  <a:gd name="connsiteY28" fmla="*/ 876343 h 3594795"/>
                  <a:gd name="connsiteX29" fmla="*/ 2700489 w 7604762"/>
                  <a:gd name="connsiteY29" fmla="*/ 998263 h 3594795"/>
                  <a:gd name="connsiteX30" fmla="*/ 2990049 w 7604762"/>
                  <a:gd name="connsiteY30" fmla="*/ 1165903 h 3594795"/>
                  <a:gd name="connsiteX31" fmla="*/ 3096729 w 7604762"/>
                  <a:gd name="connsiteY31" fmla="*/ 1318303 h 3594795"/>
                  <a:gd name="connsiteX32" fmla="*/ 3104349 w 7604762"/>
                  <a:gd name="connsiteY32" fmla="*/ 1592623 h 3594795"/>
                  <a:gd name="connsiteX33" fmla="*/ 3111969 w 7604762"/>
                  <a:gd name="connsiteY33" fmla="*/ 1897423 h 3594795"/>
                  <a:gd name="connsiteX34" fmla="*/ 3012909 w 7604762"/>
                  <a:gd name="connsiteY34" fmla="*/ 2171743 h 3594795"/>
                  <a:gd name="connsiteX35" fmla="*/ 2601429 w 7604762"/>
                  <a:gd name="connsiteY35" fmla="*/ 2446063 h 3594795"/>
                  <a:gd name="connsiteX36" fmla="*/ 1961349 w 7604762"/>
                  <a:gd name="connsiteY36" fmla="*/ 2728003 h 3594795"/>
                  <a:gd name="connsiteX37" fmla="*/ 1359369 w 7604762"/>
                  <a:gd name="connsiteY37" fmla="*/ 2987083 h 3594795"/>
                  <a:gd name="connsiteX38" fmla="*/ 391629 w 7604762"/>
                  <a:gd name="connsiteY38" fmla="*/ 3345223 h 3594795"/>
                  <a:gd name="connsiteX39" fmla="*/ 3009 w 7604762"/>
                  <a:gd name="connsiteY39" fmla="*/ 3505243 h 3594795"/>
                  <a:gd name="connsiteX0" fmla="*/ 3009 w 7602718"/>
                  <a:gd name="connsiteY0" fmla="*/ 3505243 h 3594795"/>
                  <a:gd name="connsiteX1" fmla="*/ 216369 w 7602718"/>
                  <a:gd name="connsiteY1" fmla="*/ 3505243 h 3594795"/>
                  <a:gd name="connsiteX2" fmla="*/ 307809 w 7602718"/>
                  <a:gd name="connsiteY2" fmla="*/ 3589063 h 3594795"/>
                  <a:gd name="connsiteX3" fmla="*/ 1328889 w 7602718"/>
                  <a:gd name="connsiteY3" fmla="*/ 3322363 h 3594795"/>
                  <a:gd name="connsiteX4" fmla="*/ 2723349 w 7602718"/>
                  <a:gd name="connsiteY4" fmla="*/ 2910883 h 3594795"/>
                  <a:gd name="connsiteX5" fmla="*/ 3508209 w 7602718"/>
                  <a:gd name="connsiteY5" fmla="*/ 2682283 h 3594795"/>
                  <a:gd name="connsiteX6" fmla="*/ 3828249 w 7602718"/>
                  <a:gd name="connsiteY6" fmla="*/ 2583223 h 3594795"/>
                  <a:gd name="connsiteX7" fmla="*/ 4186389 w 7602718"/>
                  <a:gd name="connsiteY7" fmla="*/ 2484163 h 3594795"/>
                  <a:gd name="connsiteX8" fmla="*/ 4635969 w 7602718"/>
                  <a:gd name="connsiteY8" fmla="*/ 2407963 h 3594795"/>
                  <a:gd name="connsiteX9" fmla="*/ 5192229 w 7602718"/>
                  <a:gd name="connsiteY9" fmla="*/ 2339383 h 3594795"/>
                  <a:gd name="connsiteX10" fmla="*/ 5641809 w 7602718"/>
                  <a:gd name="connsiteY10" fmla="*/ 2301283 h 3594795"/>
                  <a:gd name="connsiteX11" fmla="*/ 6251409 w 7602718"/>
                  <a:gd name="connsiteY11" fmla="*/ 2286043 h 3594795"/>
                  <a:gd name="connsiteX12" fmla="*/ 6708609 w 7602718"/>
                  <a:gd name="connsiteY12" fmla="*/ 2286043 h 3594795"/>
                  <a:gd name="connsiteX13" fmla="*/ 7196289 w 7602718"/>
                  <a:gd name="connsiteY13" fmla="*/ 2286043 h 3594795"/>
                  <a:gd name="connsiteX14" fmla="*/ 7485849 w 7602718"/>
                  <a:gd name="connsiteY14" fmla="*/ 2255563 h 3594795"/>
                  <a:gd name="connsiteX15" fmla="*/ 7597768 w 7602718"/>
                  <a:gd name="connsiteY15" fmla="*/ 2178411 h 3594795"/>
                  <a:gd name="connsiteX16" fmla="*/ 7558239 w 7602718"/>
                  <a:gd name="connsiteY16" fmla="*/ 2043632 h 3594795"/>
                  <a:gd name="connsiteX17" fmla="*/ 7341069 w 7602718"/>
                  <a:gd name="connsiteY17" fmla="*/ 1973623 h 3594795"/>
                  <a:gd name="connsiteX18" fmla="*/ 6609549 w 7602718"/>
                  <a:gd name="connsiteY18" fmla="*/ 1889803 h 3594795"/>
                  <a:gd name="connsiteX19" fmla="*/ 5817069 w 7602718"/>
                  <a:gd name="connsiteY19" fmla="*/ 1821223 h 3594795"/>
                  <a:gd name="connsiteX20" fmla="*/ 4856949 w 7602718"/>
                  <a:gd name="connsiteY20" fmla="*/ 1676443 h 3594795"/>
                  <a:gd name="connsiteX21" fmla="*/ 3866349 w 7602718"/>
                  <a:gd name="connsiteY21" fmla="*/ 1379263 h 3594795"/>
                  <a:gd name="connsiteX22" fmla="*/ 2090889 w 7602718"/>
                  <a:gd name="connsiteY22" fmla="*/ 617263 h 3594795"/>
                  <a:gd name="connsiteX23" fmla="*/ 825969 w 7602718"/>
                  <a:gd name="connsiteY23" fmla="*/ 167683 h 3594795"/>
                  <a:gd name="connsiteX24" fmla="*/ 307809 w 7602718"/>
                  <a:gd name="connsiteY24" fmla="*/ 43 h 3594795"/>
                  <a:gd name="connsiteX25" fmla="*/ 597369 w 7602718"/>
                  <a:gd name="connsiteY25" fmla="*/ 152443 h 3594795"/>
                  <a:gd name="connsiteX26" fmla="*/ 726909 w 7602718"/>
                  <a:gd name="connsiteY26" fmla="*/ 266743 h 3594795"/>
                  <a:gd name="connsiteX27" fmla="*/ 1755609 w 7602718"/>
                  <a:gd name="connsiteY27" fmla="*/ 624883 h 3594795"/>
                  <a:gd name="connsiteX28" fmla="*/ 2388069 w 7602718"/>
                  <a:gd name="connsiteY28" fmla="*/ 876343 h 3594795"/>
                  <a:gd name="connsiteX29" fmla="*/ 2700489 w 7602718"/>
                  <a:gd name="connsiteY29" fmla="*/ 998263 h 3594795"/>
                  <a:gd name="connsiteX30" fmla="*/ 2990049 w 7602718"/>
                  <a:gd name="connsiteY30" fmla="*/ 1165903 h 3594795"/>
                  <a:gd name="connsiteX31" fmla="*/ 3096729 w 7602718"/>
                  <a:gd name="connsiteY31" fmla="*/ 1318303 h 3594795"/>
                  <a:gd name="connsiteX32" fmla="*/ 3104349 w 7602718"/>
                  <a:gd name="connsiteY32" fmla="*/ 1592623 h 3594795"/>
                  <a:gd name="connsiteX33" fmla="*/ 3111969 w 7602718"/>
                  <a:gd name="connsiteY33" fmla="*/ 1897423 h 3594795"/>
                  <a:gd name="connsiteX34" fmla="*/ 3012909 w 7602718"/>
                  <a:gd name="connsiteY34" fmla="*/ 2171743 h 3594795"/>
                  <a:gd name="connsiteX35" fmla="*/ 2601429 w 7602718"/>
                  <a:gd name="connsiteY35" fmla="*/ 2446063 h 3594795"/>
                  <a:gd name="connsiteX36" fmla="*/ 1961349 w 7602718"/>
                  <a:gd name="connsiteY36" fmla="*/ 2728003 h 3594795"/>
                  <a:gd name="connsiteX37" fmla="*/ 1359369 w 7602718"/>
                  <a:gd name="connsiteY37" fmla="*/ 2987083 h 3594795"/>
                  <a:gd name="connsiteX38" fmla="*/ 391629 w 7602718"/>
                  <a:gd name="connsiteY38" fmla="*/ 3345223 h 3594795"/>
                  <a:gd name="connsiteX39" fmla="*/ 3009 w 7602718"/>
                  <a:gd name="connsiteY39" fmla="*/ 3505243 h 3594795"/>
                  <a:gd name="connsiteX0" fmla="*/ 3009 w 7603917"/>
                  <a:gd name="connsiteY0" fmla="*/ 3505243 h 3594795"/>
                  <a:gd name="connsiteX1" fmla="*/ 216369 w 7603917"/>
                  <a:gd name="connsiteY1" fmla="*/ 3505243 h 3594795"/>
                  <a:gd name="connsiteX2" fmla="*/ 307809 w 7603917"/>
                  <a:gd name="connsiteY2" fmla="*/ 3589063 h 3594795"/>
                  <a:gd name="connsiteX3" fmla="*/ 1328889 w 7603917"/>
                  <a:gd name="connsiteY3" fmla="*/ 3322363 h 3594795"/>
                  <a:gd name="connsiteX4" fmla="*/ 2723349 w 7603917"/>
                  <a:gd name="connsiteY4" fmla="*/ 2910883 h 3594795"/>
                  <a:gd name="connsiteX5" fmla="*/ 3508209 w 7603917"/>
                  <a:gd name="connsiteY5" fmla="*/ 2682283 h 3594795"/>
                  <a:gd name="connsiteX6" fmla="*/ 3828249 w 7603917"/>
                  <a:gd name="connsiteY6" fmla="*/ 2583223 h 3594795"/>
                  <a:gd name="connsiteX7" fmla="*/ 4186389 w 7603917"/>
                  <a:gd name="connsiteY7" fmla="*/ 2484163 h 3594795"/>
                  <a:gd name="connsiteX8" fmla="*/ 4635969 w 7603917"/>
                  <a:gd name="connsiteY8" fmla="*/ 2407963 h 3594795"/>
                  <a:gd name="connsiteX9" fmla="*/ 5192229 w 7603917"/>
                  <a:gd name="connsiteY9" fmla="*/ 2339383 h 3594795"/>
                  <a:gd name="connsiteX10" fmla="*/ 5641809 w 7603917"/>
                  <a:gd name="connsiteY10" fmla="*/ 2301283 h 3594795"/>
                  <a:gd name="connsiteX11" fmla="*/ 6251409 w 7603917"/>
                  <a:gd name="connsiteY11" fmla="*/ 2286043 h 3594795"/>
                  <a:gd name="connsiteX12" fmla="*/ 6708609 w 7603917"/>
                  <a:gd name="connsiteY12" fmla="*/ 2286043 h 3594795"/>
                  <a:gd name="connsiteX13" fmla="*/ 7196289 w 7603917"/>
                  <a:gd name="connsiteY13" fmla="*/ 2286043 h 3594795"/>
                  <a:gd name="connsiteX14" fmla="*/ 7469180 w 7603917"/>
                  <a:gd name="connsiteY14" fmla="*/ 2253182 h 3594795"/>
                  <a:gd name="connsiteX15" fmla="*/ 7597768 w 7603917"/>
                  <a:gd name="connsiteY15" fmla="*/ 2178411 h 3594795"/>
                  <a:gd name="connsiteX16" fmla="*/ 7558239 w 7603917"/>
                  <a:gd name="connsiteY16" fmla="*/ 2043632 h 3594795"/>
                  <a:gd name="connsiteX17" fmla="*/ 7341069 w 7603917"/>
                  <a:gd name="connsiteY17" fmla="*/ 1973623 h 3594795"/>
                  <a:gd name="connsiteX18" fmla="*/ 6609549 w 7603917"/>
                  <a:gd name="connsiteY18" fmla="*/ 1889803 h 3594795"/>
                  <a:gd name="connsiteX19" fmla="*/ 5817069 w 7603917"/>
                  <a:gd name="connsiteY19" fmla="*/ 1821223 h 3594795"/>
                  <a:gd name="connsiteX20" fmla="*/ 4856949 w 7603917"/>
                  <a:gd name="connsiteY20" fmla="*/ 1676443 h 3594795"/>
                  <a:gd name="connsiteX21" fmla="*/ 3866349 w 7603917"/>
                  <a:gd name="connsiteY21" fmla="*/ 1379263 h 3594795"/>
                  <a:gd name="connsiteX22" fmla="*/ 2090889 w 7603917"/>
                  <a:gd name="connsiteY22" fmla="*/ 617263 h 3594795"/>
                  <a:gd name="connsiteX23" fmla="*/ 825969 w 7603917"/>
                  <a:gd name="connsiteY23" fmla="*/ 167683 h 3594795"/>
                  <a:gd name="connsiteX24" fmla="*/ 307809 w 7603917"/>
                  <a:gd name="connsiteY24" fmla="*/ 43 h 3594795"/>
                  <a:gd name="connsiteX25" fmla="*/ 597369 w 7603917"/>
                  <a:gd name="connsiteY25" fmla="*/ 152443 h 3594795"/>
                  <a:gd name="connsiteX26" fmla="*/ 726909 w 7603917"/>
                  <a:gd name="connsiteY26" fmla="*/ 266743 h 3594795"/>
                  <a:gd name="connsiteX27" fmla="*/ 1755609 w 7603917"/>
                  <a:gd name="connsiteY27" fmla="*/ 624883 h 3594795"/>
                  <a:gd name="connsiteX28" fmla="*/ 2388069 w 7603917"/>
                  <a:gd name="connsiteY28" fmla="*/ 876343 h 3594795"/>
                  <a:gd name="connsiteX29" fmla="*/ 2700489 w 7603917"/>
                  <a:gd name="connsiteY29" fmla="*/ 998263 h 3594795"/>
                  <a:gd name="connsiteX30" fmla="*/ 2990049 w 7603917"/>
                  <a:gd name="connsiteY30" fmla="*/ 1165903 h 3594795"/>
                  <a:gd name="connsiteX31" fmla="*/ 3096729 w 7603917"/>
                  <a:gd name="connsiteY31" fmla="*/ 1318303 h 3594795"/>
                  <a:gd name="connsiteX32" fmla="*/ 3104349 w 7603917"/>
                  <a:gd name="connsiteY32" fmla="*/ 1592623 h 3594795"/>
                  <a:gd name="connsiteX33" fmla="*/ 3111969 w 7603917"/>
                  <a:gd name="connsiteY33" fmla="*/ 1897423 h 3594795"/>
                  <a:gd name="connsiteX34" fmla="*/ 3012909 w 7603917"/>
                  <a:gd name="connsiteY34" fmla="*/ 2171743 h 3594795"/>
                  <a:gd name="connsiteX35" fmla="*/ 2601429 w 7603917"/>
                  <a:gd name="connsiteY35" fmla="*/ 2446063 h 3594795"/>
                  <a:gd name="connsiteX36" fmla="*/ 1961349 w 7603917"/>
                  <a:gd name="connsiteY36" fmla="*/ 2728003 h 3594795"/>
                  <a:gd name="connsiteX37" fmla="*/ 1359369 w 7603917"/>
                  <a:gd name="connsiteY37" fmla="*/ 2987083 h 3594795"/>
                  <a:gd name="connsiteX38" fmla="*/ 391629 w 7603917"/>
                  <a:gd name="connsiteY38" fmla="*/ 3345223 h 3594795"/>
                  <a:gd name="connsiteX39" fmla="*/ 3009 w 7603917"/>
                  <a:gd name="connsiteY39" fmla="*/ 3505243 h 3594795"/>
                  <a:gd name="connsiteX0" fmla="*/ 3009 w 7604394"/>
                  <a:gd name="connsiteY0" fmla="*/ 3505243 h 3594795"/>
                  <a:gd name="connsiteX1" fmla="*/ 216369 w 7604394"/>
                  <a:gd name="connsiteY1" fmla="*/ 3505243 h 3594795"/>
                  <a:gd name="connsiteX2" fmla="*/ 307809 w 7604394"/>
                  <a:gd name="connsiteY2" fmla="*/ 3589063 h 3594795"/>
                  <a:gd name="connsiteX3" fmla="*/ 1328889 w 7604394"/>
                  <a:gd name="connsiteY3" fmla="*/ 3322363 h 3594795"/>
                  <a:gd name="connsiteX4" fmla="*/ 2723349 w 7604394"/>
                  <a:gd name="connsiteY4" fmla="*/ 2910883 h 3594795"/>
                  <a:gd name="connsiteX5" fmla="*/ 3508209 w 7604394"/>
                  <a:gd name="connsiteY5" fmla="*/ 2682283 h 3594795"/>
                  <a:gd name="connsiteX6" fmla="*/ 3828249 w 7604394"/>
                  <a:gd name="connsiteY6" fmla="*/ 2583223 h 3594795"/>
                  <a:gd name="connsiteX7" fmla="*/ 4186389 w 7604394"/>
                  <a:gd name="connsiteY7" fmla="*/ 2484163 h 3594795"/>
                  <a:gd name="connsiteX8" fmla="*/ 4635969 w 7604394"/>
                  <a:gd name="connsiteY8" fmla="*/ 2407963 h 3594795"/>
                  <a:gd name="connsiteX9" fmla="*/ 5192229 w 7604394"/>
                  <a:gd name="connsiteY9" fmla="*/ 2339383 h 3594795"/>
                  <a:gd name="connsiteX10" fmla="*/ 5641809 w 7604394"/>
                  <a:gd name="connsiteY10" fmla="*/ 2301283 h 3594795"/>
                  <a:gd name="connsiteX11" fmla="*/ 6251409 w 7604394"/>
                  <a:gd name="connsiteY11" fmla="*/ 2286043 h 3594795"/>
                  <a:gd name="connsiteX12" fmla="*/ 6708609 w 7604394"/>
                  <a:gd name="connsiteY12" fmla="*/ 2286043 h 3594795"/>
                  <a:gd name="connsiteX13" fmla="*/ 7196289 w 7604394"/>
                  <a:gd name="connsiteY13" fmla="*/ 2286043 h 3594795"/>
                  <a:gd name="connsiteX14" fmla="*/ 7469180 w 7604394"/>
                  <a:gd name="connsiteY14" fmla="*/ 2253182 h 3594795"/>
                  <a:gd name="connsiteX15" fmla="*/ 7597768 w 7604394"/>
                  <a:gd name="connsiteY15" fmla="*/ 2178411 h 3594795"/>
                  <a:gd name="connsiteX16" fmla="*/ 7558239 w 7604394"/>
                  <a:gd name="connsiteY16" fmla="*/ 2043632 h 3594795"/>
                  <a:gd name="connsiteX17" fmla="*/ 7324400 w 7604394"/>
                  <a:gd name="connsiteY17" fmla="*/ 1968860 h 3594795"/>
                  <a:gd name="connsiteX18" fmla="*/ 6609549 w 7604394"/>
                  <a:gd name="connsiteY18" fmla="*/ 1889803 h 3594795"/>
                  <a:gd name="connsiteX19" fmla="*/ 5817069 w 7604394"/>
                  <a:gd name="connsiteY19" fmla="*/ 1821223 h 3594795"/>
                  <a:gd name="connsiteX20" fmla="*/ 4856949 w 7604394"/>
                  <a:gd name="connsiteY20" fmla="*/ 1676443 h 3594795"/>
                  <a:gd name="connsiteX21" fmla="*/ 3866349 w 7604394"/>
                  <a:gd name="connsiteY21" fmla="*/ 1379263 h 3594795"/>
                  <a:gd name="connsiteX22" fmla="*/ 2090889 w 7604394"/>
                  <a:gd name="connsiteY22" fmla="*/ 617263 h 3594795"/>
                  <a:gd name="connsiteX23" fmla="*/ 825969 w 7604394"/>
                  <a:gd name="connsiteY23" fmla="*/ 167683 h 3594795"/>
                  <a:gd name="connsiteX24" fmla="*/ 307809 w 7604394"/>
                  <a:gd name="connsiteY24" fmla="*/ 43 h 3594795"/>
                  <a:gd name="connsiteX25" fmla="*/ 597369 w 7604394"/>
                  <a:gd name="connsiteY25" fmla="*/ 152443 h 3594795"/>
                  <a:gd name="connsiteX26" fmla="*/ 726909 w 7604394"/>
                  <a:gd name="connsiteY26" fmla="*/ 266743 h 3594795"/>
                  <a:gd name="connsiteX27" fmla="*/ 1755609 w 7604394"/>
                  <a:gd name="connsiteY27" fmla="*/ 624883 h 3594795"/>
                  <a:gd name="connsiteX28" fmla="*/ 2388069 w 7604394"/>
                  <a:gd name="connsiteY28" fmla="*/ 876343 h 3594795"/>
                  <a:gd name="connsiteX29" fmla="*/ 2700489 w 7604394"/>
                  <a:gd name="connsiteY29" fmla="*/ 998263 h 3594795"/>
                  <a:gd name="connsiteX30" fmla="*/ 2990049 w 7604394"/>
                  <a:gd name="connsiteY30" fmla="*/ 1165903 h 3594795"/>
                  <a:gd name="connsiteX31" fmla="*/ 3096729 w 7604394"/>
                  <a:gd name="connsiteY31" fmla="*/ 1318303 h 3594795"/>
                  <a:gd name="connsiteX32" fmla="*/ 3104349 w 7604394"/>
                  <a:gd name="connsiteY32" fmla="*/ 1592623 h 3594795"/>
                  <a:gd name="connsiteX33" fmla="*/ 3111969 w 7604394"/>
                  <a:gd name="connsiteY33" fmla="*/ 1897423 h 3594795"/>
                  <a:gd name="connsiteX34" fmla="*/ 3012909 w 7604394"/>
                  <a:gd name="connsiteY34" fmla="*/ 2171743 h 3594795"/>
                  <a:gd name="connsiteX35" fmla="*/ 2601429 w 7604394"/>
                  <a:gd name="connsiteY35" fmla="*/ 2446063 h 3594795"/>
                  <a:gd name="connsiteX36" fmla="*/ 1961349 w 7604394"/>
                  <a:gd name="connsiteY36" fmla="*/ 2728003 h 3594795"/>
                  <a:gd name="connsiteX37" fmla="*/ 1359369 w 7604394"/>
                  <a:gd name="connsiteY37" fmla="*/ 2987083 h 3594795"/>
                  <a:gd name="connsiteX38" fmla="*/ 391629 w 7604394"/>
                  <a:gd name="connsiteY38" fmla="*/ 3345223 h 3594795"/>
                  <a:gd name="connsiteX39" fmla="*/ 3009 w 7604394"/>
                  <a:gd name="connsiteY39" fmla="*/ 3505243 h 3594795"/>
                  <a:gd name="connsiteX0" fmla="*/ 3009 w 7604394"/>
                  <a:gd name="connsiteY0" fmla="*/ 3505243 h 3594795"/>
                  <a:gd name="connsiteX1" fmla="*/ 216369 w 7604394"/>
                  <a:gd name="connsiteY1" fmla="*/ 3505243 h 3594795"/>
                  <a:gd name="connsiteX2" fmla="*/ 307809 w 7604394"/>
                  <a:gd name="connsiteY2" fmla="*/ 3589063 h 3594795"/>
                  <a:gd name="connsiteX3" fmla="*/ 1328889 w 7604394"/>
                  <a:gd name="connsiteY3" fmla="*/ 3322363 h 3594795"/>
                  <a:gd name="connsiteX4" fmla="*/ 2723349 w 7604394"/>
                  <a:gd name="connsiteY4" fmla="*/ 2910883 h 3594795"/>
                  <a:gd name="connsiteX5" fmla="*/ 3508209 w 7604394"/>
                  <a:gd name="connsiteY5" fmla="*/ 2682283 h 3594795"/>
                  <a:gd name="connsiteX6" fmla="*/ 3828249 w 7604394"/>
                  <a:gd name="connsiteY6" fmla="*/ 2583223 h 3594795"/>
                  <a:gd name="connsiteX7" fmla="*/ 4186389 w 7604394"/>
                  <a:gd name="connsiteY7" fmla="*/ 2484163 h 3594795"/>
                  <a:gd name="connsiteX8" fmla="*/ 4635969 w 7604394"/>
                  <a:gd name="connsiteY8" fmla="*/ 2407963 h 3594795"/>
                  <a:gd name="connsiteX9" fmla="*/ 5192229 w 7604394"/>
                  <a:gd name="connsiteY9" fmla="*/ 2339383 h 3594795"/>
                  <a:gd name="connsiteX10" fmla="*/ 5641809 w 7604394"/>
                  <a:gd name="connsiteY10" fmla="*/ 2301283 h 3594795"/>
                  <a:gd name="connsiteX11" fmla="*/ 6251409 w 7604394"/>
                  <a:gd name="connsiteY11" fmla="*/ 2286043 h 3594795"/>
                  <a:gd name="connsiteX12" fmla="*/ 6706228 w 7604394"/>
                  <a:gd name="connsiteY12" fmla="*/ 2297949 h 3594795"/>
                  <a:gd name="connsiteX13" fmla="*/ 7196289 w 7604394"/>
                  <a:gd name="connsiteY13" fmla="*/ 2286043 h 3594795"/>
                  <a:gd name="connsiteX14" fmla="*/ 7469180 w 7604394"/>
                  <a:gd name="connsiteY14" fmla="*/ 2253182 h 3594795"/>
                  <a:gd name="connsiteX15" fmla="*/ 7597768 w 7604394"/>
                  <a:gd name="connsiteY15" fmla="*/ 2178411 h 3594795"/>
                  <a:gd name="connsiteX16" fmla="*/ 7558239 w 7604394"/>
                  <a:gd name="connsiteY16" fmla="*/ 2043632 h 3594795"/>
                  <a:gd name="connsiteX17" fmla="*/ 7324400 w 7604394"/>
                  <a:gd name="connsiteY17" fmla="*/ 1968860 h 3594795"/>
                  <a:gd name="connsiteX18" fmla="*/ 6609549 w 7604394"/>
                  <a:gd name="connsiteY18" fmla="*/ 1889803 h 3594795"/>
                  <a:gd name="connsiteX19" fmla="*/ 5817069 w 7604394"/>
                  <a:gd name="connsiteY19" fmla="*/ 1821223 h 3594795"/>
                  <a:gd name="connsiteX20" fmla="*/ 4856949 w 7604394"/>
                  <a:gd name="connsiteY20" fmla="*/ 1676443 h 3594795"/>
                  <a:gd name="connsiteX21" fmla="*/ 3866349 w 7604394"/>
                  <a:gd name="connsiteY21" fmla="*/ 1379263 h 3594795"/>
                  <a:gd name="connsiteX22" fmla="*/ 2090889 w 7604394"/>
                  <a:gd name="connsiteY22" fmla="*/ 617263 h 3594795"/>
                  <a:gd name="connsiteX23" fmla="*/ 825969 w 7604394"/>
                  <a:gd name="connsiteY23" fmla="*/ 167683 h 3594795"/>
                  <a:gd name="connsiteX24" fmla="*/ 307809 w 7604394"/>
                  <a:gd name="connsiteY24" fmla="*/ 43 h 3594795"/>
                  <a:gd name="connsiteX25" fmla="*/ 597369 w 7604394"/>
                  <a:gd name="connsiteY25" fmla="*/ 152443 h 3594795"/>
                  <a:gd name="connsiteX26" fmla="*/ 726909 w 7604394"/>
                  <a:gd name="connsiteY26" fmla="*/ 266743 h 3594795"/>
                  <a:gd name="connsiteX27" fmla="*/ 1755609 w 7604394"/>
                  <a:gd name="connsiteY27" fmla="*/ 624883 h 3594795"/>
                  <a:gd name="connsiteX28" fmla="*/ 2388069 w 7604394"/>
                  <a:gd name="connsiteY28" fmla="*/ 876343 h 3594795"/>
                  <a:gd name="connsiteX29" fmla="*/ 2700489 w 7604394"/>
                  <a:gd name="connsiteY29" fmla="*/ 998263 h 3594795"/>
                  <a:gd name="connsiteX30" fmla="*/ 2990049 w 7604394"/>
                  <a:gd name="connsiteY30" fmla="*/ 1165903 h 3594795"/>
                  <a:gd name="connsiteX31" fmla="*/ 3096729 w 7604394"/>
                  <a:gd name="connsiteY31" fmla="*/ 1318303 h 3594795"/>
                  <a:gd name="connsiteX32" fmla="*/ 3104349 w 7604394"/>
                  <a:gd name="connsiteY32" fmla="*/ 1592623 h 3594795"/>
                  <a:gd name="connsiteX33" fmla="*/ 3111969 w 7604394"/>
                  <a:gd name="connsiteY33" fmla="*/ 1897423 h 3594795"/>
                  <a:gd name="connsiteX34" fmla="*/ 3012909 w 7604394"/>
                  <a:gd name="connsiteY34" fmla="*/ 2171743 h 3594795"/>
                  <a:gd name="connsiteX35" fmla="*/ 2601429 w 7604394"/>
                  <a:gd name="connsiteY35" fmla="*/ 2446063 h 3594795"/>
                  <a:gd name="connsiteX36" fmla="*/ 1961349 w 7604394"/>
                  <a:gd name="connsiteY36" fmla="*/ 2728003 h 3594795"/>
                  <a:gd name="connsiteX37" fmla="*/ 1359369 w 7604394"/>
                  <a:gd name="connsiteY37" fmla="*/ 2987083 h 3594795"/>
                  <a:gd name="connsiteX38" fmla="*/ 391629 w 7604394"/>
                  <a:gd name="connsiteY38" fmla="*/ 3345223 h 3594795"/>
                  <a:gd name="connsiteX39" fmla="*/ 3009 w 7604394"/>
                  <a:gd name="connsiteY39" fmla="*/ 3505243 h 3594795"/>
                  <a:gd name="connsiteX0" fmla="*/ 3009 w 7604394"/>
                  <a:gd name="connsiteY0" fmla="*/ 3505243 h 3594795"/>
                  <a:gd name="connsiteX1" fmla="*/ 216369 w 7604394"/>
                  <a:gd name="connsiteY1" fmla="*/ 3505243 h 3594795"/>
                  <a:gd name="connsiteX2" fmla="*/ 307809 w 7604394"/>
                  <a:gd name="connsiteY2" fmla="*/ 3589063 h 3594795"/>
                  <a:gd name="connsiteX3" fmla="*/ 1328889 w 7604394"/>
                  <a:gd name="connsiteY3" fmla="*/ 3322363 h 3594795"/>
                  <a:gd name="connsiteX4" fmla="*/ 2723349 w 7604394"/>
                  <a:gd name="connsiteY4" fmla="*/ 2910883 h 3594795"/>
                  <a:gd name="connsiteX5" fmla="*/ 3508209 w 7604394"/>
                  <a:gd name="connsiteY5" fmla="*/ 2682283 h 3594795"/>
                  <a:gd name="connsiteX6" fmla="*/ 3828249 w 7604394"/>
                  <a:gd name="connsiteY6" fmla="*/ 2583223 h 3594795"/>
                  <a:gd name="connsiteX7" fmla="*/ 4186389 w 7604394"/>
                  <a:gd name="connsiteY7" fmla="*/ 2484163 h 3594795"/>
                  <a:gd name="connsiteX8" fmla="*/ 4635969 w 7604394"/>
                  <a:gd name="connsiteY8" fmla="*/ 2407963 h 3594795"/>
                  <a:gd name="connsiteX9" fmla="*/ 5192229 w 7604394"/>
                  <a:gd name="connsiteY9" fmla="*/ 2339383 h 3594795"/>
                  <a:gd name="connsiteX10" fmla="*/ 5641809 w 7604394"/>
                  <a:gd name="connsiteY10" fmla="*/ 2301283 h 3594795"/>
                  <a:gd name="connsiteX11" fmla="*/ 6251409 w 7604394"/>
                  <a:gd name="connsiteY11" fmla="*/ 2286043 h 3594795"/>
                  <a:gd name="connsiteX12" fmla="*/ 6706228 w 7604394"/>
                  <a:gd name="connsiteY12" fmla="*/ 2297949 h 3594795"/>
                  <a:gd name="connsiteX13" fmla="*/ 7084370 w 7604394"/>
                  <a:gd name="connsiteY13" fmla="*/ 2297950 h 3594795"/>
                  <a:gd name="connsiteX14" fmla="*/ 7469180 w 7604394"/>
                  <a:gd name="connsiteY14" fmla="*/ 2253182 h 3594795"/>
                  <a:gd name="connsiteX15" fmla="*/ 7597768 w 7604394"/>
                  <a:gd name="connsiteY15" fmla="*/ 2178411 h 3594795"/>
                  <a:gd name="connsiteX16" fmla="*/ 7558239 w 7604394"/>
                  <a:gd name="connsiteY16" fmla="*/ 2043632 h 3594795"/>
                  <a:gd name="connsiteX17" fmla="*/ 7324400 w 7604394"/>
                  <a:gd name="connsiteY17" fmla="*/ 1968860 h 3594795"/>
                  <a:gd name="connsiteX18" fmla="*/ 6609549 w 7604394"/>
                  <a:gd name="connsiteY18" fmla="*/ 1889803 h 3594795"/>
                  <a:gd name="connsiteX19" fmla="*/ 5817069 w 7604394"/>
                  <a:gd name="connsiteY19" fmla="*/ 1821223 h 3594795"/>
                  <a:gd name="connsiteX20" fmla="*/ 4856949 w 7604394"/>
                  <a:gd name="connsiteY20" fmla="*/ 1676443 h 3594795"/>
                  <a:gd name="connsiteX21" fmla="*/ 3866349 w 7604394"/>
                  <a:gd name="connsiteY21" fmla="*/ 1379263 h 3594795"/>
                  <a:gd name="connsiteX22" fmla="*/ 2090889 w 7604394"/>
                  <a:gd name="connsiteY22" fmla="*/ 617263 h 3594795"/>
                  <a:gd name="connsiteX23" fmla="*/ 825969 w 7604394"/>
                  <a:gd name="connsiteY23" fmla="*/ 167683 h 3594795"/>
                  <a:gd name="connsiteX24" fmla="*/ 307809 w 7604394"/>
                  <a:gd name="connsiteY24" fmla="*/ 43 h 3594795"/>
                  <a:gd name="connsiteX25" fmla="*/ 597369 w 7604394"/>
                  <a:gd name="connsiteY25" fmla="*/ 152443 h 3594795"/>
                  <a:gd name="connsiteX26" fmla="*/ 726909 w 7604394"/>
                  <a:gd name="connsiteY26" fmla="*/ 266743 h 3594795"/>
                  <a:gd name="connsiteX27" fmla="*/ 1755609 w 7604394"/>
                  <a:gd name="connsiteY27" fmla="*/ 624883 h 3594795"/>
                  <a:gd name="connsiteX28" fmla="*/ 2388069 w 7604394"/>
                  <a:gd name="connsiteY28" fmla="*/ 876343 h 3594795"/>
                  <a:gd name="connsiteX29" fmla="*/ 2700489 w 7604394"/>
                  <a:gd name="connsiteY29" fmla="*/ 998263 h 3594795"/>
                  <a:gd name="connsiteX30" fmla="*/ 2990049 w 7604394"/>
                  <a:gd name="connsiteY30" fmla="*/ 1165903 h 3594795"/>
                  <a:gd name="connsiteX31" fmla="*/ 3096729 w 7604394"/>
                  <a:gd name="connsiteY31" fmla="*/ 1318303 h 3594795"/>
                  <a:gd name="connsiteX32" fmla="*/ 3104349 w 7604394"/>
                  <a:gd name="connsiteY32" fmla="*/ 1592623 h 3594795"/>
                  <a:gd name="connsiteX33" fmla="*/ 3111969 w 7604394"/>
                  <a:gd name="connsiteY33" fmla="*/ 1897423 h 3594795"/>
                  <a:gd name="connsiteX34" fmla="*/ 3012909 w 7604394"/>
                  <a:gd name="connsiteY34" fmla="*/ 2171743 h 3594795"/>
                  <a:gd name="connsiteX35" fmla="*/ 2601429 w 7604394"/>
                  <a:gd name="connsiteY35" fmla="*/ 2446063 h 3594795"/>
                  <a:gd name="connsiteX36" fmla="*/ 1961349 w 7604394"/>
                  <a:gd name="connsiteY36" fmla="*/ 2728003 h 3594795"/>
                  <a:gd name="connsiteX37" fmla="*/ 1359369 w 7604394"/>
                  <a:gd name="connsiteY37" fmla="*/ 2987083 h 3594795"/>
                  <a:gd name="connsiteX38" fmla="*/ 391629 w 7604394"/>
                  <a:gd name="connsiteY38" fmla="*/ 3345223 h 3594795"/>
                  <a:gd name="connsiteX39" fmla="*/ 3009 w 7604394"/>
                  <a:gd name="connsiteY39" fmla="*/ 3505243 h 3594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7604394" h="3594795">
                    <a:moveTo>
                      <a:pt x="3009" y="3505243"/>
                    </a:moveTo>
                    <a:cubicBezTo>
                      <a:pt x="-26201" y="3531913"/>
                      <a:pt x="165569" y="3491273"/>
                      <a:pt x="216369" y="3505243"/>
                    </a:cubicBezTo>
                    <a:cubicBezTo>
                      <a:pt x="267169" y="3519213"/>
                      <a:pt x="122389" y="3619543"/>
                      <a:pt x="307809" y="3589063"/>
                    </a:cubicBezTo>
                    <a:cubicBezTo>
                      <a:pt x="493229" y="3558583"/>
                      <a:pt x="926299" y="3435393"/>
                      <a:pt x="1328889" y="3322363"/>
                    </a:cubicBezTo>
                    <a:cubicBezTo>
                      <a:pt x="1731479" y="3209333"/>
                      <a:pt x="2723349" y="2910883"/>
                      <a:pt x="2723349" y="2910883"/>
                    </a:cubicBezTo>
                    <a:lnTo>
                      <a:pt x="3508209" y="2682283"/>
                    </a:lnTo>
                    <a:cubicBezTo>
                      <a:pt x="3692359" y="2627673"/>
                      <a:pt x="3715219" y="2616243"/>
                      <a:pt x="3828249" y="2583223"/>
                    </a:cubicBezTo>
                    <a:cubicBezTo>
                      <a:pt x="3941279" y="2550203"/>
                      <a:pt x="4051769" y="2513373"/>
                      <a:pt x="4186389" y="2484163"/>
                    </a:cubicBezTo>
                    <a:cubicBezTo>
                      <a:pt x="4321009" y="2454953"/>
                      <a:pt x="4468329" y="2432093"/>
                      <a:pt x="4635969" y="2407963"/>
                    </a:cubicBezTo>
                    <a:cubicBezTo>
                      <a:pt x="4803609" y="2383833"/>
                      <a:pt x="5024589" y="2357163"/>
                      <a:pt x="5192229" y="2339383"/>
                    </a:cubicBezTo>
                    <a:cubicBezTo>
                      <a:pt x="5359869" y="2321603"/>
                      <a:pt x="5465279" y="2310173"/>
                      <a:pt x="5641809" y="2301283"/>
                    </a:cubicBezTo>
                    <a:cubicBezTo>
                      <a:pt x="5818339" y="2292393"/>
                      <a:pt x="6074006" y="2286599"/>
                      <a:pt x="6251409" y="2286043"/>
                    </a:cubicBezTo>
                    <a:cubicBezTo>
                      <a:pt x="6428812" y="2285487"/>
                      <a:pt x="6567401" y="2295965"/>
                      <a:pt x="6706228" y="2297949"/>
                    </a:cubicBezTo>
                    <a:cubicBezTo>
                      <a:pt x="6845055" y="2299933"/>
                      <a:pt x="6957211" y="2305411"/>
                      <a:pt x="7084370" y="2297950"/>
                    </a:cubicBezTo>
                    <a:cubicBezTo>
                      <a:pt x="7211529" y="2290489"/>
                      <a:pt x="7383614" y="2273105"/>
                      <a:pt x="7469180" y="2253182"/>
                    </a:cubicBezTo>
                    <a:cubicBezTo>
                      <a:pt x="7554746" y="2233259"/>
                      <a:pt x="7582925" y="2213336"/>
                      <a:pt x="7597768" y="2178411"/>
                    </a:cubicBezTo>
                    <a:cubicBezTo>
                      <a:pt x="7612611" y="2143486"/>
                      <a:pt x="7603800" y="2078557"/>
                      <a:pt x="7558239" y="2043632"/>
                    </a:cubicBezTo>
                    <a:cubicBezTo>
                      <a:pt x="7512678" y="2008707"/>
                      <a:pt x="7482515" y="1994498"/>
                      <a:pt x="7324400" y="1968860"/>
                    </a:cubicBezTo>
                    <a:cubicBezTo>
                      <a:pt x="7166285" y="1943222"/>
                      <a:pt x="6860771" y="1914409"/>
                      <a:pt x="6609549" y="1889803"/>
                    </a:cubicBezTo>
                    <a:cubicBezTo>
                      <a:pt x="6358327" y="1865197"/>
                      <a:pt x="6109169" y="1856783"/>
                      <a:pt x="5817069" y="1821223"/>
                    </a:cubicBezTo>
                    <a:cubicBezTo>
                      <a:pt x="5524969" y="1785663"/>
                      <a:pt x="5182069" y="1750103"/>
                      <a:pt x="4856949" y="1676443"/>
                    </a:cubicBezTo>
                    <a:cubicBezTo>
                      <a:pt x="4531829" y="1602783"/>
                      <a:pt x="4327359" y="1555793"/>
                      <a:pt x="3866349" y="1379263"/>
                    </a:cubicBezTo>
                    <a:cubicBezTo>
                      <a:pt x="3405339" y="1202733"/>
                      <a:pt x="2597619" y="819193"/>
                      <a:pt x="2090889" y="617263"/>
                    </a:cubicBezTo>
                    <a:cubicBezTo>
                      <a:pt x="1584159" y="415333"/>
                      <a:pt x="1123149" y="270553"/>
                      <a:pt x="825969" y="167683"/>
                    </a:cubicBezTo>
                    <a:cubicBezTo>
                      <a:pt x="528789" y="64813"/>
                      <a:pt x="345909" y="2583"/>
                      <a:pt x="307809" y="43"/>
                    </a:cubicBezTo>
                    <a:cubicBezTo>
                      <a:pt x="269709" y="-2497"/>
                      <a:pt x="527519" y="107993"/>
                      <a:pt x="597369" y="152443"/>
                    </a:cubicBezTo>
                    <a:cubicBezTo>
                      <a:pt x="667219" y="196893"/>
                      <a:pt x="533869" y="188003"/>
                      <a:pt x="726909" y="266743"/>
                    </a:cubicBezTo>
                    <a:cubicBezTo>
                      <a:pt x="919949" y="345483"/>
                      <a:pt x="1478749" y="523283"/>
                      <a:pt x="1755609" y="624883"/>
                    </a:cubicBezTo>
                    <a:cubicBezTo>
                      <a:pt x="2032469" y="726483"/>
                      <a:pt x="2388069" y="876343"/>
                      <a:pt x="2388069" y="876343"/>
                    </a:cubicBezTo>
                    <a:cubicBezTo>
                      <a:pt x="2545549" y="938573"/>
                      <a:pt x="2600159" y="950003"/>
                      <a:pt x="2700489" y="998263"/>
                    </a:cubicBezTo>
                    <a:cubicBezTo>
                      <a:pt x="2800819" y="1046523"/>
                      <a:pt x="2924009" y="1112563"/>
                      <a:pt x="2990049" y="1165903"/>
                    </a:cubicBezTo>
                    <a:cubicBezTo>
                      <a:pt x="3056089" y="1219243"/>
                      <a:pt x="3077679" y="1247183"/>
                      <a:pt x="3096729" y="1318303"/>
                    </a:cubicBezTo>
                    <a:cubicBezTo>
                      <a:pt x="3115779" y="1389423"/>
                      <a:pt x="3101809" y="1496103"/>
                      <a:pt x="3104349" y="1592623"/>
                    </a:cubicBezTo>
                    <a:cubicBezTo>
                      <a:pt x="3106889" y="1689143"/>
                      <a:pt x="3127209" y="1800903"/>
                      <a:pt x="3111969" y="1897423"/>
                    </a:cubicBezTo>
                    <a:cubicBezTo>
                      <a:pt x="3096729" y="1993943"/>
                      <a:pt x="3097999" y="2080303"/>
                      <a:pt x="3012909" y="2171743"/>
                    </a:cubicBezTo>
                    <a:cubicBezTo>
                      <a:pt x="2927819" y="2263183"/>
                      <a:pt x="2776689" y="2353353"/>
                      <a:pt x="2601429" y="2446063"/>
                    </a:cubicBezTo>
                    <a:cubicBezTo>
                      <a:pt x="2426169" y="2538773"/>
                      <a:pt x="1961349" y="2728003"/>
                      <a:pt x="1961349" y="2728003"/>
                    </a:cubicBezTo>
                    <a:cubicBezTo>
                      <a:pt x="1754339" y="2818173"/>
                      <a:pt x="1620989" y="2884213"/>
                      <a:pt x="1359369" y="2987083"/>
                    </a:cubicBezTo>
                    <a:cubicBezTo>
                      <a:pt x="1097749" y="3089953"/>
                      <a:pt x="621499" y="3257593"/>
                      <a:pt x="391629" y="3345223"/>
                    </a:cubicBezTo>
                    <a:cubicBezTo>
                      <a:pt x="161759" y="3432853"/>
                      <a:pt x="32219" y="3478573"/>
                      <a:pt x="3009" y="3505243"/>
                    </a:cubicBezTo>
                    <a:close/>
                  </a:path>
                </a:pathLst>
              </a:custGeom>
              <a:solidFill>
                <a:schemeClr val="accent1">
                  <a:alpha val="28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CA" b="1"/>
              </a:p>
            </p:txBody>
          </p:sp>
          <p:sp>
            <p:nvSpPr>
              <p:cNvPr id="12" name="Freeform 11"/>
              <p:cNvSpPr/>
              <p:nvPr/>
            </p:nvSpPr>
            <p:spPr>
              <a:xfrm>
                <a:off x="2435686" y="3001815"/>
                <a:ext cx="6830294" cy="1637664"/>
              </a:xfrm>
              <a:custGeom>
                <a:avLst/>
                <a:gdLst>
                  <a:gd name="connsiteX0" fmla="*/ 429109 w 6830294"/>
                  <a:gd name="connsiteY0" fmla="*/ 1298337 h 1637664"/>
                  <a:gd name="connsiteX1" fmla="*/ 276709 w 6830294"/>
                  <a:gd name="connsiteY1" fmla="*/ 1458357 h 1637664"/>
                  <a:gd name="connsiteX2" fmla="*/ 32869 w 6830294"/>
                  <a:gd name="connsiteY2" fmla="*/ 1633617 h 1637664"/>
                  <a:gd name="connsiteX3" fmla="*/ 1076809 w 6830294"/>
                  <a:gd name="connsiteY3" fmla="*/ 1275477 h 1637664"/>
                  <a:gd name="connsiteX4" fmla="*/ 2052169 w 6830294"/>
                  <a:gd name="connsiteY4" fmla="*/ 963057 h 1637664"/>
                  <a:gd name="connsiteX5" fmla="*/ 3004669 w 6830294"/>
                  <a:gd name="connsiteY5" fmla="*/ 673497 h 1637664"/>
                  <a:gd name="connsiteX6" fmla="*/ 3682849 w 6830294"/>
                  <a:gd name="connsiteY6" fmla="*/ 460137 h 1637664"/>
                  <a:gd name="connsiteX7" fmla="*/ 4322929 w 6830294"/>
                  <a:gd name="connsiteY7" fmla="*/ 292497 h 1637664"/>
                  <a:gd name="connsiteX8" fmla="*/ 4734409 w 6830294"/>
                  <a:gd name="connsiteY8" fmla="*/ 193437 h 1637664"/>
                  <a:gd name="connsiteX9" fmla="*/ 5244949 w 6830294"/>
                  <a:gd name="connsiteY9" fmla="*/ 140097 h 1637664"/>
                  <a:gd name="connsiteX10" fmla="*/ 5808829 w 6830294"/>
                  <a:gd name="connsiteY10" fmla="*/ 86757 h 1637664"/>
                  <a:gd name="connsiteX11" fmla="*/ 6426049 w 6830294"/>
                  <a:gd name="connsiteY11" fmla="*/ 41037 h 1637664"/>
                  <a:gd name="connsiteX12" fmla="*/ 6829909 w 6830294"/>
                  <a:gd name="connsiteY12" fmla="*/ 10557 h 1637664"/>
                  <a:gd name="connsiteX13" fmla="*/ 6357469 w 6830294"/>
                  <a:gd name="connsiteY13" fmla="*/ 2937 h 1637664"/>
                  <a:gd name="connsiteX14" fmla="*/ 5511649 w 6830294"/>
                  <a:gd name="connsiteY14" fmla="*/ 56277 h 1637664"/>
                  <a:gd name="connsiteX15" fmla="*/ 4856329 w 6830294"/>
                  <a:gd name="connsiteY15" fmla="*/ 117237 h 1637664"/>
                  <a:gd name="connsiteX16" fmla="*/ 4338169 w 6830294"/>
                  <a:gd name="connsiteY16" fmla="*/ 208677 h 1637664"/>
                  <a:gd name="connsiteX17" fmla="*/ 3652369 w 6830294"/>
                  <a:gd name="connsiteY17" fmla="*/ 414417 h 1637664"/>
                  <a:gd name="connsiteX18" fmla="*/ 2768449 w 6830294"/>
                  <a:gd name="connsiteY18" fmla="*/ 658257 h 1637664"/>
                  <a:gd name="connsiteX19" fmla="*/ 2189329 w 6830294"/>
                  <a:gd name="connsiteY19" fmla="*/ 833517 h 1637664"/>
                  <a:gd name="connsiteX20" fmla="*/ 1404469 w 6830294"/>
                  <a:gd name="connsiteY20" fmla="*/ 1054497 h 1637664"/>
                  <a:gd name="connsiteX21" fmla="*/ 429109 w 6830294"/>
                  <a:gd name="connsiteY21" fmla="*/ 1298337 h 1637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830294" h="1637664">
                    <a:moveTo>
                      <a:pt x="429109" y="1298337"/>
                    </a:moveTo>
                    <a:cubicBezTo>
                      <a:pt x="385929" y="1350407"/>
                      <a:pt x="342749" y="1402477"/>
                      <a:pt x="276709" y="1458357"/>
                    </a:cubicBezTo>
                    <a:cubicBezTo>
                      <a:pt x="210669" y="1514237"/>
                      <a:pt x="-100481" y="1664097"/>
                      <a:pt x="32869" y="1633617"/>
                    </a:cubicBezTo>
                    <a:cubicBezTo>
                      <a:pt x="166219" y="1603137"/>
                      <a:pt x="740259" y="1387237"/>
                      <a:pt x="1076809" y="1275477"/>
                    </a:cubicBezTo>
                    <a:cubicBezTo>
                      <a:pt x="1413359" y="1163717"/>
                      <a:pt x="2052169" y="963057"/>
                      <a:pt x="2052169" y="963057"/>
                    </a:cubicBezTo>
                    <a:lnTo>
                      <a:pt x="3004669" y="673497"/>
                    </a:lnTo>
                    <a:cubicBezTo>
                      <a:pt x="3276449" y="589677"/>
                      <a:pt x="3463139" y="523637"/>
                      <a:pt x="3682849" y="460137"/>
                    </a:cubicBezTo>
                    <a:cubicBezTo>
                      <a:pt x="3902559" y="396637"/>
                      <a:pt x="4147669" y="336947"/>
                      <a:pt x="4322929" y="292497"/>
                    </a:cubicBezTo>
                    <a:cubicBezTo>
                      <a:pt x="4498189" y="248047"/>
                      <a:pt x="4580739" y="218837"/>
                      <a:pt x="4734409" y="193437"/>
                    </a:cubicBezTo>
                    <a:cubicBezTo>
                      <a:pt x="4888079" y="168037"/>
                      <a:pt x="5244949" y="140097"/>
                      <a:pt x="5244949" y="140097"/>
                    </a:cubicBezTo>
                    <a:lnTo>
                      <a:pt x="5808829" y="86757"/>
                    </a:lnTo>
                    <a:lnTo>
                      <a:pt x="6426049" y="41037"/>
                    </a:lnTo>
                    <a:cubicBezTo>
                      <a:pt x="6596229" y="28337"/>
                      <a:pt x="6841339" y="16907"/>
                      <a:pt x="6829909" y="10557"/>
                    </a:cubicBezTo>
                    <a:cubicBezTo>
                      <a:pt x="6818479" y="4207"/>
                      <a:pt x="6577179" y="-4683"/>
                      <a:pt x="6357469" y="2937"/>
                    </a:cubicBezTo>
                    <a:cubicBezTo>
                      <a:pt x="6137759" y="10557"/>
                      <a:pt x="5761839" y="37227"/>
                      <a:pt x="5511649" y="56277"/>
                    </a:cubicBezTo>
                    <a:cubicBezTo>
                      <a:pt x="5261459" y="75327"/>
                      <a:pt x="5051909" y="91837"/>
                      <a:pt x="4856329" y="117237"/>
                    </a:cubicBezTo>
                    <a:cubicBezTo>
                      <a:pt x="4660749" y="142637"/>
                      <a:pt x="4538829" y="159147"/>
                      <a:pt x="4338169" y="208677"/>
                    </a:cubicBezTo>
                    <a:cubicBezTo>
                      <a:pt x="4137509" y="258207"/>
                      <a:pt x="3913989" y="339487"/>
                      <a:pt x="3652369" y="414417"/>
                    </a:cubicBezTo>
                    <a:cubicBezTo>
                      <a:pt x="3390749" y="489347"/>
                      <a:pt x="3012289" y="588407"/>
                      <a:pt x="2768449" y="658257"/>
                    </a:cubicBezTo>
                    <a:cubicBezTo>
                      <a:pt x="2524609" y="728107"/>
                      <a:pt x="2189329" y="833517"/>
                      <a:pt x="2189329" y="833517"/>
                    </a:cubicBezTo>
                    <a:lnTo>
                      <a:pt x="1404469" y="1054497"/>
                    </a:lnTo>
                    <a:lnTo>
                      <a:pt x="429109" y="1298337"/>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CA" b="1"/>
              </a:p>
            </p:txBody>
          </p:sp>
          <p:sp>
            <p:nvSpPr>
              <p:cNvPr id="13" name="Freeform 12"/>
              <p:cNvSpPr/>
              <p:nvPr/>
            </p:nvSpPr>
            <p:spPr>
              <a:xfrm>
                <a:off x="2897490" y="972631"/>
                <a:ext cx="7275692" cy="2771761"/>
              </a:xfrm>
              <a:custGeom>
                <a:avLst/>
                <a:gdLst>
                  <a:gd name="connsiteX0" fmla="*/ 1978213 w 7277458"/>
                  <a:gd name="connsiteY0" fmla="*/ 2815519 h 2816019"/>
                  <a:gd name="connsiteX1" fmla="*/ 3372673 w 7277458"/>
                  <a:gd name="connsiteY1" fmla="*/ 2434519 h 2816019"/>
                  <a:gd name="connsiteX2" fmla="*/ 3951793 w 7277458"/>
                  <a:gd name="connsiteY2" fmla="*/ 2259259 h 2816019"/>
                  <a:gd name="connsiteX3" fmla="*/ 4569013 w 7277458"/>
                  <a:gd name="connsiteY3" fmla="*/ 2160199 h 2816019"/>
                  <a:gd name="connsiteX4" fmla="*/ 5224333 w 7277458"/>
                  <a:gd name="connsiteY4" fmla="*/ 2106859 h 2816019"/>
                  <a:gd name="connsiteX5" fmla="*/ 5917753 w 7277458"/>
                  <a:gd name="connsiteY5" fmla="*/ 2076379 h 2816019"/>
                  <a:gd name="connsiteX6" fmla="*/ 6664513 w 7277458"/>
                  <a:gd name="connsiteY6" fmla="*/ 2114479 h 2816019"/>
                  <a:gd name="connsiteX7" fmla="*/ 7136953 w 7277458"/>
                  <a:gd name="connsiteY7" fmla="*/ 2061139 h 2816019"/>
                  <a:gd name="connsiteX8" fmla="*/ 7274113 w 7277458"/>
                  <a:gd name="connsiteY8" fmla="*/ 1962079 h 2816019"/>
                  <a:gd name="connsiteX9" fmla="*/ 7213153 w 7277458"/>
                  <a:gd name="connsiteY9" fmla="*/ 1832539 h 2816019"/>
                  <a:gd name="connsiteX10" fmla="*/ 6976933 w 7277458"/>
                  <a:gd name="connsiteY10" fmla="*/ 1756339 h 2816019"/>
                  <a:gd name="connsiteX11" fmla="*/ 6352093 w 7277458"/>
                  <a:gd name="connsiteY11" fmla="*/ 1702999 h 2816019"/>
                  <a:gd name="connsiteX12" fmla="*/ 5056693 w 7277458"/>
                  <a:gd name="connsiteY12" fmla="*/ 1565839 h 2816019"/>
                  <a:gd name="connsiteX13" fmla="*/ 4553773 w 7277458"/>
                  <a:gd name="connsiteY13" fmla="*/ 1474399 h 2816019"/>
                  <a:gd name="connsiteX14" fmla="*/ 3837493 w 7277458"/>
                  <a:gd name="connsiteY14" fmla="*/ 1283899 h 2816019"/>
                  <a:gd name="connsiteX15" fmla="*/ 2999293 w 7277458"/>
                  <a:gd name="connsiteY15" fmla="*/ 986719 h 2816019"/>
                  <a:gd name="connsiteX16" fmla="*/ 1711513 w 7277458"/>
                  <a:gd name="connsiteY16" fmla="*/ 544759 h 2816019"/>
                  <a:gd name="connsiteX17" fmla="*/ 378013 w 7277458"/>
                  <a:gd name="connsiteY17" fmla="*/ 34219 h 2816019"/>
                  <a:gd name="connsiteX18" fmla="*/ 4633 w 7277458"/>
                  <a:gd name="connsiteY18" fmla="*/ 79939 h 2816019"/>
                  <a:gd name="connsiteX19" fmla="*/ 560893 w 7277458"/>
                  <a:gd name="connsiteY19" fmla="*/ 346639 h 2816019"/>
                  <a:gd name="connsiteX20" fmla="*/ 1284793 w 7277458"/>
                  <a:gd name="connsiteY20" fmla="*/ 620959 h 2816019"/>
                  <a:gd name="connsiteX21" fmla="*/ 2069653 w 7277458"/>
                  <a:gd name="connsiteY21" fmla="*/ 948619 h 2816019"/>
                  <a:gd name="connsiteX22" fmla="*/ 2862133 w 7277458"/>
                  <a:gd name="connsiteY22" fmla="*/ 1375339 h 2816019"/>
                  <a:gd name="connsiteX23" fmla="*/ 3060253 w 7277458"/>
                  <a:gd name="connsiteY23" fmla="*/ 1527739 h 2816019"/>
                  <a:gd name="connsiteX24" fmla="*/ 3189793 w 7277458"/>
                  <a:gd name="connsiteY24" fmla="*/ 1824919 h 2816019"/>
                  <a:gd name="connsiteX25" fmla="*/ 3227893 w 7277458"/>
                  <a:gd name="connsiteY25" fmla="*/ 2038279 h 2816019"/>
                  <a:gd name="connsiteX26" fmla="*/ 3029773 w 7277458"/>
                  <a:gd name="connsiteY26" fmla="*/ 2304979 h 2816019"/>
                  <a:gd name="connsiteX27" fmla="*/ 2770693 w 7277458"/>
                  <a:gd name="connsiteY27" fmla="*/ 2510719 h 2816019"/>
                  <a:gd name="connsiteX28" fmla="*/ 1978213 w 7277458"/>
                  <a:gd name="connsiteY28" fmla="*/ 2815519 h 2816019"/>
                  <a:gd name="connsiteX0" fmla="*/ 1978213 w 7277458"/>
                  <a:gd name="connsiteY0" fmla="*/ 2815519 h 2816019"/>
                  <a:gd name="connsiteX1" fmla="*/ 3372673 w 7277458"/>
                  <a:gd name="connsiteY1" fmla="*/ 2434519 h 2816019"/>
                  <a:gd name="connsiteX2" fmla="*/ 3951793 w 7277458"/>
                  <a:gd name="connsiteY2" fmla="*/ 2259259 h 2816019"/>
                  <a:gd name="connsiteX3" fmla="*/ 4569013 w 7277458"/>
                  <a:gd name="connsiteY3" fmla="*/ 2160199 h 2816019"/>
                  <a:gd name="connsiteX4" fmla="*/ 5224333 w 7277458"/>
                  <a:gd name="connsiteY4" fmla="*/ 2106859 h 2816019"/>
                  <a:gd name="connsiteX5" fmla="*/ 5917753 w 7277458"/>
                  <a:gd name="connsiteY5" fmla="*/ 2076379 h 2816019"/>
                  <a:gd name="connsiteX6" fmla="*/ 6664513 w 7277458"/>
                  <a:gd name="connsiteY6" fmla="*/ 2114479 h 2816019"/>
                  <a:gd name="connsiteX7" fmla="*/ 7136953 w 7277458"/>
                  <a:gd name="connsiteY7" fmla="*/ 2061139 h 2816019"/>
                  <a:gd name="connsiteX8" fmla="*/ 7274113 w 7277458"/>
                  <a:gd name="connsiteY8" fmla="*/ 1962079 h 2816019"/>
                  <a:gd name="connsiteX9" fmla="*/ 7213153 w 7277458"/>
                  <a:gd name="connsiteY9" fmla="*/ 1832539 h 2816019"/>
                  <a:gd name="connsiteX10" fmla="*/ 6976933 w 7277458"/>
                  <a:gd name="connsiteY10" fmla="*/ 1756339 h 2816019"/>
                  <a:gd name="connsiteX11" fmla="*/ 6352093 w 7277458"/>
                  <a:gd name="connsiteY11" fmla="*/ 1702999 h 2816019"/>
                  <a:gd name="connsiteX12" fmla="*/ 5056693 w 7277458"/>
                  <a:gd name="connsiteY12" fmla="*/ 1565839 h 2816019"/>
                  <a:gd name="connsiteX13" fmla="*/ 4553773 w 7277458"/>
                  <a:gd name="connsiteY13" fmla="*/ 1474399 h 2816019"/>
                  <a:gd name="connsiteX14" fmla="*/ 3837493 w 7277458"/>
                  <a:gd name="connsiteY14" fmla="*/ 1283899 h 2816019"/>
                  <a:gd name="connsiteX15" fmla="*/ 2999293 w 7277458"/>
                  <a:gd name="connsiteY15" fmla="*/ 986719 h 2816019"/>
                  <a:gd name="connsiteX16" fmla="*/ 1711513 w 7277458"/>
                  <a:gd name="connsiteY16" fmla="*/ 544759 h 2816019"/>
                  <a:gd name="connsiteX17" fmla="*/ 378013 w 7277458"/>
                  <a:gd name="connsiteY17" fmla="*/ 34219 h 2816019"/>
                  <a:gd name="connsiteX18" fmla="*/ 4633 w 7277458"/>
                  <a:gd name="connsiteY18" fmla="*/ 79939 h 2816019"/>
                  <a:gd name="connsiteX19" fmla="*/ 560893 w 7277458"/>
                  <a:gd name="connsiteY19" fmla="*/ 346639 h 2816019"/>
                  <a:gd name="connsiteX20" fmla="*/ 1284793 w 7277458"/>
                  <a:gd name="connsiteY20" fmla="*/ 620959 h 2816019"/>
                  <a:gd name="connsiteX21" fmla="*/ 2069653 w 7277458"/>
                  <a:gd name="connsiteY21" fmla="*/ 948619 h 2816019"/>
                  <a:gd name="connsiteX22" fmla="*/ 2862133 w 7277458"/>
                  <a:gd name="connsiteY22" fmla="*/ 1375339 h 2816019"/>
                  <a:gd name="connsiteX23" fmla="*/ 3060253 w 7277458"/>
                  <a:gd name="connsiteY23" fmla="*/ 1527739 h 2816019"/>
                  <a:gd name="connsiteX24" fmla="*/ 3189793 w 7277458"/>
                  <a:gd name="connsiteY24" fmla="*/ 1824919 h 2816019"/>
                  <a:gd name="connsiteX25" fmla="*/ 3205033 w 7277458"/>
                  <a:gd name="connsiteY25" fmla="*/ 2038279 h 2816019"/>
                  <a:gd name="connsiteX26" fmla="*/ 3029773 w 7277458"/>
                  <a:gd name="connsiteY26" fmla="*/ 2304979 h 2816019"/>
                  <a:gd name="connsiteX27" fmla="*/ 2770693 w 7277458"/>
                  <a:gd name="connsiteY27" fmla="*/ 2510719 h 2816019"/>
                  <a:gd name="connsiteX28" fmla="*/ 1978213 w 7277458"/>
                  <a:gd name="connsiteY28" fmla="*/ 2815519 h 2816019"/>
                  <a:gd name="connsiteX0" fmla="*/ 1978213 w 7277458"/>
                  <a:gd name="connsiteY0" fmla="*/ 2815519 h 2816019"/>
                  <a:gd name="connsiteX1" fmla="*/ 3372673 w 7277458"/>
                  <a:gd name="connsiteY1" fmla="*/ 2434519 h 2816019"/>
                  <a:gd name="connsiteX2" fmla="*/ 3951793 w 7277458"/>
                  <a:gd name="connsiteY2" fmla="*/ 2259259 h 2816019"/>
                  <a:gd name="connsiteX3" fmla="*/ 4569013 w 7277458"/>
                  <a:gd name="connsiteY3" fmla="*/ 2160199 h 2816019"/>
                  <a:gd name="connsiteX4" fmla="*/ 5224333 w 7277458"/>
                  <a:gd name="connsiteY4" fmla="*/ 2106859 h 2816019"/>
                  <a:gd name="connsiteX5" fmla="*/ 5917753 w 7277458"/>
                  <a:gd name="connsiteY5" fmla="*/ 2076379 h 2816019"/>
                  <a:gd name="connsiteX6" fmla="*/ 6664513 w 7277458"/>
                  <a:gd name="connsiteY6" fmla="*/ 2114479 h 2816019"/>
                  <a:gd name="connsiteX7" fmla="*/ 7136953 w 7277458"/>
                  <a:gd name="connsiteY7" fmla="*/ 2061139 h 2816019"/>
                  <a:gd name="connsiteX8" fmla="*/ 7274113 w 7277458"/>
                  <a:gd name="connsiteY8" fmla="*/ 1962079 h 2816019"/>
                  <a:gd name="connsiteX9" fmla="*/ 7213153 w 7277458"/>
                  <a:gd name="connsiteY9" fmla="*/ 1832539 h 2816019"/>
                  <a:gd name="connsiteX10" fmla="*/ 6976933 w 7277458"/>
                  <a:gd name="connsiteY10" fmla="*/ 1756339 h 2816019"/>
                  <a:gd name="connsiteX11" fmla="*/ 6352093 w 7277458"/>
                  <a:gd name="connsiteY11" fmla="*/ 1702999 h 2816019"/>
                  <a:gd name="connsiteX12" fmla="*/ 5056693 w 7277458"/>
                  <a:gd name="connsiteY12" fmla="*/ 1565839 h 2816019"/>
                  <a:gd name="connsiteX13" fmla="*/ 4553773 w 7277458"/>
                  <a:gd name="connsiteY13" fmla="*/ 1474399 h 2816019"/>
                  <a:gd name="connsiteX14" fmla="*/ 3837493 w 7277458"/>
                  <a:gd name="connsiteY14" fmla="*/ 1283899 h 2816019"/>
                  <a:gd name="connsiteX15" fmla="*/ 2999293 w 7277458"/>
                  <a:gd name="connsiteY15" fmla="*/ 986719 h 2816019"/>
                  <a:gd name="connsiteX16" fmla="*/ 1711513 w 7277458"/>
                  <a:gd name="connsiteY16" fmla="*/ 544759 h 2816019"/>
                  <a:gd name="connsiteX17" fmla="*/ 378013 w 7277458"/>
                  <a:gd name="connsiteY17" fmla="*/ 34219 h 2816019"/>
                  <a:gd name="connsiteX18" fmla="*/ 4633 w 7277458"/>
                  <a:gd name="connsiteY18" fmla="*/ 79939 h 2816019"/>
                  <a:gd name="connsiteX19" fmla="*/ 560893 w 7277458"/>
                  <a:gd name="connsiteY19" fmla="*/ 346639 h 2816019"/>
                  <a:gd name="connsiteX20" fmla="*/ 1284793 w 7277458"/>
                  <a:gd name="connsiteY20" fmla="*/ 620959 h 2816019"/>
                  <a:gd name="connsiteX21" fmla="*/ 2069653 w 7277458"/>
                  <a:gd name="connsiteY21" fmla="*/ 948619 h 2816019"/>
                  <a:gd name="connsiteX22" fmla="*/ 2862133 w 7277458"/>
                  <a:gd name="connsiteY22" fmla="*/ 1375339 h 2816019"/>
                  <a:gd name="connsiteX23" fmla="*/ 3060253 w 7277458"/>
                  <a:gd name="connsiteY23" fmla="*/ 1527739 h 2816019"/>
                  <a:gd name="connsiteX24" fmla="*/ 3189793 w 7277458"/>
                  <a:gd name="connsiteY24" fmla="*/ 1824919 h 2816019"/>
                  <a:gd name="connsiteX25" fmla="*/ 3205033 w 7277458"/>
                  <a:gd name="connsiteY25" fmla="*/ 2038279 h 2816019"/>
                  <a:gd name="connsiteX26" fmla="*/ 3029773 w 7277458"/>
                  <a:gd name="connsiteY26" fmla="*/ 2304979 h 2816019"/>
                  <a:gd name="connsiteX27" fmla="*/ 2770693 w 7277458"/>
                  <a:gd name="connsiteY27" fmla="*/ 2510719 h 2816019"/>
                  <a:gd name="connsiteX28" fmla="*/ 1978213 w 7277458"/>
                  <a:gd name="connsiteY28" fmla="*/ 2815519 h 2816019"/>
                  <a:gd name="connsiteX0" fmla="*/ 1978213 w 7277458"/>
                  <a:gd name="connsiteY0" fmla="*/ 2815519 h 2816019"/>
                  <a:gd name="connsiteX1" fmla="*/ 3372673 w 7277458"/>
                  <a:gd name="connsiteY1" fmla="*/ 2434519 h 2816019"/>
                  <a:gd name="connsiteX2" fmla="*/ 3951793 w 7277458"/>
                  <a:gd name="connsiteY2" fmla="*/ 2259259 h 2816019"/>
                  <a:gd name="connsiteX3" fmla="*/ 4569013 w 7277458"/>
                  <a:gd name="connsiteY3" fmla="*/ 2160199 h 2816019"/>
                  <a:gd name="connsiteX4" fmla="*/ 5224333 w 7277458"/>
                  <a:gd name="connsiteY4" fmla="*/ 2106859 h 2816019"/>
                  <a:gd name="connsiteX5" fmla="*/ 5917753 w 7277458"/>
                  <a:gd name="connsiteY5" fmla="*/ 2076379 h 2816019"/>
                  <a:gd name="connsiteX6" fmla="*/ 6664513 w 7277458"/>
                  <a:gd name="connsiteY6" fmla="*/ 2114479 h 2816019"/>
                  <a:gd name="connsiteX7" fmla="*/ 7136953 w 7277458"/>
                  <a:gd name="connsiteY7" fmla="*/ 2061139 h 2816019"/>
                  <a:gd name="connsiteX8" fmla="*/ 7274113 w 7277458"/>
                  <a:gd name="connsiteY8" fmla="*/ 1962079 h 2816019"/>
                  <a:gd name="connsiteX9" fmla="*/ 7213153 w 7277458"/>
                  <a:gd name="connsiteY9" fmla="*/ 1832539 h 2816019"/>
                  <a:gd name="connsiteX10" fmla="*/ 6976933 w 7277458"/>
                  <a:gd name="connsiteY10" fmla="*/ 1756339 h 2816019"/>
                  <a:gd name="connsiteX11" fmla="*/ 6352093 w 7277458"/>
                  <a:gd name="connsiteY11" fmla="*/ 1702999 h 2816019"/>
                  <a:gd name="connsiteX12" fmla="*/ 5056693 w 7277458"/>
                  <a:gd name="connsiteY12" fmla="*/ 1565839 h 2816019"/>
                  <a:gd name="connsiteX13" fmla="*/ 4553773 w 7277458"/>
                  <a:gd name="connsiteY13" fmla="*/ 1474399 h 2816019"/>
                  <a:gd name="connsiteX14" fmla="*/ 3837493 w 7277458"/>
                  <a:gd name="connsiteY14" fmla="*/ 1283899 h 2816019"/>
                  <a:gd name="connsiteX15" fmla="*/ 2999293 w 7277458"/>
                  <a:gd name="connsiteY15" fmla="*/ 986719 h 2816019"/>
                  <a:gd name="connsiteX16" fmla="*/ 1711513 w 7277458"/>
                  <a:gd name="connsiteY16" fmla="*/ 544759 h 2816019"/>
                  <a:gd name="connsiteX17" fmla="*/ 378013 w 7277458"/>
                  <a:gd name="connsiteY17" fmla="*/ 34219 h 2816019"/>
                  <a:gd name="connsiteX18" fmla="*/ 4633 w 7277458"/>
                  <a:gd name="connsiteY18" fmla="*/ 79939 h 2816019"/>
                  <a:gd name="connsiteX19" fmla="*/ 560893 w 7277458"/>
                  <a:gd name="connsiteY19" fmla="*/ 346639 h 2816019"/>
                  <a:gd name="connsiteX20" fmla="*/ 1284793 w 7277458"/>
                  <a:gd name="connsiteY20" fmla="*/ 620959 h 2816019"/>
                  <a:gd name="connsiteX21" fmla="*/ 2069653 w 7277458"/>
                  <a:gd name="connsiteY21" fmla="*/ 948619 h 2816019"/>
                  <a:gd name="connsiteX22" fmla="*/ 2862133 w 7277458"/>
                  <a:gd name="connsiteY22" fmla="*/ 1375339 h 2816019"/>
                  <a:gd name="connsiteX23" fmla="*/ 3060253 w 7277458"/>
                  <a:gd name="connsiteY23" fmla="*/ 1527739 h 2816019"/>
                  <a:gd name="connsiteX24" fmla="*/ 3189793 w 7277458"/>
                  <a:gd name="connsiteY24" fmla="*/ 1824919 h 2816019"/>
                  <a:gd name="connsiteX25" fmla="*/ 3205033 w 7277458"/>
                  <a:gd name="connsiteY25" fmla="*/ 2038279 h 2816019"/>
                  <a:gd name="connsiteX26" fmla="*/ 3029773 w 7277458"/>
                  <a:gd name="connsiteY26" fmla="*/ 2304979 h 2816019"/>
                  <a:gd name="connsiteX27" fmla="*/ 2770693 w 7277458"/>
                  <a:gd name="connsiteY27" fmla="*/ 2510719 h 2816019"/>
                  <a:gd name="connsiteX28" fmla="*/ 1978213 w 7277458"/>
                  <a:gd name="connsiteY28" fmla="*/ 2815519 h 2816019"/>
                  <a:gd name="connsiteX0" fmla="*/ 1978213 w 7277458"/>
                  <a:gd name="connsiteY0" fmla="*/ 2815519 h 2816019"/>
                  <a:gd name="connsiteX1" fmla="*/ 3372673 w 7277458"/>
                  <a:gd name="connsiteY1" fmla="*/ 2434519 h 2816019"/>
                  <a:gd name="connsiteX2" fmla="*/ 3951793 w 7277458"/>
                  <a:gd name="connsiteY2" fmla="*/ 2259259 h 2816019"/>
                  <a:gd name="connsiteX3" fmla="*/ 4569013 w 7277458"/>
                  <a:gd name="connsiteY3" fmla="*/ 2160199 h 2816019"/>
                  <a:gd name="connsiteX4" fmla="*/ 5224333 w 7277458"/>
                  <a:gd name="connsiteY4" fmla="*/ 2106859 h 2816019"/>
                  <a:gd name="connsiteX5" fmla="*/ 5917753 w 7277458"/>
                  <a:gd name="connsiteY5" fmla="*/ 2076379 h 2816019"/>
                  <a:gd name="connsiteX6" fmla="*/ 6664513 w 7277458"/>
                  <a:gd name="connsiteY6" fmla="*/ 2114479 h 2816019"/>
                  <a:gd name="connsiteX7" fmla="*/ 7136953 w 7277458"/>
                  <a:gd name="connsiteY7" fmla="*/ 2061139 h 2816019"/>
                  <a:gd name="connsiteX8" fmla="*/ 7274113 w 7277458"/>
                  <a:gd name="connsiteY8" fmla="*/ 1962079 h 2816019"/>
                  <a:gd name="connsiteX9" fmla="*/ 7213153 w 7277458"/>
                  <a:gd name="connsiteY9" fmla="*/ 1832539 h 2816019"/>
                  <a:gd name="connsiteX10" fmla="*/ 6976933 w 7277458"/>
                  <a:gd name="connsiteY10" fmla="*/ 1756339 h 2816019"/>
                  <a:gd name="connsiteX11" fmla="*/ 6352093 w 7277458"/>
                  <a:gd name="connsiteY11" fmla="*/ 1702999 h 2816019"/>
                  <a:gd name="connsiteX12" fmla="*/ 5056693 w 7277458"/>
                  <a:gd name="connsiteY12" fmla="*/ 1565839 h 2816019"/>
                  <a:gd name="connsiteX13" fmla="*/ 4553773 w 7277458"/>
                  <a:gd name="connsiteY13" fmla="*/ 1474399 h 2816019"/>
                  <a:gd name="connsiteX14" fmla="*/ 3837493 w 7277458"/>
                  <a:gd name="connsiteY14" fmla="*/ 1283899 h 2816019"/>
                  <a:gd name="connsiteX15" fmla="*/ 2999293 w 7277458"/>
                  <a:gd name="connsiteY15" fmla="*/ 986719 h 2816019"/>
                  <a:gd name="connsiteX16" fmla="*/ 1711513 w 7277458"/>
                  <a:gd name="connsiteY16" fmla="*/ 544759 h 2816019"/>
                  <a:gd name="connsiteX17" fmla="*/ 378013 w 7277458"/>
                  <a:gd name="connsiteY17" fmla="*/ 34219 h 2816019"/>
                  <a:gd name="connsiteX18" fmla="*/ 4633 w 7277458"/>
                  <a:gd name="connsiteY18" fmla="*/ 79939 h 2816019"/>
                  <a:gd name="connsiteX19" fmla="*/ 560893 w 7277458"/>
                  <a:gd name="connsiteY19" fmla="*/ 346639 h 2816019"/>
                  <a:gd name="connsiteX20" fmla="*/ 1284793 w 7277458"/>
                  <a:gd name="connsiteY20" fmla="*/ 620959 h 2816019"/>
                  <a:gd name="connsiteX21" fmla="*/ 2069653 w 7277458"/>
                  <a:gd name="connsiteY21" fmla="*/ 948619 h 2816019"/>
                  <a:gd name="connsiteX22" fmla="*/ 2862133 w 7277458"/>
                  <a:gd name="connsiteY22" fmla="*/ 1375339 h 2816019"/>
                  <a:gd name="connsiteX23" fmla="*/ 3060253 w 7277458"/>
                  <a:gd name="connsiteY23" fmla="*/ 1527739 h 2816019"/>
                  <a:gd name="connsiteX24" fmla="*/ 3189793 w 7277458"/>
                  <a:gd name="connsiteY24" fmla="*/ 1824919 h 2816019"/>
                  <a:gd name="connsiteX25" fmla="*/ 3197889 w 7277458"/>
                  <a:gd name="connsiteY25" fmla="*/ 2038279 h 2816019"/>
                  <a:gd name="connsiteX26" fmla="*/ 3029773 w 7277458"/>
                  <a:gd name="connsiteY26" fmla="*/ 2304979 h 2816019"/>
                  <a:gd name="connsiteX27" fmla="*/ 2770693 w 7277458"/>
                  <a:gd name="connsiteY27" fmla="*/ 2510719 h 2816019"/>
                  <a:gd name="connsiteX28" fmla="*/ 1978213 w 7277458"/>
                  <a:gd name="connsiteY28" fmla="*/ 2815519 h 2816019"/>
                  <a:gd name="connsiteX0" fmla="*/ 1978213 w 7277458"/>
                  <a:gd name="connsiteY0" fmla="*/ 2815519 h 2816019"/>
                  <a:gd name="connsiteX1" fmla="*/ 3372673 w 7277458"/>
                  <a:gd name="connsiteY1" fmla="*/ 2434519 h 2816019"/>
                  <a:gd name="connsiteX2" fmla="*/ 3951793 w 7277458"/>
                  <a:gd name="connsiteY2" fmla="*/ 2259259 h 2816019"/>
                  <a:gd name="connsiteX3" fmla="*/ 4569013 w 7277458"/>
                  <a:gd name="connsiteY3" fmla="*/ 2160199 h 2816019"/>
                  <a:gd name="connsiteX4" fmla="*/ 5224333 w 7277458"/>
                  <a:gd name="connsiteY4" fmla="*/ 2106859 h 2816019"/>
                  <a:gd name="connsiteX5" fmla="*/ 5917753 w 7277458"/>
                  <a:gd name="connsiteY5" fmla="*/ 2076379 h 2816019"/>
                  <a:gd name="connsiteX6" fmla="*/ 6664513 w 7277458"/>
                  <a:gd name="connsiteY6" fmla="*/ 2114479 h 2816019"/>
                  <a:gd name="connsiteX7" fmla="*/ 7136953 w 7277458"/>
                  <a:gd name="connsiteY7" fmla="*/ 2061139 h 2816019"/>
                  <a:gd name="connsiteX8" fmla="*/ 7274113 w 7277458"/>
                  <a:gd name="connsiteY8" fmla="*/ 1962079 h 2816019"/>
                  <a:gd name="connsiteX9" fmla="*/ 7213153 w 7277458"/>
                  <a:gd name="connsiteY9" fmla="*/ 1832539 h 2816019"/>
                  <a:gd name="connsiteX10" fmla="*/ 6976933 w 7277458"/>
                  <a:gd name="connsiteY10" fmla="*/ 1756339 h 2816019"/>
                  <a:gd name="connsiteX11" fmla="*/ 6352093 w 7277458"/>
                  <a:gd name="connsiteY11" fmla="*/ 1702999 h 2816019"/>
                  <a:gd name="connsiteX12" fmla="*/ 5056693 w 7277458"/>
                  <a:gd name="connsiteY12" fmla="*/ 1565839 h 2816019"/>
                  <a:gd name="connsiteX13" fmla="*/ 4553773 w 7277458"/>
                  <a:gd name="connsiteY13" fmla="*/ 1474399 h 2816019"/>
                  <a:gd name="connsiteX14" fmla="*/ 3837493 w 7277458"/>
                  <a:gd name="connsiteY14" fmla="*/ 1283899 h 2816019"/>
                  <a:gd name="connsiteX15" fmla="*/ 2999293 w 7277458"/>
                  <a:gd name="connsiteY15" fmla="*/ 986719 h 2816019"/>
                  <a:gd name="connsiteX16" fmla="*/ 1711513 w 7277458"/>
                  <a:gd name="connsiteY16" fmla="*/ 544759 h 2816019"/>
                  <a:gd name="connsiteX17" fmla="*/ 378013 w 7277458"/>
                  <a:gd name="connsiteY17" fmla="*/ 34219 h 2816019"/>
                  <a:gd name="connsiteX18" fmla="*/ 4633 w 7277458"/>
                  <a:gd name="connsiteY18" fmla="*/ 79939 h 2816019"/>
                  <a:gd name="connsiteX19" fmla="*/ 560893 w 7277458"/>
                  <a:gd name="connsiteY19" fmla="*/ 346639 h 2816019"/>
                  <a:gd name="connsiteX20" fmla="*/ 1284793 w 7277458"/>
                  <a:gd name="connsiteY20" fmla="*/ 620959 h 2816019"/>
                  <a:gd name="connsiteX21" fmla="*/ 2069653 w 7277458"/>
                  <a:gd name="connsiteY21" fmla="*/ 948619 h 2816019"/>
                  <a:gd name="connsiteX22" fmla="*/ 2862133 w 7277458"/>
                  <a:gd name="connsiteY22" fmla="*/ 1375339 h 2816019"/>
                  <a:gd name="connsiteX23" fmla="*/ 3060253 w 7277458"/>
                  <a:gd name="connsiteY23" fmla="*/ 1527739 h 2816019"/>
                  <a:gd name="connsiteX24" fmla="*/ 3189793 w 7277458"/>
                  <a:gd name="connsiteY24" fmla="*/ 1824919 h 2816019"/>
                  <a:gd name="connsiteX25" fmla="*/ 3197889 w 7277458"/>
                  <a:gd name="connsiteY25" fmla="*/ 2038279 h 2816019"/>
                  <a:gd name="connsiteX26" fmla="*/ 3029773 w 7277458"/>
                  <a:gd name="connsiteY26" fmla="*/ 2304979 h 2816019"/>
                  <a:gd name="connsiteX27" fmla="*/ 2770693 w 7277458"/>
                  <a:gd name="connsiteY27" fmla="*/ 2510719 h 2816019"/>
                  <a:gd name="connsiteX28" fmla="*/ 1978213 w 7277458"/>
                  <a:gd name="connsiteY28" fmla="*/ 2815519 h 2816019"/>
                  <a:gd name="connsiteX0" fmla="*/ 1978213 w 7277458"/>
                  <a:gd name="connsiteY0" fmla="*/ 2815519 h 2816019"/>
                  <a:gd name="connsiteX1" fmla="*/ 3372673 w 7277458"/>
                  <a:gd name="connsiteY1" fmla="*/ 2434519 h 2816019"/>
                  <a:gd name="connsiteX2" fmla="*/ 3951793 w 7277458"/>
                  <a:gd name="connsiteY2" fmla="*/ 2259259 h 2816019"/>
                  <a:gd name="connsiteX3" fmla="*/ 4569013 w 7277458"/>
                  <a:gd name="connsiteY3" fmla="*/ 2160199 h 2816019"/>
                  <a:gd name="connsiteX4" fmla="*/ 5224333 w 7277458"/>
                  <a:gd name="connsiteY4" fmla="*/ 2106859 h 2816019"/>
                  <a:gd name="connsiteX5" fmla="*/ 5917753 w 7277458"/>
                  <a:gd name="connsiteY5" fmla="*/ 2076379 h 2816019"/>
                  <a:gd name="connsiteX6" fmla="*/ 6664513 w 7277458"/>
                  <a:gd name="connsiteY6" fmla="*/ 2114479 h 2816019"/>
                  <a:gd name="connsiteX7" fmla="*/ 7136953 w 7277458"/>
                  <a:gd name="connsiteY7" fmla="*/ 2061139 h 2816019"/>
                  <a:gd name="connsiteX8" fmla="*/ 7274113 w 7277458"/>
                  <a:gd name="connsiteY8" fmla="*/ 1962079 h 2816019"/>
                  <a:gd name="connsiteX9" fmla="*/ 7213153 w 7277458"/>
                  <a:gd name="connsiteY9" fmla="*/ 1832539 h 2816019"/>
                  <a:gd name="connsiteX10" fmla="*/ 6976933 w 7277458"/>
                  <a:gd name="connsiteY10" fmla="*/ 1756339 h 2816019"/>
                  <a:gd name="connsiteX11" fmla="*/ 6352093 w 7277458"/>
                  <a:gd name="connsiteY11" fmla="*/ 1702999 h 2816019"/>
                  <a:gd name="connsiteX12" fmla="*/ 5056693 w 7277458"/>
                  <a:gd name="connsiteY12" fmla="*/ 1565839 h 2816019"/>
                  <a:gd name="connsiteX13" fmla="*/ 4553773 w 7277458"/>
                  <a:gd name="connsiteY13" fmla="*/ 1474399 h 2816019"/>
                  <a:gd name="connsiteX14" fmla="*/ 3837493 w 7277458"/>
                  <a:gd name="connsiteY14" fmla="*/ 1283899 h 2816019"/>
                  <a:gd name="connsiteX15" fmla="*/ 2999293 w 7277458"/>
                  <a:gd name="connsiteY15" fmla="*/ 986719 h 2816019"/>
                  <a:gd name="connsiteX16" fmla="*/ 1711513 w 7277458"/>
                  <a:gd name="connsiteY16" fmla="*/ 544759 h 2816019"/>
                  <a:gd name="connsiteX17" fmla="*/ 378013 w 7277458"/>
                  <a:gd name="connsiteY17" fmla="*/ 34219 h 2816019"/>
                  <a:gd name="connsiteX18" fmla="*/ 4633 w 7277458"/>
                  <a:gd name="connsiteY18" fmla="*/ 79939 h 2816019"/>
                  <a:gd name="connsiteX19" fmla="*/ 560893 w 7277458"/>
                  <a:gd name="connsiteY19" fmla="*/ 346639 h 2816019"/>
                  <a:gd name="connsiteX20" fmla="*/ 1284793 w 7277458"/>
                  <a:gd name="connsiteY20" fmla="*/ 620959 h 2816019"/>
                  <a:gd name="connsiteX21" fmla="*/ 2069653 w 7277458"/>
                  <a:gd name="connsiteY21" fmla="*/ 948619 h 2816019"/>
                  <a:gd name="connsiteX22" fmla="*/ 2862133 w 7277458"/>
                  <a:gd name="connsiteY22" fmla="*/ 1375339 h 2816019"/>
                  <a:gd name="connsiteX23" fmla="*/ 3060253 w 7277458"/>
                  <a:gd name="connsiteY23" fmla="*/ 1527739 h 2816019"/>
                  <a:gd name="connsiteX24" fmla="*/ 3177886 w 7277458"/>
                  <a:gd name="connsiteY24" fmla="*/ 1822538 h 2816019"/>
                  <a:gd name="connsiteX25" fmla="*/ 3197889 w 7277458"/>
                  <a:gd name="connsiteY25" fmla="*/ 2038279 h 2816019"/>
                  <a:gd name="connsiteX26" fmla="*/ 3029773 w 7277458"/>
                  <a:gd name="connsiteY26" fmla="*/ 2304979 h 2816019"/>
                  <a:gd name="connsiteX27" fmla="*/ 2770693 w 7277458"/>
                  <a:gd name="connsiteY27" fmla="*/ 2510719 h 2816019"/>
                  <a:gd name="connsiteX28" fmla="*/ 1978213 w 7277458"/>
                  <a:gd name="connsiteY28" fmla="*/ 2815519 h 2816019"/>
                  <a:gd name="connsiteX0" fmla="*/ 1978213 w 7277458"/>
                  <a:gd name="connsiteY0" fmla="*/ 2815519 h 2816019"/>
                  <a:gd name="connsiteX1" fmla="*/ 3372673 w 7277458"/>
                  <a:gd name="connsiteY1" fmla="*/ 2434519 h 2816019"/>
                  <a:gd name="connsiteX2" fmla="*/ 3951793 w 7277458"/>
                  <a:gd name="connsiteY2" fmla="*/ 2259259 h 2816019"/>
                  <a:gd name="connsiteX3" fmla="*/ 4569013 w 7277458"/>
                  <a:gd name="connsiteY3" fmla="*/ 2160199 h 2816019"/>
                  <a:gd name="connsiteX4" fmla="*/ 5224333 w 7277458"/>
                  <a:gd name="connsiteY4" fmla="*/ 2106859 h 2816019"/>
                  <a:gd name="connsiteX5" fmla="*/ 5917753 w 7277458"/>
                  <a:gd name="connsiteY5" fmla="*/ 2076379 h 2816019"/>
                  <a:gd name="connsiteX6" fmla="*/ 6664513 w 7277458"/>
                  <a:gd name="connsiteY6" fmla="*/ 2114479 h 2816019"/>
                  <a:gd name="connsiteX7" fmla="*/ 7136953 w 7277458"/>
                  <a:gd name="connsiteY7" fmla="*/ 2061139 h 2816019"/>
                  <a:gd name="connsiteX8" fmla="*/ 7274113 w 7277458"/>
                  <a:gd name="connsiteY8" fmla="*/ 1962079 h 2816019"/>
                  <a:gd name="connsiteX9" fmla="*/ 7213153 w 7277458"/>
                  <a:gd name="connsiteY9" fmla="*/ 1832539 h 2816019"/>
                  <a:gd name="connsiteX10" fmla="*/ 6976933 w 7277458"/>
                  <a:gd name="connsiteY10" fmla="*/ 1756339 h 2816019"/>
                  <a:gd name="connsiteX11" fmla="*/ 6352093 w 7277458"/>
                  <a:gd name="connsiteY11" fmla="*/ 1702999 h 2816019"/>
                  <a:gd name="connsiteX12" fmla="*/ 5056693 w 7277458"/>
                  <a:gd name="connsiteY12" fmla="*/ 1565839 h 2816019"/>
                  <a:gd name="connsiteX13" fmla="*/ 4553773 w 7277458"/>
                  <a:gd name="connsiteY13" fmla="*/ 1474399 h 2816019"/>
                  <a:gd name="connsiteX14" fmla="*/ 3837493 w 7277458"/>
                  <a:gd name="connsiteY14" fmla="*/ 1283899 h 2816019"/>
                  <a:gd name="connsiteX15" fmla="*/ 2999293 w 7277458"/>
                  <a:gd name="connsiteY15" fmla="*/ 986719 h 2816019"/>
                  <a:gd name="connsiteX16" fmla="*/ 1711513 w 7277458"/>
                  <a:gd name="connsiteY16" fmla="*/ 544759 h 2816019"/>
                  <a:gd name="connsiteX17" fmla="*/ 378013 w 7277458"/>
                  <a:gd name="connsiteY17" fmla="*/ 34219 h 2816019"/>
                  <a:gd name="connsiteX18" fmla="*/ 4633 w 7277458"/>
                  <a:gd name="connsiteY18" fmla="*/ 79939 h 2816019"/>
                  <a:gd name="connsiteX19" fmla="*/ 560893 w 7277458"/>
                  <a:gd name="connsiteY19" fmla="*/ 346639 h 2816019"/>
                  <a:gd name="connsiteX20" fmla="*/ 1284793 w 7277458"/>
                  <a:gd name="connsiteY20" fmla="*/ 620959 h 2816019"/>
                  <a:gd name="connsiteX21" fmla="*/ 2069653 w 7277458"/>
                  <a:gd name="connsiteY21" fmla="*/ 948619 h 2816019"/>
                  <a:gd name="connsiteX22" fmla="*/ 2862133 w 7277458"/>
                  <a:gd name="connsiteY22" fmla="*/ 1375339 h 2816019"/>
                  <a:gd name="connsiteX23" fmla="*/ 3048347 w 7277458"/>
                  <a:gd name="connsiteY23" fmla="*/ 1565839 h 2816019"/>
                  <a:gd name="connsiteX24" fmla="*/ 3177886 w 7277458"/>
                  <a:gd name="connsiteY24" fmla="*/ 1822538 h 2816019"/>
                  <a:gd name="connsiteX25" fmla="*/ 3197889 w 7277458"/>
                  <a:gd name="connsiteY25" fmla="*/ 2038279 h 2816019"/>
                  <a:gd name="connsiteX26" fmla="*/ 3029773 w 7277458"/>
                  <a:gd name="connsiteY26" fmla="*/ 2304979 h 2816019"/>
                  <a:gd name="connsiteX27" fmla="*/ 2770693 w 7277458"/>
                  <a:gd name="connsiteY27" fmla="*/ 2510719 h 2816019"/>
                  <a:gd name="connsiteX28" fmla="*/ 1978213 w 7277458"/>
                  <a:gd name="connsiteY28" fmla="*/ 2815519 h 2816019"/>
                  <a:gd name="connsiteX0" fmla="*/ 1978213 w 7277458"/>
                  <a:gd name="connsiteY0" fmla="*/ 2815519 h 2816019"/>
                  <a:gd name="connsiteX1" fmla="*/ 3372673 w 7277458"/>
                  <a:gd name="connsiteY1" fmla="*/ 2434519 h 2816019"/>
                  <a:gd name="connsiteX2" fmla="*/ 3951793 w 7277458"/>
                  <a:gd name="connsiteY2" fmla="*/ 2259259 h 2816019"/>
                  <a:gd name="connsiteX3" fmla="*/ 4569013 w 7277458"/>
                  <a:gd name="connsiteY3" fmla="*/ 2160199 h 2816019"/>
                  <a:gd name="connsiteX4" fmla="*/ 5224333 w 7277458"/>
                  <a:gd name="connsiteY4" fmla="*/ 2106859 h 2816019"/>
                  <a:gd name="connsiteX5" fmla="*/ 5917753 w 7277458"/>
                  <a:gd name="connsiteY5" fmla="*/ 2076379 h 2816019"/>
                  <a:gd name="connsiteX6" fmla="*/ 6664513 w 7277458"/>
                  <a:gd name="connsiteY6" fmla="*/ 2114479 h 2816019"/>
                  <a:gd name="connsiteX7" fmla="*/ 7136953 w 7277458"/>
                  <a:gd name="connsiteY7" fmla="*/ 2061139 h 2816019"/>
                  <a:gd name="connsiteX8" fmla="*/ 7274113 w 7277458"/>
                  <a:gd name="connsiteY8" fmla="*/ 1962079 h 2816019"/>
                  <a:gd name="connsiteX9" fmla="*/ 7213153 w 7277458"/>
                  <a:gd name="connsiteY9" fmla="*/ 1832539 h 2816019"/>
                  <a:gd name="connsiteX10" fmla="*/ 6976933 w 7277458"/>
                  <a:gd name="connsiteY10" fmla="*/ 1756339 h 2816019"/>
                  <a:gd name="connsiteX11" fmla="*/ 6352093 w 7277458"/>
                  <a:gd name="connsiteY11" fmla="*/ 1702999 h 2816019"/>
                  <a:gd name="connsiteX12" fmla="*/ 5056693 w 7277458"/>
                  <a:gd name="connsiteY12" fmla="*/ 1565839 h 2816019"/>
                  <a:gd name="connsiteX13" fmla="*/ 4553773 w 7277458"/>
                  <a:gd name="connsiteY13" fmla="*/ 1474399 h 2816019"/>
                  <a:gd name="connsiteX14" fmla="*/ 3837493 w 7277458"/>
                  <a:gd name="connsiteY14" fmla="*/ 1283899 h 2816019"/>
                  <a:gd name="connsiteX15" fmla="*/ 2999293 w 7277458"/>
                  <a:gd name="connsiteY15" fmla="*/ 986719 h 2816019"/>
                  <a:gd name="connsiteX16" fmla="*/ 1711513 w 7277458"/>
                  <a:gd name="connsiteY16" fmla="*/ 544759 h 2816019"/>
                  <a:gd name="connsiteX17" fmla="*/ 378013 w 7277458"/>
                  <a:gd name="connsiteY17" fmla="*/ 34219 h 2816019"/>
                  <a:gd name="connsiteX18" fmla="*/ 4633 w 7277458"/>
                  <a:gd name="connsiteY18" fmla="*/ 79939 h 2816019"/>
                  <a:gd name="connsiteX19" fmla="*/ 560893 w 7277458"/>
                  <a:gd name="connsiteY19" fmla="*/ 346639 h 2816019"/>
                  <a:gd name="connsiteX20" fmla="*/ 1284793 w 7277458"/>
                  <a:gd name="connsiteY20" fmla="*/ 620959 h 2816019"/>
                  <a:gd name="connsiteX21" fmla="*/ 2069653 w 7277458"/>
                  <a:gd name="connsiteY21" fmla="*/ 948619 h 2816019"/>
                  <a:gd name="connsiteX22" fmla="*/ 2843083 w 7277458"/>
                  <a:gd name="connsiteY22" fmla="*/ 1382482 h 2816019"/>
                  <a:gd name="connsiteX23" fmla="*/ 3048347 w 7277458"/>
                  <a:gd name="connsiteY23" fmla="*/ 1565839 h 2816019"/>
                  <a:gd name="connsiteX24" fmla="*/ 3177886 w 7277458"/>
                  <a:gd name="connsiteY24" fmla="*/ 1822538 h 2816019"/>
                  <a:gd name="connsiteX25" fmla="*/ 3197889 w 7277458"/>
                  <a:gd name="connsiteY25" fmla="*/ 2038279 h 2816019"/>
                  <a:gd name="connsiteX26" fmla="*/ 3029773 w 7277458"/>
                  <a:gd name="connsiteY26" fmla="*/ 2304979 h 2816019"/>
                  <a:gd name="connsiteX27" fmla="*/ 2770693 w 7277458"/>
                  <a:gd name="connsiteY27" fmla="*/ 2510719 h 2816019"/>
                  <a:gd name="connsiteX28" fmla="*/ 1978213 w 7277458"/>
                  <a:gd name="connsiteY28" fmla="*/ 2815519 h 2816019"/>
                  <a:gd name="connsiteX0" fmla="*/ 1978213 w 7277458"/>
                  <a:gd name="connsiteY0" fmla="*/ 2815519 h 2816019"/>
                  <a:gd name="connsiteX1" fmla="*/ 3372673 w 7277458"/>
                  <a:gd name="connsiteY1" fmla="*/ 2434519 h 2816019"/>
                  <a:gd name="connsiteX2" fmla="*/ 3951793 w 7277458"/>
                  <a:gd name="connsiteY2" fmla="*/ 2259259 h 2816019"/>
                  <a:gd name="connsiteX3" fmla="*/ 4569013 w 7277458"/>
                  <a:gd name="connsiteY3" fmla="*/ 2160199 h 2816019"/>
                  <a:gd name="connsiteX4" fmla="*/ 5224333 w 7277458"/>
                  <a:gd name="connsiteY4" fmla="*/ 2106859 h 2816019"/>
                  <a:gd name="connsiteX5" fmla="*/ 5917753 w 7277458"/>
                  <a:gd name="connsiteY5" fmla="*/ 2076379 h 2816019"/>
                  <a:gd name="connsiteX6" fmla="*/ 6664513 w 7277458"/>
                  <a:gd name="connsiteY6" fmla="*/ 2114479 h 2816019"/>
                  <a:gd name="connsiteX7" fmla="*/ 7136953 w 7277458"/>
                  <a:gd name="connsiteY7" fmla="*/ 2061139 h 2816019"/>
                  <a:gd name="connsiteX8" fmla="*/ 7274113 w 7277458"/>
                  <a:gd name="connsiteY8" fmla="*/ 1962079 h 2816019"/>
                  <a:gd name="connsiteX9" fmla="*/ 7213153 w 7277458"/>
                  <a:gd name="connsiteY9" fmla="*/ 1832539 h 2816019"/>
                  <a:gd name="connsiteX10" fmla="*/ 6976933 w 7277458"/>
                  <a:gd name="connsiteY10" fmla="*/ 1756339 h 2816019"/>
                  <a:gd name="connsiteX11" fmla="*/ 6352093 w 7277458"/>
                  <a:gd name="connsiteY11" fmla="*/ 1702999 h 2816019"/>
                  <a:gd name="connsiteX12" fmla="*/ 5056693 w 7277458"/>
                  <a:gd name="connsiteY12" fmla="*/ 1565839 h 2816019"/>
                  <a:gd name="connsiteX13" fmla="*/ 4553773 w 7277458"/>
                  <a:gd name="connsiteY13" fmla="*/ 1474399 h 2816019"/>
                  <a:gd name="connsiteX14" fmla="*/ 3837493 w 7277458"/>
                  <a:gd name="connsiteY14" fmla="*/ 1283899 h 2816019"/>
                  <a:gd name="connsiteX15" fmla="*/ 2999293 w 7277458"/>
                  <a:gd name="connsiteY15" fmla="*/ 986719 h 2816019"/>
                  <a:gd name="connsiteX16" fmla="*/ 1711513 w 7277458"/>
                  <a:gd name="connsiteY16" fmla="*/ 544759 h 2816019"/>
                  <a:gd name="connsiteX17" fmla="*/ 378013 w 7277458"/>
                  <a:gd name="connsiteY17" fmla="*/ 34219 h 2816019"/>
                  <a:gd name="connsiteX18" fmla="*/ 4633 w 7277458"/>
                  <a:gd name="connsiteY18" fmla="*/ 79939 h 2816019"/>
                  <a:gd name="connsiteX19" fmla="*/ 560893 w 7277458"/>
                  <a:gd name="connsiteY19" fmla="*/ 346639 h 2816019"/>
                  <a:gd name="connsiteX20" fmla="*/ 1284793 w 7277458"/>
                  <a:gd name="connsiteY20" fmla="*/ 620959 h 2816019"/>
                  <a:gd name="connsiteX21" fmla="*/ 2062509 w 7277458"/>
                  <a:gd name="connsiteY21" fmla="*/ 955762 h 2816019"/>
                  <a:gd name="connsiteX22" fmla="*/ 2843083 w 7277458"/>
                  <a:gd name="connsiteY22" fmla="*/ 1382482 h 2816019"/>
                  <a:gd name="connsiteX23" fmla="*/ 3048347 w 7277458"/>
                  <a:gd name="connsiteY23" fmla="*/ 1565839 h 2816019"/>
                  <a:gd name="connsiteX24" fmla="*/ 3177886 w 7277458"/>
                  <a:gd name="connsiteY24" fmla="*/ 1822538 h 2816019"/>
                  <a:gd name="connsiteX25" fmla="*/ 3197889 w 7277458"/>
                  <a:gd name="connsiteY25" fmla="*/ 2038279 h 2816019"/>
                  <a:gd name="connsiteX26" fmla="*/ 3029773 w 7277458"/>
                  <a:gd name="connsiteY26" fmla="*/ 2304979 h 2816019"/>
                  <a:gd name="connsiteX27" fmla="*/ 2770693 w 7277458"/>
                  <a:gd name="connsiteY27" fmla="*/ 2510719 h 2816019"/>
                  <a:gd name="connsiteX28" fmla="*/ 1978213 w 7277458"/>
                  <a:gd name="connsiteY28" fmla="*/ 2815519 h 2816019"/>
                  <a:gd name="connsiteX0" fmla="*/ 1978213 w 7277458"/>
                  <a:gd name="connsiteY0" fmla="*/ 2815519 h 2816019"/>
                  <a:gd name="connsiteX1" fmla="*/ 3372673 w 7277458"/>
                  <a:gd name="connsiteY1" fmla="*/ 2434519 h 2816019"/>
                  <a:gd name="connsiteX2" fmla="*/ 3951793 w 7277458"/>
                  <a:gd name="connsiteY2" fmla="*/ 2259259 h 2816019"/>
                  <a:gd name="connsiteX3" fmla="*/ 4569013 w 7277458"/>
                  <a:gd name="connsiteY3" fmla="*/ 2160199 h 2816019"/>
                  <a:gd name="connsiteX4" fmla="*/ 5224333 w 7277458"/>
                  <a:gd name="connsiteY4" fmla="*/ 2106859 h 2816019"/>
                  <a:gd name="connsiteX5" fmla="*/ 5917753 w 7277458"/>
                  <a:gd name="connsiteY5" fmla="*/ 2076379 h 2816019"/>
                  <a:gd name="connsiteX6" fmla="*/ 6664513 w 7277458"/>
                  <a:gd name="connsiteY6" fmla="*/ 2114479 h 2816019"/>
                  <a:gd name="connsiteX7" fmla="*/ 7136953 w 7277458"/>
                  <a:gd name="connsiteY7" fmla="*/ 2061139 h 2816019"/>
                  <a:gd name="connsiteX8" fmla="*/ 7274113 w 7277458"/>
                  <a:gd name="connsiteY8" fmla="*/ 1962079 h 2816019"/>
                  <a:gd name="connsiteX9" fmla="*/ 7213153 w 7277458"/>
                  <a:gd name="connsiteY9" fmla="*/ 1832539 h 2816019"/>
                  <a:gd name="connsiteX10" fmla="*/ 6976933 w 7277458"/>
                  <a:gd name="connsiteY10" fmla="*/ 1756339 h 2816019"/>
                  <a:gd name="connsiteX11" fmla="*/ 6352093 w 7277458"/>
                  <a:gd name="connsiteY11" fmla="*/ 1702999 h 2816019"/>
                  <a:gd name="connsiteX12" fmla="*/ 5056693 w 7277458"/>
                  <a:gd name="connsiteY12" fmla="*/ 1565839 h 2816019"/>
                  <a:gd name="connsiteX13" fmla="*/ 4553773 w 7277458"/>
                  <a:gd name="connsiteY13" fmla="*/ 1474399 h 2816019"/>
                  <a:gd name="connsiteX14" fmla="*/ 3837493 w 7277458"/>
                  <a:gd name="connsiteY14" fmla="*/ 1283899 h 2816019"/>
                  <a:gd name="connsiteX15" fmla="*/ 2999293 w 7277458"/>
                  <a:gd name="connsiteY15" fmla="*/ 986719 h 2816019"/>
                  <a:gd name="connsiteX16" fmla="*/ 1711513 w 7277458"/>
                  <a:gd name="connsiteY16" fmla="*/ 544759 h 2816019"/>
                  <a:gd name="connsiteX17" fmla="*/ 378013 w 7277458"/>
                  <a:gd name="connsiteY17" fmla="*/ 34219 h 2816019"/>
                  <a:gd name="connsiteX18" fmla="*/ 4633 w 7277458"/>
                  <a:gd name="connsiteY18" fmla="*/ 79939 h 2816019"/>
                  <a:gd name="connsiteX19" fmla="*/ 560893 w 7277458"/>
                  <a:gd name="connsiteY19" fmla="*/ 346639 h 2816019"/>
                  <a:gd name="connsiteX20" fmla="*/ 1284793 w 7277458"/>
                  <a:gd name="connsiteY20" fmla="*/ 620959 h 2816019"/>
                  <a:gd name="connsiteX21" fmla="*/ 2062509 w 7277458"/>
                  <a:gd name="connsiteY21" fmla="*/ 955762 h 2816019"/>
                  <a:gd name="connsiteX22" fmla="*/ 2843083 w 7277458"/>
                  <a:gd name="connsiteY22" fmla="*/ 1382482 h 2816019"/>
                  <a:gd name="connsiteX23" fmla="*/ 3048347 w 7277458"/>
                  <a:gd name="connsiteY23" fmla="*/ 1565839 h 2816019"/>
                  <a:gd name="connsiteX24" fmla="*/ 3177886 w 7277458"/>
                  <a:gd name="connsiteY24" fmla="*/ 1822538 h 2816019"/>
                  <a:gd name="connsiteX25" fmla="*/ 3185983 w 7277458"/>
                  <a:gd name="connsiteY25" fmla="*/ 2057329 h 2816019"/>
                  <a:gd name="connsiteX26" fmla="*/ 3029773 w 7277458"/>
                  <a:gd name="connsiteY26" fmla="*/ 2304979 h 2816019"/>
                  <a:gd name="connsiteX27" fmla="*/ 2770693 w 7277458"/>
                  <a:gd name="connsiteY27" fmla="*/ 2510719 h 2816019"/>
                  <a:gd name="connsiteX28" fmla="*/ 1978213 w 7277458"/>
                  <a:gd name="connsiteY28" fmla="*/ 2815519 h 2816019"/>
                  <a:gd name="connsiteX0" fmla="*/ 1978213 w 7277458"/>
                  <a:gd name="connsiteY0" fmla="*/ 2810710 h 2811210"/>
                  <a:gd name="connsiteX1" fmla="*/ 3372673 w 7277458"/>
                  <a:gd name="connsiteY1" fmla="*/ 2429710 h 2811210"/>
                  <a:gd name="connsiteX2" fmla="*/ 3951793 w 7277458"/>
                  <a:gd name="connsiteY2" fmla="*/ 2254450 h 2811210"/>
                  <a:gd name="connsiteX3" fmla="*/ 4569013 w 7277458"/>
                  <a:gd name="connsiteY3" fmla="*/ 2155390 h 2811210"/>
                  <a:gd name="connsiteX4" fmla="*/ 5224333 w 7277458"/>
                  <a:gd name="connsiteY4" fmla="*/ 2102050 h 2811210"/>
                  <a:gd name="connsiteX5" fmla="*/ 5917753 w 7277458"/>
                  <a:gd name="connsiteY5" fmla="*/ 2071570 h 2811210"/>
                  <a:gd name="connsiteX6" fmla="*/ 6664513 w 7277458"/>
                  <a:gd name="connsiteY6" fmla="*/ 2109670 h 2811210"/>
                  <a:gd name="connsiteX7" fmla="*/ 7136953 w 7277458"/>
                  <a:gd name="connsiteY7" fmla="*/ 2056330 h 2811210"/>
                  <a:gd name="connsiteX8" fmla="*/ 7274113 w 7277458"/>
                  <a:gd name="connsiteY8" fmla="*/ 1957270 h 2811210"/>
                  <a:gd name="connsiteX9" fmla="*/ 7213153 w 7277458"/>
                  <a:gd name="connsiteY9" fmla="*/ 1827730 h 2811210"/>
                  <a:gd name="connsiteX10" fmla="*/ 6976933 w 7277458"/>
                  <a:gd name="connsiteY10" fmla="*/ 1751530 h 2811210"/>
                  <a:gd name="connsiteX11" fmla="*/ 6352093 w 7277458"/>
                  <a:gd name="connsiteY11" fmla="*/ 1698190 h 2811210"/>
                  <a:gd name="connsiteX12" fmla="*/ 5056693 w 7277458"/>
                  <a:gd name="connsiteY12" fmla="*/ 1561030 h 2811210"/>
                  <a:gd name="connsiteX13" fmla="*/ 4553773 w 7277458"/>
                  <a:gd name="connsiteY13" fmla="*/ 1469590 h 2811210"/>
                  <a:gd name="connsiteX14" fmla="*/ 3837493 w 7277458"/>
                  <a:gd name="connsiteY14" fmla="*/ 1279090 h 2811210"/>
                  <a:gd name="connsiteX15" fmla="*/ 2999293 w 7277458"/>
                  <a:gd name="connsiteY15" fmla="*/ 981910 h 2811210"/>
                  <a:gd name="connsiteX16" fmla="*/ 1711513 w 7277458"/>
                  <a:gd name="connsiteY16" fmla="*/ 539950 h 2811210"/>
                  <a:gd name="connsiteX17" fmla="*/ 378013 w 7277458"/>
                  <a:gd name="connsiteY17" fmla="*/ 29410 h 2811210"/>
                  <a:gd name="connsiteX18" fmla="*/ 4633 w 7277458"/>
                  <a:gd name="connsiteY18" fmla="*/ 91798 h 2811210"/>
                  <a:gd name="connsiteX19" fmla="*/ 560893 w 7277458"/>
                  <a:gd name="connsiteY19" fmla="*/ 341830 h 2811210"/>
                  <a:gd name="connsiteX20" fmla="*/ 1284793 w 7277458"/>
                  <a:gd name="connsiteY20" fmla="*/ 616150 h 2811210"/>
                  <a:gd name="connsiteX21" fmla="*/ 2062509 w 7277458"/>
                  <a:gd name="connsiteY21" fmla="*/ 950953 h 2811210"/>
                  <a:gd name="connsiteX22" fmla="*/ 2843083 w 7277458"/>
                  <a:gd name="connsiteY22" fmla="*/ 1377673 h 2811210"/>
                  <a:gd name="connsiteX23" fmla="*/ 3048347 w 7277458"/>
                  <a:gd name="connsiteY23" fmla="*/ 1561030 h 2811210"/>
                  <a:gd name="connsiteX24" fmla="*/ 3177886 w 7277458"/>
                  <a:gd name="connsiteY24" fmla="*/ 1817729 h 2811210"/>
                  <a:gd name="connsiteX25" fmla="*/ 3185983 w 7277458"/>
                  <a:gd name="connsiteY25" fmla="*/ 2052520 h 2811210"/>
                  <a:gd name="connsiteX26" fmla="*/ 3029773 w 7277458"/>
                  <a:gd name="connsiteY26" fmla="*/ 2300170 h 2811210"/>
                  <a:gd name="connsiteX27" fmla="*/ 2770693 w 7277458"/>
                  <a:gd name="connsiteY27" fmla="*/ 2505910 h 2811210"/>
                  <a:gd name="connsiteX28" fmla="*/ 1978213 w 7277458"/>
                  <a:gd name="connsiteY28" fmla="*/ 2810710 h 2811210"/>
                  <a:gd name="connsiteX0" fmla="*/ 1979423 w 7278668"/>
                  <a:gd name="connsiteY0" fmla="*/ 2812854 h 2813354"/>
                  <a:gd name="connsiteX1" fmla="*/ 3373883 w 7278668"/>
                  <a:gd name="connsiteY1" fmla="*/ 2431854 h 2813354"/>
                  <a:gd name="connsiteX2" fmla="*/ 3953003 w 7278668"/>
                  <a:gd name="connsiteY2" fmla="*/ 2256594 h 2813354"/>
                  <a:gd name="connsiteX3" fmla="*/ 4570223 w 7278668"/>
                  <a:gd name="connsiteY3" fmla="*/ 2157534 h 2813354"/>
                  <a:gd name="connsiteX4" fmla="*/ 5225543 w 7278668"/>
                  <a:gd name="connsiteY4" fmla="*/ 2104194 h 2813354"/>
                  <a:gd name="connsiteX5" fmla="*/ 5918963 w 7278668"/>
                  <a:gd name="connsiteY5" fmla="*/ 2073714 h 2813354"/>
                  <a:gd name="connsiteX6" fmla="*/ 6665723 w 7278668"/>
                  <a:gd name="connsiteY6" fmla="*/ 2111814 h 2813354"/>
                  <a:gd name="connsiteX7" fmla="*/ 7138163 w 7278668"/>
                  <a:gd name="connsiteY7" fmla="*/ 2058474 h 2813354"/>
                  <a:gd name="connsiteX8" fmla="*/ 7275323 w 7278668"/>
                  <a:gd name="connsiteY8" fmla="*/ 1959414 h 2813354"/>
                  <a:gd name="connsiteX9" fmla="*/ 7214363 w 7278668"/>
                  <a:gd name="connsiteY9" fmla="*/ 1829874 h 2813354"/>
                  <a:gd name="connsiteX10" fmla="*/ 6978143 w 7278668"/>
                  <a:gd name="connsiteY10" fmla="*/ 1753674 h 2813354"/>
                  <a:gd name="connsiteX11" fmla="*/ 6353303 w 7278668"/>
                  <a:gd name="connsiteY11" fmla="*/ 1700334 h 2813354"/>
                  <a:gd name="connsiteX12" fmla="*/ 5057903 w 7278668"/>
                  <a:gd name="connsiteY12" fmla="*/ 1563174 h 2813354"/>
                  <a:gd name="connsiteX13" fmla="*/ 4554983 w 7278668"/>
                  <a:gd name="connsiteY13" fmla="*/ 1471734 h 2813354"/>
                  <a:gd name="connsiteX14" fmla="*/ 3838703 w 7278668"/>
                  <a:gd name="connsiteY14" fmla="*/ 1281234 h 2813354"/>
                  <a:gd name="connsiteX15" fmla="*/ 3000503 w 7278668"/>
                  <a:gd name="connsiteY15" fmla="*/ 984054 h 2813354"/>
                  <a:gd name="connsiteX16" fmla="*/ 1712723 w 7278668"/>
                  <a:gd name="connsiteY16" fmla="*/ 542094 h 2813354"/>
                  <a:gd name="connsiteX17" fmla="*/ 379223 w 7278668"/>
                  <a:gd name="connsiteY17" fmla="*/ 31554 h 2813354"/>
                  <a:gd name="connsiteX18" fmla="*/ 5843 w 7278668"/>
                  <a:gd name="connsiteY18" fmla="*/ 93942 h 2813354"/>
                  <a:gd name="connsiteX19" fmla="*/ 562103 w 7278668"/>
                  <a:gd name="connsiteY19" fmla="*/ 343974 h 2813354"/>
                  <a:gd name="connsiteX20" fmla="*/ 1286003 w 7278668"/>
                  <a:gd name="connsiteY20" fmla="*/ 618294 h 2813354"/>
                  <a:gd name="connsiteX21" fmla="*/ 2063719 w 7278668"/>
                  <a:gd name="connsiteY21" fmla="*/ 953097 h 2813354"/>
                  <a:gd name="connsiteX22" fmla="*/ 2844293 w 7278668"/>
                  <a:gd name="connsiteY22" fmla="*/ 1379817 h 2813354"/>
                  <a:gd name="connsiteX23" fmla="*/ 3049557 w 7278668"/>
                  <a:gd name="connsiteY23" fmla="*/ 1563174 h 2813354"/>
                  <a:gd name="connsiteX24" fmla="*/ 3179096 w 7278668"/>
                  <a:gd name="connsiteY24" fmla="*/ 1819873 h 2813354"/>
                  <a:gd name="connsiteX25" fmla="*/ 3187193 w 7278668"/>
                  <a:gd name="connsiteY25" fmla="*/ 2054664 h 2813354"/>
                  <a:gd name="connsiteX26" fmla="*/ 3030983 w 7278668"/>
                  <a:gd name="connsiteY26" fmla="*/ 2302314 h 2813354"/>
                  <a:gd name="connsiteX27" fmla="*/ 2771903 w 7278668"/>
                  <a:gd name="connsiteY27" fmla="*/ 2508054 h 2813354"/>
                  <a:gd name="connsiteX28" fmla="*/ 1979423 w 7278668"/>
                  <a:gd name="connsiteY28" fmla="*/ 2812854 h 2813354"/>
                  <a:gd name="connsiteX0" fmla="*/ 1976587 w 7275832"/>
                  <a:gd name="connsiteY0" fmla="*/ 2787950 h 2788450"/>
                  <a:gd name="connsiteX1" fmla="*/ 3371047 w 7275832"/>
                  <a:gd name="connsiteY1" fmla="*/ 2406950 h 2788450"/>
                  <a:gd name="connsiteX2" fmla="*/ 3950167 w 7275832"/>
                  <a:gd name="connsiteY2" fmla="*/ 2231690 h 2788450"/>
                  <a:gd name="connsiteX3" fmla="*/ 4567387 w 7275832"/>
                  <a:gd name="connsiteY3" fmla="*/ 2132630 h 2788450"/>
                  <a:gd name="connsiteX4" fmla="*/ 5222707 w 7275832"/>
                  <a:gd name="connsiteY4" fmla="*/ 2079290 h 2788450"/>
                  <a:gd name="connsiteX5" fmla="*/ 5916127 w 7275832"/>
                  <a:gd name="connsiteY5" fmla="*/ 2048810 h 2788450"/>
                  <a:gd name="connsiteX6" fmla="*/ 6662887 w 7275832"/>
                  <a:gd name="connsiteY6" fmla="*/ 2086910 h 2788450"/>
                  <a:gd name="connsiteX7" fmla="*/ 7135327 w 7275832"/>
                  <a:gd name="connsiteY7" fmla="*/ 2033570 h 2788450"/>
                  <a:gd name="connsiteX8" fmla="*/ 7272487 w 7275832"/>
                  <a:gd name="connsiteY8" fmla="*/ 1934510 h 2788450"/>
                  <a:gd name="connsiteX9" fmla="*/ 7211527 w 7275832"/>
                  <a:gd name="connsiteY9" fmla="*/ 1804970 h 2788450"/>
                  <a:gd name="connsiteX10" fmla="*/ 6975307 w 7275832"/>
                  <a:gd name="connsiteY10" fmla="*/ 1728770 h 2788450"/>
                  <a:gd name="connsiteX11" fmla="*/ 6350467 w 7275832"/>
                  <a:gd name="connsiteY11" fmla="*/ 1675430 h 2788450"/>
                  <a:gd name="connsiteX12" fmla="*/ 5055067 w 7275832"/>
                  <a:gd name="connsiteY12" fmla="*/ 1538270 h 2788450"/>
                  <a:gd name="connsiteX13" fmla="*/ 4552147 w 7275832"/>
                  <a:gd name="connsiteY13" fmla="*/ 1446830 h 2788450"/>
                  <a:gd name="connsiteX14" fmla="*/ 3835867 w 7275832"/>
                  <a:gd name="connsiteY14" fmla="*/ 1256330 h 2788450"/>
                  <a:gd name="connsiteX15" fmla="*/ 2997667 w 7275832"/>
                  <a:gd name="connsiteY15" fmla="*/ 959150 h 2788450"/>
                  <a:gd name="connsiteX16" fmla="*/ 1709887 w 7275832"/>
                  <a:gd name="connsiteY16" fmla="*/ 517190 h 2788450"/>
                  <a:gd name="connsiteX17" fmla="*/ 376387 w 7275832"/>
                  <a:gd name="connsiteY17" fmla="*/ 6650 h 2788450"/>
                  <a:gd name="connsiteX18" fmla="*/ 3007 w 7275832"/>
                  <a:gd name="connsiteY18" fmla="*/ 69038 h 2788450"/>
                  <a:gd name="connsiteX19" fmla="*/ 559267 w 7275832"/>
                  <a:gd name="connsiteY19" fmla="*/ 319070 h 2788450"/>
                  <a:gd name="connsiteX20" fmla="*/ 1283167 w 7275832"/>
                  <a:gd name="connsiteY20" fmla="*/ 593390 h 2788450"/>
                  <a:gd name="connsiteX21" fmla="*/ 2060883 w 7275832"/>
                  <a:gd name="connsiteY21" fmla="*/ 928193 h 2788450"/>
                  <a:gd name="connsiteX22" fmla="*/ 2841457 w 7275832"/>
                  <a:gd name="connsiteY22" fmla="*/ 1354913 h 2788450"/>
                  <a:gd name="connsiteX23" fmla="*/ 3046721 w 7275832"/>
                  <a:gd name="connsiteY23" fmla="*/ 1538270 h 2788450"/>
                  <a:gd name="connsiteX24" fmla="*/ 3176260 w 7275832"/>
                  <a:gd name="connsiteY24" fmla="*/ 1794969 h 2788450"/>
                  <a:gd name="connsiteX25" fmla="*/ 3184357 w 7275832"/>
                  <a:gd name="connsiteY25" fmla="*/ 2029760 h 2788450"/>
                  <a:gd name="connsiteX26" fmla="*/ 3028147 w 7275832"/>
                  <a:gd name="connsiteY26" fmla="*/ 2277410 h 2788450"/>
                  <a:gd name="connsiteX27" fmla="*/ 2769067 w 7275832"/>
                  <a:gd name="connsiteY27" fmla="*/ 2483150 h 2788450"/>
                  <a:gd name="connsiteX28" fmla="*/ 1976587 w 7275832"/>
                  <a:gd name="connsiteY28" fmla="*/ 2787950 h 2788450"/>
                  <a:gd name="connsiteX0" fmla="*/ 1989926 w 7289171"/>
                  <a:gd name="connsiteY0" fmla="*/ 2822763 h 2823263"/>
                  <a:gd name="connsiteX1" fmla="*/ 3384386 w 7289171"/>
                  <a:gd name="connsiteY1" fmla="*/ 2441763 h 2823263"/>
                  <a:gd name="connsiteX2" fmla="*/ 3963506 w 7289171"/>
                  <a:gd name="connsiteY2" fmla="*/ 2266503 h 2823263"/>
                  <a:gd name="connsiteX3" fmla="*/ 4580726 w 7289171"/>
                  <a:gd name="connsiteY3" fmla="*/ 2167443 h 2823263"/>
                  <a:gd name="connsiteX4" fmla="*/ 5236046 w 7289171"/>
                  <a:gd name="connsiteY4" fmla="*/ 2114103 h 2823263"/>
                  <a:gd name="connsiteX5" fmla="*/ 5929466 w 7289171"/>
                  <a:gd name="connsiteY5" fmla="*/ 2083623 h 2823263"/>
                  <a:gd name="connsiteX6" fmla="*/ 6676226 w 7289171"/>
                  <a:gd name="connsiteY6" fmla="*/ 2121723 h 2823263"/>
                  <a:gd name="connsiteX7" fmla="*/ 7148666 w 7289171"/>
                  <a:gd name="connsiteY7" fmla="*/ 2068383 h 2823263"/>
                  <a:gd name="connsiteX8" fmla="*/ 7285826 w 7289171"/>
                  <a:gd name="connsiteY8" fmla="*/ 1969323 h 2823263"/>
                  <a:gd name="connsiteX9" fmla="*/ 7224866 w 7289171"/>
                  <a:gd name="connsiteY9" fmla="*/ 1839783 h 2823263"/>
                  <a:gd name="connsiteX10" fmla="*/ 6988646 w 7289171"/>
                  <a:gd name="connsiteY10" fmla="*/ 1763583 h 2823263"/>
                  <a:gd name="connsiteX11" fmla="*/ 6363806 w 7289171"/>
                  <a:gd name="connsiteY11" fmla="*/ 1710243 h 2823263"/>
                  <a:gd name="connsiteX12" fmla="*/ 5068406 w 7289171"/>
                  <a:gd name="connsiteY12" fmla="*/ 1573083 h 2823263"/>
                  <a:gd name="connsiteX13" fmla="*/ 4565486 w 7289171"/>
                  <a:gd name="connsiteY13" fmla="*/ 1481643 h 2823263"/>
                  <a:gd name="connsiteX14" fmla="*/ 3849206 w 7289171"/>
                  <a:gd name="connsiteY14" fmla="*/ 1291143 h 2823263"/>
                  <a:gd name="connsiteX15" fmla="*/ 3011006 w 7289171"/>
                  <a:gd name="connsiteY15" fmla="*/ 993963 h 2823263"/>
                  <a:gd name="connsiteX16" fmla="*/ 1723226 w 7289171"/>
                  <a:gd name="connsiteY16" fmla="*/ 552003 h 2823263"/>
                  <a:gd name="connsiteX17" fmla="*/ 389726 w 7289171"/>
                  <a:gd name="connsiteY17" fmla="*/ 41463 h 2823263"/>
                  <a:gd name="connsiteX18" fmla="*/ 169222 w 7289171"/>
                  <a:gd name="connsiteY18" fmla="*/ 38128 h 2823263"/>
                  <a:gd name="connsiteX19" fmla="*/ 16346 w 7289171"/>
                  <a:gd name="connsiteY19" fmla="*/ 103851 h 2823263"/>
                  <a:gd name="connsiteX20" fmla="*/ 572606 w 7289171"/>
                  <a:gd name="connsiteY20" fmla="*/ 353883 h 2823263"/>
                  <a:gd name="connsiteX21" fmla="*/ 1296506 w 7289171"/>
                  <a:gd name="connsiteY21" fmla="*/ 628203 h 2823263"/>
                  <a:gd name="connsiteX22" fmla="*/ 2074222 w 7289171"/>
                  <a:gd name="connsiteY22" fmla="*/ 963006 h 2823263"/>
                  <a:gd name="connsiteX23" fmla="*/ 2854796 w 7289171"/>
                  <a:gd name="connsiteY23" fmla="*/ 1389726 h 2823263"/>
                  <a:gd name="connsiteX24" fmla="*/ 3060060 w 7289171"/>
                  <a:gd name="connsiteY24" fmla="*/ 1573083 h 2823263"/>
                  <a:gd name="connsiteX25" fmla="*/ 3189599 w 7289171"/>
                  <a:gd name="connsiteY25" fmla="*/ 1829782 h 2823263"/>
                  <a:gd name="connsiteX26" fmla="*/ 3197696 w 7289171"/>
                  <a:gd name="connsiteY26" fmla="*/ 2064573 h 2823263"/>
                  <a:gd name="connsiteX27" fmla="*/ 3041486 w 7289171"/>
                  <a:gd name="connsiteY27" fmla="*/ 2312223 h 2823263"/>
                  <a:gd name="connsiteX28" fmla="*/ 2782406 w 7289171"/>
                  <a:gd name="connsiteY28" fmla="*/ 2517963 h 2823263"/>
                  <a:gd name="connsiteX29" fmla="*/ 1989926 w 7289171"/>
                  <a:gd name="connsiteY29" fmla="*/ 2822763 h 2823263"/>
                  <a:gd name="connsiteX0" fmla="*/ 1989926 w 7289171"/>
                  <a:gd name="connsiteY0" fmla="*/ 2821584 h 2822084"/>
                  <a:gd name="connsiteX1" fmla="*/ 3384386 w 7289171"/>
                  <a:gd name="connsiteY1" fmla="*/ 2440584 h 2822084"/>
                  <a:gd name="connsiteX2" fmla="*/ 3963506 w 7289171"/>
                  <a:gd name="connsiteY2" fmla="*/ 2265324 h 2822084"/>
                  <a:gd name="connsiteX3" fmla="*/ 4580726 w 7289171"/>
                  <a:gd name="connsiteY3" fmla="*/ 2166264 h 2822084"/>
                  <a:gd name="connsiteX4" fmla="*/ 5236046 w 7289171"/>
                  <a:gd name="connsiteY4" fmla="*/ 2112924 h 2822084"/>
                  <a:gd name="connsiteX5" fmla="*/ 5929466 w 7289171"/>
                  <a:gd name="connsiteY5" fmla="*/ 2082444 h 2822084"/>
                  <a:gd name="connsiteX6" fmla="*/ 6676226 w 7289171"/>
                  <a:gd name="connsiteY6" fmla="*/ 2120544 h 2822084"/>
                  <a:gd name="connsiteX7" fmla="*/ 7148666 w 7289171"/>
                  <a:gd name="connsiteY7" fmla="*/ 2067204 h 2822084"/>
                  <a:gd name="connsiteX8" fmla="*/ 7285826 w 7289171"/>
                  <a:gd name="connsiteY8" fmla="*/ 1968144 h 2822084"/>
                  <a:gd name="connsiteX9" fmla="*/ 7224866 w 7289171"/>
                  <a:gd name="connsiteY9" fmla="*/ 1838604 h 2822084"/>
                  <a:gd name="connsiteX10" fmla="*/ 6988646 w 7289171"/>
                  <a:gd name="connsiteY10" fmla="*/ 1762404 h 2822084"/>
                  <a:gd name="connsiteX11" fmla="*/ 6363806 w 7289171"/>
                  <a:gd name="connsiteY11" fmla="*/ 1709064 h 2822084"/>
                  <a:gd name="connsiteX12" fmla="*/ 5068406 w 7289171"/>
                  <a:gd name="connsiteY12" fmla="*/ 1571904 h 2822084"/>
                  <a:gd name="connsiteX13" fmla="*/ 4565486 w 7289171"/>
                  <a:gd name="connsiteY13" fmla="*/ 1480464 h 2822084"/>
                  <a:gd name="connsiteX14" fmla="*/ 3849206 w 7289171"/>
                  <a:gd name="connsiteY14" fmla="*/ 1289964 h 2822084"/>
                  <a:gd name="connsiteX15" fmla="*/ 3011006 w 7289171"/>
                  <a:gd name="connsiteY15" fmla="*/ 992784 h 2822084"/>
                  <a:gd name="connsiteX16" fmla="*/ 1723226 w 7289171"/>
                  <a:gd name="connsiteY16" fmla="*/ 550824 h 2822084"/>
                  <a:gd name="connsiteX17" fmla="*/ 389726 w 7289171"/>
                  <a:gd name="connsiteY17" fmla="*/ 40284 h 2822084"/>
                  <a:gd name="connsiteX18" fmla="*/ 169222 w 7289171"/>
                  <a:gd name="connsiteY18" fmla="*/ 36949 h 2822084"/>
                  <a:gd name="connsiteX19" fmla="*/ 16346 w 7289171"/>
                  <a:gd name="connsiteY19" fmla="*/ 102672 h 2822084"/>
                  <a:gd name="connsiteX20" fmla="*/ 572606 w 7289171"/>
                  <a:gd name="connsiteY20" fmla="*/ 352704 h 2822084"/>
                  <a:gd name="connsiteX21" fmla="*/ 1296506 w 7289171"/>
                  <a:gd name="connsiteY21" fmla="*/ 627024 h 2822084"/>
                  <a:gd name="connsiteX22" fmla="*/ 2074222 w 7289171"/>
                  <a:gd name="connsiteY22" fmla="*/ 961827 h 2822084"/>
                  <a:gd name="connsiteX23" fmla="*/ 2854796 w 7289171"/>
                  <a:gd name="connsiteY23" fmla="*/ 1388547 h 2822084"/>
                  <a:gd name="connsiteX24" fmla="*/ 3060060 w 7289171"/>
                  <a:gd name="connsiteY24" fmla="*/ 1571904 h 2822084"/>
                  <a:gd name="connsiteX25" fmla="*/ 3189599 w 7289171"/>
                  <a:gd name="connsiteY25" fmla="*/ 1828603 h 2822084"/>
                  <a:gd name="connsiteX26" fmla="*/ 3197696 w 7289171"/>
                  <a:gd name="connsiteY26" fmla="*/ 2063394 h 2822084"/>
                  <a:gd name="connsiteX27" fmla="*/ 3041486 w 7289171"/>
                  <a:gd name="connsiteY27" fmla="*/ 2311044 h 2822084"/>
                  <a:gd name="connsiteX28" fmla="*/ 2782406 w 7289171"/>
                  <a:gd name="connsiteY28" fmla="*/ 2516784 h 2822084"/>
                  <a:gd name="connsiteX29" fmla="*/ 1989926 w 7289171"/>
                  <a:gd name="connsiteY29" fmla="*/ 2821584 h 2822084"/>
                  <a:gd name="connsiteX0" fmla="*/ 2029150 w 7328395"/>
                  <a:gd name="connsiteY0" fmla="*/ 2821622 h 2822122"/>
                  <a:gd name="connsiteX1" fmla="*/ 3423610 w 7328395"/>
                  <a:gd name="connsiteY1" fmla="*/ 2440622 h 2822122"/>
                  <a:gd name="connsiteX2" fmla="*/ 4002730 w 7328395"/>
                  <a:gd name="connsiteY2" fmla="*/ 2265362 h 2822122"/>
                  <a:gd name="connsiteX3" fmla="*/ 4619950 w 7328395"/>
                  <a:gd name="connsiteY3" fmla="*/ 2166302 h 2822122"/>
                  <a:gd name="connsiteX4" fmla="*/ 5275270 w 7328395"/>
                  <a:gd name="connsiteY4" fmla="*/ 2112962 h 2822122"/>
                  <a:gd name="connsiteX5" fmla="*/ 5968690 w 7328395"/>
                  <a:gd name="connsiteY5" fmla="*/ 2082482 h 2822122"/>
                  <a:gd name="connsiteX6" fmla="*/ 6715450 w 7328395"/>
                  <a:gd name="connsiteY6" fmla="*/ 2120582 h 2822122"/>
                  <a:gd name="connsiteX7" fmla="*/ 7187890 w 7328395"/>
                  <a:gd name="connsiteY7" fmla="*/ 2067242 h 2822122"/>
                  <a:gd name="connsiteX8" fmla="*/ 7325050 w 7328395"/>
                  <a:gd name="connsiteY8" fmla="*/ 1968182 h 2822122"/>
                  <a:gd name="connsiteX9" fmla="*/ 7264090 w 7328395"/>
                  <a:gd name="connsiteY9" fmla="*/ 1838642 h 2822122"/>
                  <a:gd name="connsiteX10" fmla="*/ 7027870 w 7328395"/>
                  <a:gd name="connsiteY10" fmla="*/ 1762442 h 2822122"/>
                  <a:gd name="connsiteX11" fmla="*/ 6403030 w 7328395"/>
                  <a:gd name="connsiteY11" fmla="*/ 1709102 h 2822122"/>
                  <a:gd name="connsiteX12" fmla="*/ 5107630 w 7328395"/>
                  <a:gd name="connsiteY12" fmla="*/ 1571942 h 2822122"/>
                  <a:gd name="connsiteX13" fmla="*/ 4604710 w 7328395"/>
                  <a:gd name="connsiteY13" fmla="*/ 1480502 h 2822122"/>
                  <a:gd name="connsiteX14" fmla="*/ 3888430 w 7328395"/>
                  <a:gd name="connsiteY14" fmla="*/ 1290002 h 2822122"/>
                  <a:gd name="connsiteX15" fmla="*/ 3050230 w 7328395"/>
                  <a:gd name="connsiteY15" fmla="*/ 992822 h 2822122"/>
                  <a:gd name="connsiteX16" fmla="*/ 1762450 w 7328395"/>
                  <a:gd name="connsiteY16" fmla="*/ 550862 h 2822122"/>
                  <a:gd name="connsiteX17" fmla="*/ 428950 w 7328395"/>
                  <a:gd name="connsiteY17" fmla="*/ 40322 h 2822122"/>
                  <a:gd name="connsiteX18" fmla="*/ 208446 w 7328395"/>
                  <a:gd name="connsiteY18" fmla="*/ 36987 h 2822122"/>
                  <a:gd name="connsiteX19" fmla="*/ 36997 w 7328395"/>
                  <a:gd name="connsiteY19" fmla="*/ 75087 h 2822122"/>
                  <a:gd name="connsiteX20" fmla="*/ 55570 w 7328395"/>
                  <a:gd name="connsiteY20" fmla="*/ 102710 h 2822122"/>
                  <a:gd name="connsiteX21" fmla="*/ 611830 w 7328395"/>
                  <a:gd name="connsiteY21" fmla="*/ 352742 h 2822122"/>
                  <a:gd name="connsiteX22" fmla="*/ 1335730 w 7328395"/>
                  <a:gd name="connsiteY22" fmla="*/ 627062 h 2822122"/>
                  <a:gd name="connsiteX23" fmla="*/ 2113446 w 7328395"/>
                  <a:gd name="connsiteY23" fmla="*/ 961865 h 2822122"/>
                  <a:gd name="connsiteX24" fmla="*/ 2894020 w 7328395"/>
                  <a:gd name="connsiteY24" fmla="*/ 1388585 h 2822122"/>
                  <a:gd name="connsiteX25" fmla="*/ 3099284 w 7328395"/>
                  <a:gd name="connsiteY25" fmla="*/ 1571942 h 2822122"/>
                  <a:gd name="connsiteX26" fmla="*/ 3228823 w 7328395"/>
                  <a:gd name="connsiteY26" fmla="*/ 1828641 h 2822122"/>
                  <a:gd name="connsiteX27" fmla="*/ 3236920 w 7328395"/>
                  <a:gd name="connsiteY27" fmla="*/ 2063432 h 2822122"/>
                  <a:gd name="connsiteX28" fmla="*/ 3080710 w 7328395"/>
                  <a:gd name="connsiteY28" fmla="*/ 2311082 h 2822122"/>
                  <a:gd name="connsiteX29" fmla="*/ 2821630 w 7328395"/>
                  <a:gd name="connsiteY29" fmla="*/ 2516822 h 2822122"/>
                  <a:gd name="connsiteX30" fmla="*/ 2029150 w 7328395"/>
                  <a:gd name="connsiteY30" fmla="*/ 2821622 h 2822122"/>
                  <a:gd name="connsiteX0" fmla="*/ 2029150 w 7328395"/>
                  <a:gd name="connsiteY0" fmla="*/ 2835160 h 2835660"/>
                  <a:gd name="connsiteX1" fmla="*/ 3423610 w 7328395"/>
                  <a:gd name="connsiteY1" fmla="*/ 2454160 h 2835660"/>
                  <a:gd name="connsiteX2" fmla="*/ 4002730 w 7328395"/>
                  <a:gd name="connsiteY2" fmla="*/ 2278900 h 2835660"/>
                  <a:gd name="connsiteX3" fmla="*/ 4619950 w 7328395"/>
                  <a:gd name="connsiteY3" fmla="*/ 2179840 h 2835660"/>
                  <a:gd name="connsiteX4" fmla="*/ 5275270 w 7328395"/>
                  <a:gd name="connsiteY4" fmla="*/ 2126500 h 2835660"/>
                  <a:gd name="connsiteX5" fmla="*/ 5968690 w 7328395"/>
                  <a:gd name="connsiteY5" fmla="*/ 2096020 h 2835660"/>
                  <a:gd name="connsiteX6" fmla="*/ 6715450 w 7328395"/>
                  <a:gd name="connsiteY6" fmla="*/ 2134120 h 2835660"/>
                  <a:gd name="connsiteX7" fmla="*/ 7187890 w 7328395"/>
                  <a:gd name="connsiteY7" fmla="*/ 2080780 h 2835660"/>
                  <a:gd name="connsiteX8" fmla="*/ 7325050 w 7328395"/>
                  <a:gd name="connsiteY8" fmla="*/ 1981720 h 2835660"/>
                  <a:gd name="connsiteX9" fmla="*/ 7264090 w 7328395"/>
                  <a:gd name="connsiteY9" fmla="*/ 1852180 h 2835660"/>
                  <a:gd name="connsiteX10" fmla="*/ 7027870 w 7328395"/>
                  <a:gd name="connsiteY10" fmla="*/ 1775980 h 2835660"/>
                  <a:gd name="connsiteX11" fmla="*/ 6403030 w 7328395"/>
                  <a:gd name="connsiteY11" fmla="*/ 1722640 h 2835660"/>
                  <a:gd name="connsiteX12" fmla="*/ 5107630 w 7328395"/>
                  <a:gd name="connsiteY12" fmla="*/ 1585480 h 2835660"/>
                  <a:gd name="connsiteX13" fmla="*/ 4604710 w 7328395"/>
                  <a:gd name="connsiteY13" fmla="*/ 1494040 h 2835660"/>
                  <a:gd name="connsiteX14" fmla="*/ 3888430 w 7328395"/>
                  <a:gd name="connsiteY14" fmla="*/ 1303540 h 2835660"/>
                  <a:gd name="connsiteX15" fmla="*/ 3050230 w 7328395"/>
                  <a:gd name="connsiteY15" fmla="*/ 1006360 h 2835660"/>
                  <a:gd name="connsiteX16" fmla="*/ 1762450 w 7328395"/>
                  <a:gd name="connsiteY16" fmla="*/ 564400 h 2835660"/>
                  <a:gd name="connsiteX17" fmla="*/ 428950 w 7328395"/>
                  <a:gd name="connsiteY17" fmla="*/ 53860 h 2835660"/>
                  <a:gd name="connsiteX18" fmla="*/ 287029 w 7328395"/>
                  <a:gd name="connsiteY18" fmla="*/ 14807 h 2835660"/>
                  <a:gd name="connsiteX19" fmla="*/ 208446 w 7328395"/>
                  <a:gd name="connsiteY19" fmla="*/ 50525 h 2835660"/>
                  <a:gd name="connsiteX20" fmla="*/ 36997 w 7328395"/>
                  <a:gd name="connsiteY20" fmla="*/ 88625 h 2835660"/>
                  <a:gd name="connsiteX21" fmla="*/ 55570 w 7328395"/>
                  <a:gd name="connsiteY21" fmla="*/ 116248 h 2835660"/>
                  <a:gd name="connsiteX22" fmla="*/ 611830 w 7328395"/>
                  <a:gd name="connsiteY22" fmla="*/ 366280 h 2835660"/>
                  <a:gd name="connsiteX23" fmla="*/ 1335730 w 7328395"/>
                  <a:gd name="connsiteY23" fmla="*/ 640600 h 2835660"/>
                  <a:gd name="connsiteX24" fmla="*/ 2113446 w 7328395"/>
                  <a:gd name="connsiteY24" fmla="*/ 975403 h 2835660"/>
                  <a:gd name="connsiteX25" fmla="*/ 2894020 w 7328395"/>
                  <a:gd name="connsiteY25" fmla="*/ 1402123 h 2835660"/>
                  <a:gd name="connsiteX26" fmla="*/ 3099284 w 7328395"/>
                  <a:gd name="connsiteY26" fmla="*/ 1585480 h 2835660"/>
                  <a:gd name="connsiteX27" fmla="*/ 3228823 w 7328395"/>
                  <a:gd name="connsiteY27" fmla="*/ 1842179 h 2835660"/>
                  <a:gd name="connsiteX28" fmla="*/ 3236920 w 7328395"/>
                  <a:gd name="connsiteY28" fmla="*/ 2076970 h 2835660"/>
                  <a:gd name="connsiteX29" fmla="*/ 3080710 w 7328395"/>
                  <a:gd name="connsiteY29" fmla="*/ 2324620 h 2835660"/>
                  <a:gd name="connsiteX30" fmla="*/ 2821630 w 7328395"/>
                  <a:gd name="connsiteY30" fmla="*/ 2530360 h 2835660"/>
                  <a:gd name="connsiteX31" fmla="*/ 2029150 w 7328395"/>
                  <a:gd name="connsiteY31" fmla="*/ 2835160 h 2835660"/>
                  <a:gd name="connsiteX0" fmla="*/ 2029150 w 7328395"/>
                  <a:gd name="connsiteY0" fmla="*/ 2815558 h 2816058"/>
                  <a:gd name="connsiteX1" fmla="*/ 3423610 w 7328395"/>
                  <a:gd name="connsiteY1" fmla="*/ 2434558 h 2816058"/>
                  <a:gd name="connsiteX2" fmla="*/ 4002730 w 7328395"/>
                  <a:gd name="connsiteY2" fmla="*/ 2259298 h 2816058"/>
                  <a:gd name="connsiteX3" fmla="*/ 4619950 w 7328395"/>
                  <a:gd name="connsiteY3" fmla="*/ 2160238 h 2816058"/>
                  <a:gd name="connsiteX4" fmla="*/ 5275270 w 7328395"/>
                  <a:gd name="connsiteY4" fmla="*/ 2106898 h 2816058"/>
                  <a:gd name="connsiteX5" fmla="*/ 5968690 w 7328395"/>
                  <a:gd name="connsiteY5" fmla="*/ 2076418 h 2816058"/>
                  <a:gd name="connsiteX6" fmla="*/ 6715450 w 7328395"/>
                  <a:gd name="connsiteY6" fmla="*/ 2114518 h 2816058"/>
                  <a:gd name="connsiteX7" fmla="*/ 7187890 w 7328395"/>
                  <a:gd name="connsiteY7" fmla="*/ 2061178 h 2816058"/>
                  <a:gd name="connsiteX8" fmla="*/ 7325050 w 7328395"/>
                  <a:gd name="connsiteY8" fmla="*/ 1962118 h 2816058"/>
                  <a:gd name="connsiteX9" fmla="*/ 7264090 w 7328395"/>
                  <a:gd name="connsiteY9" fmla="*/ 1832578 h 2816058"/>
                  <a:gd name="connsiteX10" fmla="*/ 7027870 w 7328395"/>
                  <a:gd name="connsiteY10" fmla="*/ 1756378 h 2816058"/>
                  <a:gd name="connsiteX11" fmla="*/ 6403030 w 7328395"/>
                  <a:gd name="connsiteY11" fmla="*/ 1703038 h 2816058"/>
                  <a:gd name="connsiteX12" fmla="*/ 5107630 w 7328395"/>
                  <a:gd name="connsiteY12" fmla="*/ 1565878 h 2816058"/>
                  <a:gd name="connsiteX13" fmla="*/ 4604710 w 7328395"/>
                  <a:gd name="connsiteY13" fmla="*/ 1474438 h 2816058"/>
                  <a:gd name="connsiteX14" fmla="*/ 3888430 w 7328395"/>
                  <a:gd name="connsiteY14" fmla="*/ 1283938 h 2816058"/>
                  <a:gd name="connsiteX15" fmla="*/ 3050230 w 7328395"/>
                  <a:gd name="connsiteY15" fmla="*/ 986758 h 2816058"/>
                  <a:gd name="connsiteX16" fmla="*/ 1762450 w 7328395"/>
                  <a:gd name="connsiteY16" fmla="*/ 544798 h 2816058"/>
                  <a:gd name="connsiteX17" fmla="*/ 428950 w 7328395"/>
                  <a:gd name="connsiteY17" fmla="*/ 34258 h 2816058"/>
                  <a:gd name="connsiteX18" fmla="*/ 360848 w 7328395"/>
                  <a:gd name="connsiteY18" fmla="*/ 45211 h 2816058"/>
                  <a:gd name="connsiteX19" fmla="*/ 208446 w 7328395"/>
                  <a:gd name="connsiteY19" fmla="*/ 30923 h 2816058"/>
                  <a:gd name="connsiteX20" fmla="*/ 36997 w 7328395"/>
                  <a:gd name="connsiteY20" fmla="*/ 69023 h 2816058"/>
                  <a:gd name="connsiteX21" fmla="*/ 55570 w 7328395"/>
                  <a:gd name="connsiteY21" fmla="*/ 96646 h 2816058"/>
                  <a:gd name="connsiteX22" fmla="*/ 611830 w 7328395"/>
                  <a:gd name="connsiteY22" fmla="*/ 346678 h 2816058"/>
                  <a:gd name="connsiteX23" fmla="*/ 1335730 w 7328395"/>
                  <a:gd name="connsiteY23" fmla="*/ 620998 h 2816058"/>
                  <a:gd name="connsiteX24" fmla="*/ 2113446 w 7328395"/>
                  <a:gd name="connsiteY24" fmla="*/ 955801 h 2816058"/>
                  <a:gd name="connsiteX25" fmla="*/ 2894020 w 7328395"/>
                  <a:gd name="connsiteY25" fmla="*/ 1382521 h 2816058"/>
                  <a:gd name="connsiteX26" fmla="*/ 3099284 w 7328395"/>
                  <a:gd name="connsiteY26" fmla="*/ 1565878 h 2816058"/>
                  <a:gd name="connsiteX27" fmla="*/ 3228823 w 7328395"/>
                  <a:gd name="connsiteY27" fmla="*/ 1822577 h 2816058"/>
                  <a:gd name="connsiteX28" fmla="*/ 3236920 w 7328395"/>
                  <a:gd name="connsiteY28" fmla="*/ 2057368 h 2816058"/>
                  <a:gd name="connsiteX29" fmla="*/ 3080710 w 7328395"/>
                  <a:gd name="connsiteY29" fmla="*/ 2305018 h 2816058"/>
                  <a:gd name="connsiteX30" fmla="*/ 2821630 w 7328395"/>
                  <a:gd name="connsiteY30" fmla="*/ 2510758 h 2816058"/>
                  <a:gd name="connsiteX31" fmla="*/ 2029150 w 7328395"/>
                  <a:gd name="connsiteY31" fmla="*/ 2815558 h 2816058"/>
                  <a:gd name="connsiteX0" fmla="*/ 2029150 w 7328395"/>
                  <a:gd name="connsiteY0" fmla="*/ 2815558 h 2816058"/>
                  <a:gd name="connsiteX1" fmla="*/ 3423610 w 7328395"/>
                  <a:gd name="connsiteY1" fmla="*/ 2434558 h 2816058"/>
                  <a:gd name="connsiteX2" fmla="*/ 4002730 w 7328395"/>
                  <a:gd name="connsiteY2" fmla="*/ 2259298 h 2816058"/>
                  <a:gd name="connsiteX3" fmla="*/ 4619950 w 7328395"/>
                  <a:gd name="connsiteY3" fmla="*/ 2160238 h 2816058"/>
                  <a:gd name="connsiteX4" fmla="*/ 5275270 w 7328395"/>
                  <a:gd name="connsiteY4" fmla="*/ 2106898 h 2816058"/>
                  <a:gd name="connsiteX5" fmla="*/ 5968690 w 7328395"/>
                  <a:gd name="connsiteY5" fmla="*/ 2076418 h 2816058"/>
                  <a:gd name="connsiteX6" fmla="*/ 6715450 w 7328395"/>
                  <a:gd name="connsiteY6" fmla="*/ 2114518 h 2816058"/>
                  <a:gd name="connsiteX7" fmla="*/ 7187890 w 7328395"/>
                  <a:gd name="connsiteY7" fmla="*/ 2061178 h 2816058"/>
                  <a:gd name="connsiteX8" fmla="*/ 7325050 w 7328395"/>
                  <a:gd name="connsiteY8" fmla="*/ 1962118 h 2816058"/>
                  <a:gd name="connsiteX9" fmla="*/ 7264090 w 7328395"/>
                  <a:gd name="connsiteY9" fmla="*/ 1832578 h 2816058"/>
                  <a:gd name="connsiteX10" fmla="*/ 7027870 w 7328395"/>
                  <a:gd name="connsiteY10" fmla="*/ 1756378 h 2816058"/>
                  <a:gd name="connsiteX11" fmla="*/ 6403030 w 7328395"/>
                  <a:gd name="connsiteY11" fmla="*/ 1703038 h 2816058"/>
                  <a:gd name="connsiteX12" fmla="*/ 5107630 w 7328395"/>
                  <a:gd name="connsiteY12" fmla="*/ 1565878 h 2816058"/>
                  <a:gd name="connsiteX13" fmla="*/ 4604710 w 7328395"/>
                  <a:gd name="connsiteY13" fmla="*/ 1474438 h 2816058"/>
                  <a:gd name="connsiteX14" fmla="*/ 3888430 w 7328395"/>
                  <a:gd name="connsiteY14" fmla="*/ 1283938 h 2816058"/>
                  <a:gd name="connsiteX15" fmla="*/ 3050230 w 7328395"/>
                  <a:gd name="connsiteY15" fmla="*/ 986758 h 2816058"/>
                  <a:gd name="connsiteX16" fmla="*/ 1762450 w 7328395"/>
                  <a:gd name="connsiteY16" fmla="*/ 544798 h 2816058"/>
                  <a:gd name="connsiteX17" fmla="*/ 428950 w 7328395"/>
                  <a:gd name="connsiteY17" fmla="*/ 34258 h 2816058"/>
                  <a:gd name="connsiteX18" fmla="*/ 360848 w 7328395"/>
                  <a:gd name="connsiteY18" fmla="*/ 45211 h 2816058"/>
                  <a:gd name="connsiteX19" fmla="*/ 213209 w 7328395"/>
                  <a:gd name="connsiteY19" fmla="*/ 95217 h 2816058"/>
                  <a:gd name="connsiteX20" fmla="*/ 36997 w 7328395"/>
                  <a:gd name="connsiteY20" fmla="*/ 69023 h 2816058"/>
                  <a:gd name="connsiteX21" fmla="*/ 55570 w 7328395"/>
                  <a:gd name="connsiteY21" fmla="*/ 96646 h 2816058"/>
                  <a:gd name="connsiteX22" fmla="*/ 611830 w 7328395"/>
                  <a:gd name="connsiteY22" fmla="*/ 346678 h 2816058"/>
                  <a:gd name="connsiteX23" fmla="*/ 1335730 w 7328395"/>
                  <a:gd name="connsiteY23" fmla="*/ 620998 h 2816058"/>
                  <a:gd name="connsiteX24" fmla="*/ 2113446 w 7328395"/>
                  <a:gd name="connsiteY24" fmla="*/ 955801 h 2816058"/>
                  <a:gd name="connsiteX25" fmla="*/ 2894020 w 7328395"/>
                  <a:gd name="connsiteY25" fmla="*/ 1382521 h 2816058"/>
                  <a:gd name="connsiteX26" fmla="*/ 3099284 w 7328395"/>
                  <a:gd name="connsiteY26" fmla="*/ 1565878 h 2816058"/>
                  <a:gd name="connsiteX27" fmla="*/ 3228823 w 7328395"/>
                  <a:gd name="connsiteY27" fmla="*/ 1822577 h 2816058"/>
                  <a:gd name="connsiteX28" fmla="*/ 3236920 w 7328395"/>
                  <a:gd name="connsiteY28" fmla="*/ 2057368 h 2816058"/>
                  <a:gd name="connsiteX29" fmla="*/ 3080710 w 7328395"/>
                  <a:gd name="connsiteY29" fmla="*/ 2305018 h 2816058"/>
                  <a:gd name="connsiteX30" fmla="*/ 2821630 w 7328395"/>
                  <a:gd name="connsiteY30" fmla="*/ 2510758 h 2816058"/>
                  <a:gd name="connsiteX31" fmla="*/ 2029150 w 7328395"/>
                  <a:gd name="connsiteY31" fmla="*/ 2815558 h 2816058"/>
                  <a:gd name="connsiteX0" fmla="*/ 1999575 w 7298820"/>
                  <a:gd name="connsiteY0" fmla="*/ 2815558 h 2816058"/>
                  <a:gd name="connsiteX1" fmla="*/ 3394035 w 7298820"/>
                  <a:gd name="connsiteY1" fmla="*/ 2434558 h 2816058"/>
                  <a:gd name="connsiteX2" fmla="*/ 3973155 w 7298820"/>
                  <a:gd name="connsiteY2" fmla="*/ 2259298 h 2816058"/>
                  <a:gd name="connsiteX3" fmla="*/ 4590375 w 7298820"/>
                  <a:gd name="connsiteY3" fmla="*/ 2160238 h 2816058"/>
                  <a:gd name="connsiteX4" fmla="*/ 5245695 w 7298820"/>
                  <a:gd name="connsiteY4" fmla="*/ 2106898 h 2816058"/>
                  <a:gd name="connsiteX5" fmla="*/ 5939115 w 7298820"/>
                  <a:gd name="connsiteY5" fmla="*/ 2076418 h 2816058"/>
                  <a:gd name="connsiteX6" fmla="*/ 6685875 w 7298820"/>
                  <a:gd name="connsiteY6" fmla="*/ 2114518 h 2816058"/>
                  <a:gd name="connsiteX7" fmla="*/ 7158315 w 7298820"/>
                  <a:gd name="connsiteY7" fmla="*/ 2061178 h 2816058"/>
                  <a:gd name="connsiteX8" fmla="*/ 7295475 w 7298820"/>
                  <a:gd name="connsiteY8" fmla="*/ 1962118 h 2816058"/>
                  <a:gd name="connsiteX9" fmla="*/ 7234515 w 7298820"/>
                  <a:gd name="connsiteY9" fmla="*/ 1832578 h 2816058"/>
                  <a:gd name="connsiteX10" fmla="*/ 6998295 w 7298820"/>
                  <a:gd name="connsiteY10" fmla="*/ 1756378 h 2816058"/>
                  <a:gd name="connsiteX11" fmla="*/ 6373455 w 7298820"/>
                  <a:gd name="connsiteY11" fmla="*/ 1703038 h 2816058"/>
                  <a:gd name="connsiteX12" fmla="*/ 5078055 w 7298820"/>
                  <a:gd name="connsiteY12" fmla="*/ 1565878 h 2816058"/>
                  <a:gd name="connsiteX13" fmla="*/ 4575135 w 7298820"/>
                  <a:gd name="connsiteY13" fmla="*/ 1474438 h 2816058"/>
                  <a:gd name="connsiteX14" fmla="*/ 3858855 w 7298820"/>
                  <a:gd name="connsiteY14" fmla="*/ 1283938 h 2816058"/>
                  <a:gd name="connsiteX15" fmla="*/ 3020655 w 7298820"/>
                  <a:gd name="connsiteY15" fmla="*/ 986758 h 2816058"/>
                  <a:gd name="connsiteX16" fmla="*/ 1732875 w 7298820"/>
                  <a:gd name="connsiteY16" fmla="*/ 544798 h 2816058"/>
                  <a:gd name="connsiteX17" fmla="*/ 399375 w 7298820"/>
                  <a:gd name="connsiteY17" fmla="*/ 34258 h 2816058"/>
                  <a:gd name="connsiteX18" fmla="*/ 331273 w 7298820"/>
                  <a:gd name="connsiteY18" fmla="*/ 45211 h 2816058"/>
                  <a:gd name="connsiteX19" fmla="*/ 183634 w 7298820"/>
                  <a:gd name="connsiteY19" fmla="*/ 95217 h 2816058"/>
                  <a:gd name="connsiteX20" fmla="*/ 100291 w 7298820"/>
                  <a:gd name="connsiteY20" fmla="*/ 109504 h 2816058"/>
                  <a:gd name="connsiteX21" fmla="*/ 25995 w 7298820"/>
                  <a:gd name="connsiteY21" fmla="*/ 96646 h 2816058"/>
                  <a:gd name="connsiteX22" fmla="*/ 582255 w 7298820"/>
                  <a:gd name="connsiteY22" fmla="*/ 346678 h 2816058"/>
                  <a:gd name="connsiteX23" fmla="*/ 1306155 w 7298820"/>
                  <a:gd name="connsiteY23" fmla="*/ 620998 h 2816058"/>
                  <a:gd name="connsiteX24" fmla="*/ 2083871 w 7298820"/>
                  <a:gd name="connsiteY24" fmla="*/ 955801 h 2816058"/>
                  <a:gd name="connsiteX25" fmla="*/ 2864445 w 7298820"/>
                  <a:gd name="connsiteY25" fmla="*/ 1382521 h 2816058"/>
                  <a:gd name="connsiteX26" fmla="*/ 3069709 w 7298820"/>
                  <a:gd name="connsiteY26" fmla="*/ 1565878 h 2816058"/>
                  <a:gd name="connsiteX27" fmla="*/ 3199248 w 7298820"/>
                  <a:gd name="connsiteY27" fmla="*/ 1822577 h 2816058"/>
                  <a:gd name="connsiteX28" fmla="*/ 3207345 w 7298820"/>
                  <a:gd name="connsiteY28" fmla="*/ 2057368 h 2816058"/>
                  <a:gd name="connsiteX29" fmla="*/ 3051135 w 7298820"/>
                  <a:gd name="connsiteY29" fmla="*/ 2305018 h 2816058"/>
                  <a:gd name="connsiteX30" fmla="*/ 2792055 w 7298820"/>
                  <a:gd name="connsiteY30" fmla="*/ 2510758 h 2816058"/>
                  <a:gd name="connsiteX31" fmla="*/ 1999575 w 7298820"/>
                  <a:gd name="connsiteY31" fmla="*/ 2815558 h 2816058"/>
                  <a:gd name="connsiteX0" fmla="*/ 1999575 w 7298820"/>
                  <a:gd name="connsiteY0" fmla="*/ 2810303 h 2810803"/>
                  <a:gd name="connsiteX1" fmla="*/ 3394035 w 7298820"/>
                  <a:gd name="connsiteY1" fmla="*/ 2429303 h 2810803"/>
                  <a:gd name="connsiteX2" fmla="*/ 3973155 w 7298820"/>
                  <a:gd name="connsiteY2" fmla="*/ 2254043 h 2810803"/>
                  <a:gd name="connsiteX3" fmla="*/ 4590375 w 7298820"/>
                  <a:gd name="connsiteY3" fmla="*/ 2154983 h 2810803"/>
                  <a:gd name="connsiteX4" fmla="*/ 5245695 w 7298820"/>
                  <a:gd name="connsiteY4" fmla="*/ 2101643 h 2810803"/>
                  <a:gd name="connsiteX5" fmla="*/ 5939115 w 7298820"/>
                  <a:gd name="connsiteY5" fmla="*/ 2071163 h 2810803"/>
                  <a:gd name="connsiteX6" fmla="*/ 6685875 w 7298820"/>
                  <a:gd name="connsiteY6" fmla="*/ 2109263 h 2810803"/>
                  <a:gd name="connsiteX7" fmla="*/ 7158315 w 7298820"/>
                  <a:gd name="connsiteY7" fmla="*/ 2055923 h 2810803"/>
                  <a:gd name="connsiteX8" fmla="*/ 7295475 w 7298820"/>
                  <a:gd name="connsiteY8" fmla="*/ 1956863 h 2810803"/>
                  <a:gd name="connsiteX9" fmla="*/ 7234515 w 7298820"/>
                  <a:gd name="connsiteY9" fmla="*/ 1827323 h 2810803"/>
                  <a:gd name="connsiteX10" fmla="*/ 6998295 w 7298820"/>
                  <a:gd name="connsiteY10" fmla="*/ 1751123 h 2810803"/>
                  <a:gd name="connsiteX11" fmla="*/ 6373455 w 7298820"/>
                  <a:gd name="connsiteY11" fmla="*/ 1697783 h 2810803"/>
                  <a:gd name="connsiteX12" fmla="*/ 5078055 w 7298820"/>
                  <a:gd name="connsiteY12" fmla="*/ 1560623 h 2810803"/>
                  <a:gd name="connsiteX13" fmla="*/ 4575135 w 7298820"/>
                  <a:gd name="connsiteY13" fmla="*/ 1469183 h 2810803"/>
                  <a:gd name="connsiteX14" fmla="*/ 3858855 w 7298820"/>
                  <a:gd name="connsiteY14" fmla="*/ 1278683 h 2810803"/>
                  <a:gd name="connsiteX15" fmla="*/ 3020655 w 7298820"/>
                  <a:gd name="connsiteY15" fmla="*/ 981503 h 2810803"/>
                  <a:gd name="connsiteX16" fmla="*/ 1732875 w 7298820"/>
                  <a:gd name="connsiteY16" fmla="*/ 539543 h 2810803"/>
                  <a:gd name="connsiteX17" fmla="*/ 399375 w 7298820"/>
                  <a:gd name="connsiteY17" fmla="*/ 29003 h 2810803"/>
                  <a:gd name="connsiteX18" fmla="*/ 331273 w 7298820"/>
                  <a:gd name="connsiteY18" fmla="*/ 39956 h 2810803"/>
                  <a:gd name="connsiteX19" fmla="*/ 183634 w 7298820"/>
                  <a:gd name="connsiteY19" fmla="*/ 89962 h 2810803"/>
                  <a:gd name="connsiteX20" fmla="*/ 100291 w 7298820"/>
                  <a:gd name="connsiteY20" fmla="*/ 104249 h 2810803"/>
                  <a:gd name="connsiteX21" fmla="*/ 25995 w 7298820"/>
                  <a:gd name="connsiteY21" fmla="*/ 91391 h 2810803"/>
                  <a:gd name="connsiteX22" fmla="*/ 582255 w 7298820"/>
                  <a:gd name="connsiteY22" fmla="*/ 341423 h 2810803"/>
                  <a:gd name="connsiteX23" fmla="*/ 1306155 w 7298820"/>
                  <a:gd name="connsiteY23" fmla="*/ 615743 h 2810803"/>
                  <a:gd name="connsiteX24" fmla="*/ 2083871 w 7298820"/>
                  <a:gd name="connsiteY24" fmla="*/ 950546 h 2810803"/>
                  <a:gd name="connsiteX25" fmla="*/ 2864445 w 7298820"/>
                  <a:gd name="connsiteY25" fmla="*/ 1377266 h 2810803"/>
                  <a:gd name="connsiteX26" fmla="*/ 3069709 w 7298820"/>
                  <a:gd name="connsiteY26" fmla="*/ 1560623 h 2810803"/>
                  <a:gd name="connsiteX27" fmla="*/ 3199248 w 7298820"/>
                  <a:gd name="connsiteY27" fmla="*/ 1817322 h 2810803"/>
                  <a:gd name="connsiteX28" fmla="*/ 3207345 w 7298820"/>
                  <a:gd name="connsiteY28" fmla="*/ 2052113 h 2810803"/>
                  <a:gd name="connsiteX29" fmla="*/ 3051135 w 7298820"/>
                  <a:gd name="connsiteY29" fmla="*/ 2299763 h 2810803"/>
                  <a:gd name="connsiteX30" fmla="*/ 2792055 w 7298820"/>
                  <a:gd name="connsiteY30" fmla="*/ 2505503 h 2810803"/>
                  <a:gd name="connsiteX31" fmla="*/ 1999575 w 7298820"/>
                  <a:gd name="connsiteY31" fmla="*/ 2810303 h 2810803"/>
                  <a:gd name="connsiteX0" fmla="*/ 1999575 w 7298820"/>
                  <a:gd name="connsiteY0" fmla="*/ 2815528 h 2816028"/>
                  <a:gd name="connsiteX1" fmla="*/ 3394035 w 7298820"/>
                  <a:gd name="connsiteY1" fmla="*/ 2434528 h 2816028"/>
                  <a:gd name="connsiteX2" fmla="*/ 3973155 w 7298820"/>
                  <a:gd name="connsiteY2" fmla="*/ 2259268 h 2816028"/>
                  <a:gd name="connsiteX3" fmla="*/ 4590375 w 7298820"/>
                  <a:gd name="connsiteY3" fmla="*/ 2160208 h 2816028"/>
                  <a:gd name="connsiteX4" fmla="*/ 5245695 w 7298820"/>
                  <a:gd name="connsiteY4" fmla="*/ 2106868 h 2816028"/>
                  <a:gd name="connsiteX5" fmla="*/ 5939115 w 7298820"/>
                  <a:gd name="connsiteY5" fmla="*/ 2076388 h 2816028"/>
                  <a:gd name="connsiteX6" fmla="*/ 6685875 w 7298820"/>
                  <a:gd name="connsiteY6" fmla="*/ 2114488 h 2816028"/>
                  <a:gd name="connsiteX7" fmla="*/ 7158315 w 7298820"/>
                  <a:gd name="connsiteY7" fmla="*/ 2061148 h 2816028"/>
                  <a:gd name="connsiteX8" fmla="*/ 7295475 w 7298820"/>
                  <a:gd name="connsiteY8" fmla="*/ 1962088 h 2816028"/>
                  <a:gd name="connsiteX9" fmla="*/ 7234515 w 7298820"/>
                  <a:gd name="connsiteY9" fmla="*/ 1832548 h 2816028"/>
                  <a:gd name="connsiteX10" fmla="*/ 6998295 w 7298820"/>
                  <a:gd name="connsiteY10" fmla="*/ 1756348 h 2816028"/>
                  <a:gd name="connsiteX11" fmla="*/ 6373455 w 7298820"/>
                  <a:gd name="connsiteY11" fmla="*/ 1703008 h 2816028"/>
                  <a:gd name="connsiteX12" fmla="*/ 5078055 w 7298820"/>
                  <a:gd name="connsiteY12" fmla="*/ 1565848 h 2816028"/>
                  <a:gd name="connsiteX13" fmla="*/ 4575135 w 7298820"/>
                  <a:gd name="connsiteY13" fmla="*/ 1474408 h 2816028"/>
                  <a:gd name="connsiteX14" fmla="*/ 3858855 w 7298820"/>
                  <a:gd name="connsiteY14" fmla="*/ 1283908 h 2816028"/>
                  <a:gd name="connsiteX15" fmla="*/ 3020655 w 7298820"/>
                  <a:gd name="connsiteY15" fmla="*/ 986728 h 2816028"/>
                  <a:gd name="connsiteX16" fmla="*/ 1732875 w 7298820"/>
                  <a:gd name="connsiteY16" fmla="*/ 544768 h 2816028"/>
                  <a:gd name="connsiteX17" fmla="*/ 399375 w 7298820"/>
                  <a:gd name="connsiteY17" fmla="*/ 34228 h 2816028"/>
                  <a:gd name="connsiteX18" fmla="*/ 331273 w 7298820"/>
                  <a:gd name="connsiteY18" fmla="*/ 45181 h 2816028"/>
                  <a:gd name="connsiteX19" fmla="*/ 183634 w 7298820"/>
                  <a:gd name="connsiteY19" fmla="*/ 95187 h 2816028"/>
                  <a:gd name="connsiteX20" fmla="*/ 100291 w 7298820"/>
                  <a:gd name="connsiteY20" fmla="*/ 109474 h 2816028"/>
                  <a:gd name="connsiteX21" fmla="*/ 25995 w 7298820"/>
                  <a:gd name="connsiteY21" fmla="*/ 96616 h 2816028"/>
                  <a:gd name="connsiteX22" fmla="*/ 582255 w 7298820"/>
                  <a:gd name="connsiteY22" fmla="*/ 346648 h 2816028"/>
                  <a:gd name="connsiteX23" fmla="*/ 1306155 w 7298820"/>
                  <a:gd name="connsiteY23" fmla="*/ 620968 h 2816028"/>
                  <a:gd name="connsiteX24" fmla="*/ 2083871 w 7298820"/>
                  <a:gd name="connsiteY24" fmla="*/ 955771 h 2816028"/>
                  <a:gd name="connsiteX25" fmla="*/ 2864445 w 7298820"/>
                  <a:gd name="connsiteY25" fmla="*/ 1382491 h 2816028"/>
                  <a:gd name="connsiteX26" fmla="*/ 3069709 w 7298820"/>
                  <a:gd name="connsiteY26" fmla="*/ 1565848 h 2816028"/>
                  <a:gd name="connsiteX27" fmla="*/ 3199248 w 7298820"/>
                  <a:gd name="connsiteY27" fmla="*/ 1822547 h 2816028"/>
                  <a:gd name="connsiteX28" fmla="*/ 3207345 w 7298820"/>
                  <a:gd name="connsiteY28" fmla="*/ 2057338 h 2816028"/>
                  <a:gd name="connsiteX29" fmla="*/ 3051135 w 7298820"/>
                  <a:gd name="connsiteY29" fmla="*/ 2304988 h 2816028"/>
                  <a:gd name="connsiteX30" fmla="*/ 2792055 w 7298820"/>
                  <a:gd name="connsiteY30" fmla="*/ 2510728 h 2816028"/>
                  <a:gd name="connsiteX31" fmla="*/ 1999575 w 7298820"/>
                  <a:gd name="connsiteY31" fmla="*/ 2815528 h 2816028"/>
                  <a:gd name="connsiteX0" fmla="*/ 1999575 w 7298820"/>
                  <a:gd name="connsiteY0" fmla="*/ 2819557 h 2820057"/>
                  <a:gd name="connsiteX1" fmla="*/ 3394035 w 7298820"/>
                  <a:gd name="connsiteY1" fmla="*/ 2438557 h 2820057"/>
                  <a:gd name="connsiteX2" fmla="*/ 3973155 w 7298820"/>
                  <a:gd name="connsiteY2" fmla="*/ 2263297 h 2820057"/>
                  <a:gd name="connsiteX3" fmla="*/ 4590375 w 7298820"/>
                  <a:gd name="connsiteY3" fmla="*/ 2164237 h 2820057"/>
                  <a:gd name="connsiteX4" fmla="*/ 5245695 w 7298820"/>
                  <a:gd name="connsiteY4" fmla="*/ 2110897 h 2820057"/>
                  <a:gd name="connsiteX5" fmla="*/ 5939115 w 7298820"/>
                  <a:gd name="connsiteY5" fmla="*/ 2080417 h 2820057"/>
                  <a:gd name="connsiteX6" fmla="*/ 6685875 w 7298820"/>
                  <a:gd name="connsiteY6" fmla="*/ 2118517 h 2820057"/>
                  <a:gd name="connsiteX7" fmla="*/ 7158315 w 7298820"/>
                  <a:gd name="connsiteY7" fmla="*/ 2065177 h 2820057"/>
                  <a:gd name="connsiteX8" fmla="*/ 7295475 w 7298820"/>
                  <a:gd name="connsiteY8" fmla="*/ 1966117 h 2820057"/>
                  <a:gd name="connsiteX9" fmla="*/ 7234515 w 7298820"/>
                  <a:gd name="connsiteY9" fmla="*/ 1836577 h 2820057"/>
                  <a:gd name="connsiteX10" fmla="*/ 6998295 w 7298820"/>
                  <a:gd name="connsiteY10" fmla="*/ 1760377 h 2820057"/>
                  <a:gd name="connsiteX11" fmla="*/ 6373455 w 7298820"/>
                  <a:gd name="connsiteY11" fmla="*/ 1707037 h 2820057"/>
                  <a:gd name="connsiteX12" fmla="*/ 5078055 w 7298820"/>
                  <a:gd name="connsiteY12" fmla="*/ 1569877 h 2820057"/>
                  <a:gd name="connsiteX13" fmla="*/ 4575135 w 7298820"/>
                  <a:gd name="connsiteY13" fmla="*/ 1478437 h 2820057"/>
                  <a:gd name="connsiteX14" fmla="*/ 3858855 w 7298820"/>
                  <a:gd name="connsiteY14" fmla="*/ 1287937 h 2820057"/>
                  <a:gd name="connsiteX15" fmla="*/ 3020655 w 7298820"/>
                  <a:gd name="connsiteY15" fmla="*/ 990757 h 2820057"/>
                  <a:gd name="connsiteX16" fmla="*/ 1732875 w 7298820"/>
                  <a:gd name="connsiteY16" fmla="*/ 548797 h 2820057"/>
                  <a:gd name="connsiteX17" fmla="*/ 399375 w 7298820"/>
                  <a:gd name="connsiteY17" fmla="*/ 38257 h 2820057"/>
                  <a:gd name="connsiteX18" fmla="*/ 331273 w 7298820"/>
                  <a:gd name="connsiteY18" fmla="*/ 49210 h 2820057"/>
                  <a:gd name="connsiteX19" fmla="*/ 183634 w 7298820"/>
                  <a:gd name="connsiteY19" fmla="*/ 99216 h 2820057"/>
                  <a:gd name="connsiteX20" fmla="*/ 100291 w 7298820"/>
                  <a:gd name="connsiteY20" fmla="*/ 113503 h 2820057"/>
                  <a:gd name="connsiteX21" fmla="*/ 25995 w 7298820"/>
                  <a:gd name="connsiteY21" fmla="*/ 100645 h 2820057"/>
                  <a:gd name="connsiteX22" fmla="*/ 582255 w 7298820"/>
                  <a:gd name="connsiteY22" fmla="*/ 350677 h 2820057"/>
                  <a:gd name="connsiteX23" fmla="*/ 1306155 w 7298820"/>
                  <a:gd name="connsiteY23" fmla="*/ 624997 h 2820057"/>
                  <a:gd name="connsiteX24" fmla="*/ 2083871 w 7298820"/>
                  <a:gd name="connsiteY24" fmla="*/ 959800 h 2820057"/>
                  <a:gd name="connsiteX25" fmla="*/ 2864445 w 7298820"/>
                  <a:gd name="connsiteY25" fmla="*/ 1386520 h 2820057"/>
                  <a:gd name="connsiteX26" fmla="*/ 3069709 w 7298820"/>
                  <a:gd name="connsiteY26" fmla="*/ 1569877 h 2820057"/>
                  <a:gd name="connsiteX27" fmla="*/ 3199248 w 7298820"/>
                  <a:gd name="connsiteY27" fmla="*/ 1826576 h 2820057"/>
                  <a:gd name="connsiteX28" fmla="*/ 3207345 w 7298820"/>
                  <a:gd name="connsiteY28" fmla="*/ 2061367 h 2820057"/>
                  <a:gd name="connsiteX29" fmla="*/ 3051135 w 7298820"/>
                  <a:gd name="connsiteY29" fmla="*/ 2309017 h 2820057"/>
                  <a:gd name="connsiteX30" fmla="*/ 2792055 w 7298820"/>
                  <a:gd name="connsiteY30" fmla="*/ 2514757 h 2820057"/>
                  <a:gd name="connsiteX31" fmla="*/ 1999575 w 7298820"/>
                  <a:gd name="connsiteY31" fmla="*/ 2819557 h 2820057"/>
                  <a:gd name="connsiteX0" fmla="*/ 1999575 w 7298820"/>
                  <a:gd name="connsiteY0" fmla="*/ 2819557 h 2820057"/>
                  <a:gd name="connsiteX1" fmla="*/ 3394035 w 7298820"/>
                  <a:gd name="connsiteY1" fmla="*/ 2438557 h 2820057"/>
                  <a:gd name="connsiteX2" fmla="*/ 3973155 w 7298820"/>
                  <a:gd name="connsiteY2" fmla="*/ 2263297 h 2820057"/>
                  <a:gd name="connsiteX3" fmla="*/ 4590375 w 7298820"/>
                  <a:gd name="connsiteY3" fmla="*/ 2164237 h 2820057"/>
                  <a:gd name="connsiteX4" fmla="*/ 5245695 w 7298820"/>
                  <a:gd name="connsiteY4" fmla="*/ 2110897 h 2820057"/>
                  <a:gd name="connsiteX5" fmla="*/ 5939115 w 7298820"/>
                  <a:gd name="connsiteY5" fmla="*/ 2080417 h 2820057"/>
                  <a:gd name="connsiteX6" fmla="*/ 6685875 w 7298820"/>
                  <a:gd name="connsiteY6" fmla="*/ 2118517 h 2820057"/>
                  <a:gd name="connsiteX7" fmla="*/ 7158315 w 7298820"/>
                  <a:gd name="connsiteY7" fmla="*/ 2065177 h 2820057"/>
                  <a:gd name="connsiteX8" fmla="*/ 7295475 w 7298820"/>
                  <a:gd name="connsiteY8" fmla="*/ 1966117 h 2820057"/>
                  <a:gd name="connsiteX9" fmla="*/ 7234515 w 7298820"/>
                  <a:gd name="connsiteY9" fmla="*/ 1836577 h 2820057"/>
                  <a:gd name="connsiteX10" fmla="*/ 6998295 w 7298820"/>
                  <a:gd name="connsiteY10" fmla="*/ 1760377 h 2820057"/>
                  <a:gd name="connsiteX11" fmla="*/ 6373455 w 7298820"/>
                  <a:gd name="connsiteY11" fmla="*/ 1707037 h 2820057"/>
                  <a:gd name="connsiteX12" fmla="*/ 5078055 w 7298820"/>
                  <a:gd name="connsiteY12" fmla="*/ 1569877 h 2820057"/>
                  <a:gd name="connsiteX13" fmla="*/ 4575135 w 7298820"/>
                  <a:gd name="connsiteY13" fmla="*/ 1478437 h 2820057"/>
                  <a:gd name="connsiteX14" fmla="*/ 3858855 w 7298820"/>
                  <a:gd name="connsiteY14" fmla="*/ 1287937 h 2820057"/>
                  <a:gd name="connsiteX15" fmla="*/ 3020655 w 7298820"/>
                  <a:gd name="connsiteY15" fmla="*/ 990757 h 2820057"/>
                  <a:gd name="connsiteX16" fmla="*/ 1732875 w 7298820"/>
                  <a:gd name="connsiteY16" fmla="*/ 548797 h 2820057"/>
                  <a:gd name="connsiteX17" fmla="*/ 399375 w 7298820"/>
                  <a:gd name="connsiteY17" fmla="*/ 38257 h 2820057"/>
                  <a:gd name="connsiteX18" fmla="*/ 331273 w 7298820"/>
                  <a:gd name="connsiteY18" fmla="*/ 49210 h 2820057"/>
                  <a:gd name="connsiteX19" fmla="*/ 183634 w 7298820"/>
                  <a:gd name="connsiteY19" fmla="*/ 99216 h 2820057"/>
                  <a:gd name="connsiteX20" fmla="*/ 100291 w 7298820"/>
                  <a:gd name="connsiteY20" fmla="*/ 113503 h 2820057"/>
                  <a:gd name="connsiteX21" fmla="*/ 25995 w 7298820"/>
                  <a:gd name="connsiteY21" fmla="*/ 100645 h 2820057"/>
                  <a:gd name="connsiteX22" fmla="*/ 582255 w 7298820"/>
                  <a:gd name="connsiteY22" fmla="*/ 350677 h 2820057"/>
                  <a:gd name="connsiteX23" fmla="*/ 1306155 w 7298820"/>
                  <a:gd name="connsiteY23" fmla="*/ 624997 h 2820057"/>
                  <a:gd name="connsiteX24" fmla="*/ 2083871 w 7298820"/>
                  <a:gd name="connsiteY24" fmla="*/ 959800 h 2820057"/>
                  <a:gd name="connsiteX25" fmla="*/ 2864445 w 7298820"/>
                  <a:gd name="connsiteY25" fmla="*/ 1386520 h 2820057"/>
                  <a:gd name="connsiteX26" fmla="*/ 3069709 w 7298820"/>
                  <a:gd name="connsiteY26" fmla="*/ 1569877 h 2820057"/>
                  <a:gd name="connsiteX27" fmla="*/ 3199248 w 7298820"/>
                  <a:gd name="connsiteY27" fmla="*/ 1826576 h 2820057"/>
                  <a:gd name="connsiteX28" fmla="*/ 3207345 w 7298820"/>
                  <a:gd name="connsiteY28" fmla="*/ 2061367 h 2820057"/>
                  <a:gd name="connsiteX29" fmla="*/ 3051135 w 7298820"/>
                  <a:gd name="connsiteY29" fmla="*/ 2309017 h 2820057"/>
                  <a:gd name="connsiteX30" fmla="*/ 2792055 w 7298820"/>
                  <a:gd name="connsiteY30" fmla="*/ 2514757 h 2820057"/>
                  <a:gd name="connsiteX31" fmla="*/ 1999575 w 7298820"/>
                  <a:gd name="connsiteY31" fmla="*/ 2819557 h 2820057"/>
                  <a:gd name="connsiteX0" fmla="*/ 1999575 w 7298820"/>
                  <a:gd name="connsiteY0" fmla="*/ 2786825 h 2787325"/>
                  <a:gd name="connsiteX1" fmla="*/ 3394035 w 7298820"/>
                  <a:gd name="connsiteY1" fmla="*/ 2405825 h 2787325"/>
                  <a:gd name="connsiteX2" fmla="*/ 3973155 w 7298820"/>
                  <a:gd name="connsiteY2" fmla="*/ 2230565 h 2787325"/>
                  <a:gd name="connsiteX3" fmla="*/ 4590375 w 7298820"/>
                  <a:gd name="connsiteY3" fmla="*/ 2131505 h 2787325"/>
                  <a:gd name="connsiteX4" fmla="*/ 5245695 w 7298820"/>
                  <a:gd name="connsiteY4" fmla="*/ 2078165 h 2787325"/>
                  <a:gd name="connsiteX5" fmla="*/ 5939115 w 7298820"/>
                  <a:gd name="connsiteY5" fmla="*/ 2047685 h 2787325"/>
                  <a:gd name="connsiteX6" fmla="*/ 6685875 w 7298820"/>
                  <a:gd name="connsiteY6" fmla="*/ 2085785 h 2787325"/>
                  <a:gd name="connsiteX7" fmla="*/ 7158315 w 7298820"/>
                  <a:gd name="connsiteY7" fmla="*/ 2032445 h 2787325"/>
                  <a:gd name="connsiteX8" fmla="*/ 7295475 w 7298820"/>
                  <a:gd name="connsiteY8" fmla="*/ 1933385 h 2787325"/>
                  <a:gd name="connsiteX9" fmla="*/ 7234515 w 7298820"/>
                  <a:gd name="connsiteY9" fmla="*/ 1803845 h 2787325"/>
                  <a:gd name="connsiteX10" fmla="*/ 6998295 w 7298820"/>
                  <a:gd name="connsiteY10" fmla="*/ 1727645 h 2787325"/>
                  <a:gd name="connsiteX11" fmla="*/ 6373455 w 7298820"/>
                  <a:gd name="connsiteY11" fmla="*/ 1674305 h 2787325"/>
                  <a:gd name="connsiteX12" fmla="*/ 5078055 w 7298820"/>
                  <a:gd name="connsiteY12" fmla="*/ 1537145 h 2787325"/>
                  <a:gd name="connsiteX13" fmla="*/ 4575135 w 7298820"/>
                  <a:gd name="connsiteY13" fmla="*/ 1445705 h 2787325"/>
                  <a:gd name="connsiteX14" fmla="*/ 3858855 w 7298820"/>
                  <a:gd name="connsiteY14" fmla="*/ 1255205 h 2787325"/>
                  <a:gd name="connsiteX15" fmla="*/ 3020655 w 7298820"/>
                  <a:gd name="connsiteY15" fmla="*/ 958025 h 2787325"/>
                  <a:gd name="connsiteX16" fmla="*/ 1732875 w 7298820"/>
                  <a:gd name="connsiteY16" fmla="*/ 516065 h 2787325"/>
                  <a:gd name="connsiteX17" fmla="*/ 399375 w 7298820"/>
                  <a:gd name="connsiteY17" fmla="*/ 5525 h 2787325"/>
                  <a:gd name="connsiteX18" fmla="*/ 331273 w 7298820"/>
                  <a:gd name="connsiteY18" fmla="*/ 16478 h 2787325"/>
                  <a:gd name="connsiteX19" fmla="*/ 183634 w 7298820"/>
                  <a:gd name="connsiteY19" fmla="*/ 66484 h 2787325"/>
                  <a:gd name="connsiteX20" fmla="*/ 100291 w 7298820"/>
                  <a:gd name="connsiteY20" fmla="*/ 80771 h 2787325"/>
                  <a:gd name="connsiteX21" fmla="*/ 25995 w 7298820"/>
                  <a:gd name="connsiteY21" fmla="*/ 67913 h 2787325"/>
                  <a:gd name="connsiteX22" fmla="*/ 582255 w 7298820"/>
                  <a:gd name="connsiteY22" fmla="*/ 317945 h 2787325"/>
                  <a:gd name="connsiteX23" fmla="*/ 1306155 w 7298820"/>
                  <a:gd name="connsiteY23" fmla="*/ 592265 h 2787325"/>
                  <a:gd name="connsiteX24" fmla="*/ 2083871 w 7298820"/>
                  <a:gd name="connsiteY24" fmla="*/ 927068 h 2787325"/>
                  <a:gd name="connsiteX25" fmla="*/ 2864445 w 7298820"/>
                  <a:gd name="connsiteY25" fmla="*/ 1353788 h 2787325"/>
                  <a:gd name="connsiteX26" fmla="*/ 3069709 w 7298820"/>
                  <a:gd name="connsiteY26" fmla="*/ 1537145 h 2787325"/>
                  <a:gd name="connsiteX27" fmla="*/ 3199248 w 7298820"/>
                  <a:gd name="connsiteY27" fmla="*/ 1793844 h 2787325"/>
                  <a:gd name="connsiteX28" fmla="*/ 3207345 w 7298820"/>
                  <a:gd name="connsiteY28" fmla="*/ 2028635 h 2787325"/>
                  <a:gd name="connsiteX29" fmla="*/ 3051135 w 7298820"/>
                  <a:gd name="connsiteY29" fmla="*/ 2276285 h 2787325"/>
                  <a:gd name="connsiteX30" fmla="*/ 2792055 w 7298820"/>
                  <a:gd name="connsiteY30" fmla="*/ 2482025 h 2787325"/>
                  <a:gd name="connsiteX31" fmla="*/ 1999575 w 7298820"/>
                  <a:gd name="connsiteY31" fmla="*/ 2786825 h 2787325"/>
                  <a:gd name="connsiteX0" fmla="*/ 1999575 w 7298820"/>
                  <a:gd name="connsiteY0" fmla="*/ 2812946 h 2813446"/>
                  <a:gd name="connsiteX1" fmla="*/ 3394035 w 7298820"/>
                  <a:gd name="connsiteY1" fmla="*/ 2431946 h 2813446"/>
                  <a:gd name="connsiteX2" fmla="*/ 3973155 w 7298820"/>
                  <a:gd name="connsiteY2" fmla="*/ 2256686 h 2813446"/>
                  <a:gd name="connsiteX3" fmla="*/ 4590375 w 7298820"/>
                  <a:gd name="connsiteY3" fmla="*/ 2157626 h 2813446"/>
                  <a:gd name="connsiteX4" fmla="*/ 5245695 w 7298820"/>
                  <a:gd name="connsiteY4" fmla="*/ 2104286 h 2813446"/>
                  <a:gd name="connsiteX5" fmla="*/ 5939115 w 7298820"/>
                  <a:gd name="connsiteY5" fmla="*/ 2073806 h 2813446"/>
                  <a:gd name="connsiteX6" fmla="*/ 6685875 w 7298820"/>
                  <a:gd name="connsiteY6" fmla="*/ 2111906 h 2813446"/>
                  <a:gd name="connsiteX7" fmla="*/ 7158315 w 7298820"/>
                  <a:gd name="connsiteY7" fmla="*/ 2058566 h 2813446"/>
                  <a:gd name="connsiteX8" fmla="*/ 7295475 w 7298820"/>
                  <a:gd name="connsiteY8" fmla="*/ 1959506 h 2813446"/>
                  <a:gd name="connsiteX9" fmla="*/ 7234515 w 7298820"/>
                  <a:gd name="connsiteY9" fmla="*/ 1829966 h 2813446"/>
                  <a:gd name="connsiteX10" fmla="*/ 6998295 w 7298820"/>
                  <a:gd name="connsiteY10" fmla="*/ 1753766 h 2813446"/>
                  <a:gd name="connsiteX11" fmla="*/ 6373455 w 7298820"/>
                  <a:gd name="connsiteY11" fmla="*/ 1700426 h 2813446"/>
                  <a:gd name="connsiteX12" fmla="*/ 5078055 w 7298820"/>
                  <a:gd name="connsiteY12" fmla="*/ 1563266 h 2813446"/>
                  <a:gd name="connsiteX13" fmla="*/ 4575135 w 7298820"/>
                  <a:gd name="connsiteY13" fmla="*/ 1471826 h 2813446"/>
                  <a:gd name="connsiteX14" fmla="*/ 3858855 w 7298820"/>
                  <a:gd name="connsiteY14" fmla="*/ 1281326 h 2813446"/>
                  <a:gd name="connsiteX15" fmla="*/ 3020655 w 7298820"/>
                  <a:gd name="connsiteY15" fmla="*/ 984146 h 2813446"/>
                  <a:gd name="connsiteX16" fmla="*/ 1732875 w 7298820"/>
                  <a:gd name="connsiteY16" fmla="*/ 542186 h 2813446"/>
                  <a:gd name="connsiteX17" fmla="*/ 399375 w 7298820"/>
                  <a:gd name="connsiteY17" fmla="*/ 31646 h 2813446"/>
                  <a:gd name="connsiteX18" fmla="*/ 290792 w 7298820"/>
                  <a:gd name="connsiteY18" fmla="*/ 64030 h 2813446"/>
                  <a:gd name="connsiteX19" fmla="*/ 183634 w 7298820"/>
                  <a:gd name="connsiteY19" fmla="*/ 92605 h 2813446"/>
                  <a:gd name="connsiteX20" fmla="*/ 100291 w 7298820"/>
                  <a:gd name="connsiteY20" fmla="*/ 106892 h 2813446"/>
                  <a:gd name="connsiteX21" fmla="*/ 25995 w 7298820"/>
                  <a:gd name="connsiteY21" fmla="*/ 94034 h 2813446"/>
                  <a:gd name="connsiteX22" fmla="*/ 582255 w 7298820"/>
                  <a:gd name="connsiteY22" fmla="*/ 344066 h 2813446"/>
                  <a:gd name="connsiteX23" fmla="*/ 1306155 w 7298820"/>
                  <a:gd name="connsiteY23" fmla="*/ 618386 h 2813446"/>
                  <a:gd name="connsiteX24" fmla="*/ 2083871 w 7298820"/>
                  <a:gd name="connsiteY24" fmla="*/ 953189 h 2813446"/>
                  <a:gd name="connsiteX25" fmla="*/ 2864445 w 7298820"/>
                  <a:gd name="connsiteY25" fmla="*/ 1379909 h 2813446"/>
                  <a:gd name="connsiteX26" fmla="*/ 3069709 w 7298820"/>
                  <a:gd name="connsiteY26" fmla="*/ 1563266 h 2813446"/>
                  <a:gd name="connsiteX27" fmla="*/ 3199248 w 7298820"/>
                  <a:gd name="connsiteY27" fmla="*/ 1819965 h 2813446"/>
                  <a:gd name="connsiteX28" fmla="*/ 3207345 w 7298820"/>
                  <a:gd name="connsiteY28" fmla="*/ 2054756 h 2813446"/>
                  <a:gd name="connsiteX29" fmla="*/ 3051135 w 7298820"/>
                  <a:gd name="connsiteY29" fmla="*/ 2302406 h 2813446"/>
                  <a:gd name="connsiteX30" fmla="*/ 2792055 w 7298820"/>
                  <a:gd name="connsiteY30" fmla="*/ 2508146 h 2813446"/>
                  <a:gd name="connsiteX31" fmla="*/ 1999575 w 7298820"/>
                  <a:gd name="connsiteY31" fmla="*/ 2812946 h 2813446"/>
                  <a:gd name="connsiteX0" fmla="*/ 1999575 w 7298820"/>
                  <a:gd name="connsiteY0" fmla="*/ 2783070 h 2783570"/>
                  <a:gd name="connsiteX1" fmla="*/ 3394035 w 7298820"/>
                  <a:gd name="connsiteY1" fmla="*/ 2402070 h 2783570"/>
                  <a:gd name="connsiteX2" fmla="*/ 3973155 w 7298820"/>
                  <a:gd name="connsiteY2" fmla="*/ 2226810 h 2783570"/>
                  <a:gd name="connsiteX3" fmla="*/ 4590375 w 7298820"/>
                  <a:gd name="connsiteY3" fmla="*/ 2127750 h 2783570"/>
                  <a:gd name="connsiteX4" fmla="*/ 5245695 w 7298820"/>
                  <a:gd name="connsiteY4" fmla="*/ 2074410 h 2783570"/>
                  <a:gd name="connsiteX5" fmla="*/ 5939115 w 7298820"/>
                  <a:gd name="connsiteY5" fmla="*/ 2043930 h 2783570"/>
                  <a:gd name="connsiteX6" fmla="*/ 6685875 w 7298820"/>
                  <a:gd name="connsiteY6" fmla="*/ 2082030 h 2783570"/>
                  <a:gd name="connsiteX7" fmla="*/ 7158315 w 7298820"/>
                  <a:gd name="connsiteY7" fmla="*/ 2028690 h 2783570"/>
                  <a:gd name="connsiteX8" fmla="*/ 7295475 w 7298820"/>
                  <a:gd name="connsiteY8" fmla="*/ 1929630 h 2783570"/>
                  <a:gd name="connsiteX9" fmla="*/ 7234515 w 7298820"/>
                  <a:gd name="connsiteY9" fmla="*/ 1800090 h 2783570"/>
                  <a:gd name="connsiteX10" fmla="*/ 6998295 w 7298820"/>
                  <a:gd name="connsiteY10" fmla="*/ 1723890 h 2783570"/>
                  <a:gd name="connsiteX11" fmla="*/ 6373455 w 7298820"/>
                  <a:gd name="connsiteY11" fmla="*/ 1670550 h 2783570"/>
                  <a:gd name="connsiteX12" fmla="*/ 5078055 w 7298820"/>
                  <a:gd name="connsiteY12" fmla="*/ 1533390 h 2783570"/>
                  <a:gd name="connsiteX13" fmla="*/ 4575135 w 7298820"/>
                  <a:gd name="connsiteY13" fmla="*/ 1441950 h 2783570"/>
                  <a:gd name="connsiteX14" fmla="*/ 3858855 w 7298820"/>
                  <a:gd name="connsiteY14" fmla="*/ 1251450 h 2783570"/>
                  <a:gd name="connsiteX15" fmla="*/ 3020655 w 7298820"/>
                  <a:gd name="connsiteY15" fmla="*/ 954270 h 2783570"/>
                  <a:gd name="connsiteX16" fmla="*/ 1732875 w 7298820"/>
                  <a:gd name="connsiteY16" fmla="*/ 512310 h 2783570"/>
                  <a:gd name="connsiteX17" fmla="*/ 399375 w 7298820"/>
                  <a:gd name="connsiteY17" fmla="*/ 1770 h 2783570"/>
                  <a:gd name="connsiteX18" fmla="*/ 290792 w 7298820"/>
                  <a:gd name="connsiteY18" fmla="*/ 34154 h 2783570"/>
                  <a:gd name="connsiteX19" fmla="*/ 183634 w 7298820"/>
                  <a:gd name="connsiteY19" fmla="*/ 62729 h 2783570"/>
                  <a:gd name="connsiteX20" fmla="*/ 100291 w 7298820"/>
                  <a:gd name="connsiteY20" fmla="*/ 77016 h 2783570"/>
                  <a:gd name="connsiteX21" fmla="*/ 25995 w 7298820"/>
                  <a:gd name="connsiteY21" fmla="*/ 64158 h 2783570"/>
                  <a:gd name="connsiteX22" fmla="*/ 582255 w 7298820"/>
                  <a:gd name="connsiteY22" fmla="*/ 314190 h 2783570"/>
                  <a:gd name="connsiteX23" fmla="*/ 1306155 w 7298820"/>
                  <a:gd name="connsiteY23" fmla="*/ 588510 h 2783570"/>
                  <a:gd name="connsiteX24" fmla="*/ 2083871 w 7298820"/>
                  <a:gd name="connsiteY24" fmla="*/ 923313 h 2783570"/>
                  <a:gd name="connsiteX25" fmla="*/ 2864445 w 7298820"/>
                  <a:gd name="connsiteY25" fmla="*/ 1350033 h 2783570"/>
                  <a:gd name="connsiteX26" fmla="*/ 3069709 w 7298820"/>
                  <a:gd name="connsiteY26" fmla="*/ 1533390 h 2783570"/>
                  <a:gd name="connsiteX27" fmla="*/ 3199248 w 7298820"/>
                  <a:gd name="connsiteY27" fmla="*/ 1790089 h 2783570"/>
                  <a:gd name="connsiteX28" fmla="*/ 3207345 w 7298820"/>
                  <a:gd name="connsiteY28" fmla="*/ 2024880 h 2783570"/>
                  <a:gd name="connsiteX29" fmla="*/ 3051135 w 7298820"/>
                  <a:gd name="connsiteY29" fmla="*/ 2272530 h 2783570"/>
                  <a:gd name="connsiteX30" fmla="*/ 2792055 w 7298820"/>
                  <a:gd name="connsiteY30" fmla="*/ 2478270 h 2783570"/>
                  <a:gd name="connsiteX31" fmla="*/ 1999575 w 7298820"/>
                  <a:gd name="connsiteY31" fmla="*/ 2783070 h 2783570"/>
                  <a:gd name="connsiteX0" fmla="*/ 1999575 w 7298820"/>
                  <a:gd name="connsiteY0" fmla="*/ 2783070 h 2783570"/>
                  <a:gd name="connsiteX1" fmla="*/ 3394035 w 7298820"/>
                  <a:gd name="connsiteY1" fmla="*/ 2402070 h 2783570"/>
                  <a:gd name="connsiteX2" fmla="*/ 3973155 w 7298820"/>
                  <a:gd name="connsiteY2" fmla="*/ 2226810 h 2783570"/>
                  <a:gd name="connsiteX3" fmla="*/ 4590375 w 7298820"/>
                  <a:gd name="connsiteY3" fmla="*/ 2127750 h 2783570"/>
                  <a:gd name="connsiteX4" fmla="*/ 5245695 w 7298820"/>
                  <a:gd name="connsiteY4" fmla="*/ 2074410 h 2783570"/>
                  <a:gd name="connsiteX5" fmla="*/ 5939115 w 7298820"/>
                  <a:gd name="connsiteY5" fmla="*/ 2043930 h 2783570"/>
                  <a:gd name="connsiteX6" fmla="*/ 6685875 w 7298820"/>
                  <a:gd name="connsiteY6" fmla="*/ 2082030 h 2783570"/>
                  <a:gd name="connsiteX7" fmla="*/ 7158315 w 7298820"/>
                  <a:gd name="connsiteY7" fmla="*/ 2028690 h 2783570"/>
                  <a:gd name="connsiteX8" fmla="*/ 7295475 w 7298820"/>
                  <a:gd name="connsiteY8" fmla="*/ 1929630 h 2783570"/>
                  <a:gd name="connsiteX9" fmla="*/ 7234515 w 7298820"/>
                  <a:gd name="connsiteY9" fmla="*/ 1800090 h 2783570"/>
                  <a:gd name="connsiteX10" fmla="*/ 6998295 w 7298820"/>
                  <a:gd name="connsiteY10" fmla="*/ 1723890 h 2783570"/>
                  <a:gd name="connsiteX11" fmla="*/ 6373455 w 7298820"/>
                  <a:gd name="connsiteY11" fmla="*/ 1670550 h 2783570"/>
                  <a:gd name="connsiteX12" fmla="*/ 5078055 w 7298820"/>
                  <a:gd name="connsiteY12" fmla="*/ 1533390 h 2783570"/>
                  <a:gd name="connsiteX13" fmla="*/ 4575135 w 7298820"/>
                  <a:gd name="connsiteY13" fmla="*/ 1441950 h 2783570"/>
                  <a:gd name="connsiteX14" fmla="*/ 3858855 w 7298820"/>
                  <a:gd name="connsiteY14" fmla="*/ 1251450 h 2783570"/>
                  <a:gd name="connsiteX15" fmla="*/ 3020655 w 7298820"/>
                  <a:gd name="connsiteY15" fmla="*/ 954270 h 2783570"/>
                  <a:gd name="connsiteX16" fmla="*/ 1732875 w 7298820"/>
                  <a:gd name="connsiteY16" fmla="*/ 512310 h 2783570"/>
                  <a:gd name="connsiteX17" fmla="*/ 399375 w 7298820"/>
                  <a:gd name="connsiteY17" fmla="*/ 1770 h 2783570"/>
                  <a:gd name="connsiteX18" fmla="*/ 290792 w 7298820"/>
                  <a:gd name="connsiteY18" fmla="*/ 34154 h 2783570"/>
                  <a:gd name="connsiteX19" fmla="*/ 183634 w 7298820"/>
                  <a:gd name="connsiteY19" fmla="*/ 62729 h 2783570"/>
                  <a:gd name="connsiteX20" fmla="*/ 100291 w 7298820"/>
                  <a:gd name="connsiteY20" fmla="*/ 77016 h 2783570"/>
                  <a:gd name="connsiteX21" fmla="*/ 25995 w 7298820"/>
                  <a:gd name="connsiteY21" fmla="*/ 64158 h 2783570"/>
                  <a:gd name="connsiteX22" fmla="*/ 582255 w 7298820"/>
                  <a:gd name="connsiteY22" fmla="*/ 314190 h 2783570"/>
                  <a:gd name="connsiteX23" fmla="*/ 1306155 w 7298820"/>
                  <a:gd name="connsiteY23" fmla="*/ 588510 h 2783570"/>
                  <a:gd name="connsiteX24" fmla="*/ 2083871 w 7298820"/>
                  <a:gd name="connsiteY24" fmla="*/ 923313 h 2783570"/>
                  <a:gd name="connsiteX25" fmla="*/ 2864445 w 7298820"/>
                  <a:gd name="connsiteY25" fmla="*/ 1350033 h 2783570"/>
                  <a:gd name="connsiteX26" fmla="*/ 3069709 w 7298820"/>
                  <a:gd name="connsiteY26" fmla="*/ 1533390 h 2783570"/>
                  <a:gd name="connsiteX27" fmla="*/ 3199248 w 7298820"/>
                  <a:gd name="connsiteY27" fmla="*/ 1790089 h 2783570"/>
                  <a:gd name="connsiteX28" fmla="*/ 3207345 w 7298820"/>
                  <a:gd name="connsiteY28" fmla="*/ 2024880 h 2783570"/>
                  <a:gd name="connsiteX29" fmla="*/ 3051135 w 7298820"/>
                  <a:gd name="connsiteY29" fmla="*/ 2272530 h 2783570"/>
                  <a:gd name="connsiteX30" fmla="*/ 2792055 w 7298820"/>
                  <a:gd name="connsiteY30" fmla="*/ 2478270 h 2783570"/>
                  <a:gd name="connsiteX31" fmla="*/ 1999575 w 7298820"/>
                  <a:gd name="connsiteY31" fmla="*/ 2783070 h 2783570"/>
                  <a:gd name="connsiteX0" fmla="*/ 1999575 w 7298820"/>
                  <a:gd name="connsiteY0" fmla="*/ 2783070 h 2783570"/>
                  <a:gd name="connsiteX1" fmla="*/ 3394035 w 7298820"/>
                  <a:gd name="connsiteY1" fmla="*/ 2402070 h 2783570"/>
                  <a:gd name="connsiteX2" fmla="*/ 3973155 w 7298820"/>
                  <a:gd name="connsiteY2" fmla="*/ 2226810 h 2783570"/>
                  <a:gd name="connsiteX3" fmla="*/ 4590375 w 7298820"/>
                  <a:gd name="connsiteY3" fmla="*/ 2127750 h 2783570"/>
                  <a:gd name="connsiteX4" fmla="*/ 5245695 w 7298820"/>
                  <a:gd name="connsiteY4" fmla="*/ 2074410 h 2783570"/>
                  <a:gd name="connsiteX5" fmla="*/ 5939115 w 7298820"/>
                  <a:gd name="connsiteY5" fmla="*/ 2043930 h 2783570"/>
                  <a:gd name="connsiteX6" fmla="*/ 6685875 w 7298820"/>
                  <a:gd name="connsiteY6" fmla="*/ 2082030 h 2783570"/>
                  <a:gd name="connsiteX7" fmla="*/ 7158315 w 7298820"/>
                  <a:gd name="connsiteY7" fmla="*/ 2028690 h 2783570"/>
                  <a:gd name="connsiteX8" fmla="*/ 7295475 w 7298820"/>
                  <a:gd name="connsiteY8" fmla="*/ 1929630 h 2783570"/>
                  <a:gd name="connsiteX9" fmla="*/ 7234515 w 7298820"/>
                  <a:gd name="connsiteY9" fmla="*/ 1800090 h 2783570"/>
                  <a:gd name="connsiteX10" fmla="*/ 6998295 w 7298820"/>
                  <a:gd name="connsiteY10" fmla="*/ 1723890 h 2783570"/>
                  <a:gd name="connsiteX11" fmla="*/ 6373455 w 7298820"/>
                  <a:gd name="connsiteY11" fmla="*/ 1670550 h 2783570"/>
                  <a:gd name="connsiteX12" fmla="*/ 5078055 w 7298820"/>
                  <a:gd name="connsiteY12" fmla="*/ 1533390 h 2783570"/>
                  <a:gd name="connsiteX13" fmla="*/ 4575135 w 7298820"/>
                  <a:gd name="connsiteY13" fmla="*/ 1441950 h 2783570"/>
                  <a:gd name="connsiteX14" fmla="*/ 3858855 w 7298820"/>
                  <a:gd name="connsiteY14" fmla="*/ 1251450 h 2783570"/>
                  <a:gd name="connsiteX15" fmla="*/ 3020655 w 7298820"/>
                  <a:gd name="connsiteY15" fmla="*/ 954270 h 2783570"/>
                  <a:gd name="connsiteX16" fmla="*/ 1732875 w 7298820"/>
                  <a:gd name="connsiteY16" fmla="*/ 512310 h 2783570"/>
                  <a:gd name="connsiteX17" fmla="*/ 399375 w 7298820"/>
                  <a:gd name="connsiteY17" fmla="*/ 1770 h 2783570"/>
                  <a:gd name="connsiteX18" fmla="*/ 290792 w 7298820"/>
                  <a:gd name="connsiteY18" fmla="*/ 34154 h 2783570"/>
                  <a:gd name="connsiteX19" fmla="*/ 183634 w 7298820"/>
                  <a:gd name="connsiteY19" fmla="*/ 62729 h 2783570"/>
                  <a:gd name="connsiteX20" fmla="*/ 100291 w 7298820"/>
                  <a:gd name="connsiteY20" fmla="*/ 77016 h 2783570"/>
                  <a:gd name="connsiteX21" fmla="*/ 25995 w 7298820"/>
                  <a:gd name="connsiteY21" fmla="*/ 64158 h 2783570"/>
                  <a:gd name="connsiteX22" fmla="*/ 582255 w 7298820"/>
                  <a:gd name="connsiteY22" fmla="*/ 314190 h 2783570"/>
                  <a:gd name="connsiteX23" fmla="*/ 1306155 w 7298820"/>
                  <a:gd name="connsiteY23" fmla="*/ 588510 h 2783570"/>
                  <a:gd name="connsiteX24" fmla="*/ 2083871 w 7298820"/>
                  <a:gd name="connsiteY24" fmla="*/ 923313 h 2783570"/>
                  <a:gd name="connsiteX25" fmla="*/ 2864445 w 7298820"/>
                  <a:gd name="connsiteY25" fmla="*/ 1350033 h 2783570"/>
                  <a:gd name="connsiteX26" fmla="*/ 3069709 w 7298820"/>
                  <a:gd name="connsiteY26" fmla="*/ 1533390 h 2783570"/>
                  <a:gd name="connsiteX27" fmla="*/ 3199248 w 7298820"/>
                  <a:gd name="connsiteY27" fmla="*/ 1790089 h 2783570"/>
                  <a:gd name="connsiteX28" fmla="*/ 3207345 w 7298820"/>
                  <a:gd name="connsiteY28" fmla="*/ 2024880 h 2783570"/>
                  <a:gd name="connsiteX29" fmla="*/ 3051135 w 7298820"/>
                  <a:gd name="connsiteY29" fmla="*/ 2272530 h 2783570"/>
                  <a:gd name="connsiteX30" fmla="*/ 2792055 w 7298820"/>
                  <a:gd name="connsiteY30" fmla="*/ 2478270 h 2783570"/>
                  <a:gd name="connsiteX31" fmla="*/ 1999575 w 7298820"/>
                  <a:gd name="connsiteY31" fmla="*/ 2783070 h 2783570"/>
                  <a:gd name="connsiteX0" fmla="*/ 1978850 w 7278095"/>
                  <a:gd name="connsiteY0" fmla="*/ 2783070 h 2783570"/>
                  <a:gd name="connsiteX1" fmla="*/ 3373310 w 7278095"/>
                  <a:gd name="connsiteY1" fmla="*/ 2402070 h 2783570"/>
                  <a:gd name="connsiteX2" fmla="*/ 3952430 w 7278095"/>
                  <a:gd name="connsiteY2" fmla="*/ 2226810 h 2783570"/>
                  <a:gd name="connsiteX3" fmla="*/ 4569650 w 7278095"/>
                  <a:gd name="connsiteY3" fmla="*/ 2127750 h 2783570"/>
                  <a:gd name="connsiteX4" fmla="*/ 5224970 w 7278095"/>
                  <a:gd name="connsiteY4" fmla="*/ 2074410 h 2783570"/>
                  <a:gd name="connsiteX5" fmla="*/ 5918390 w 7278095"/>
                  <a:gd name="connsiteY5" fmla="*/ 2043930 h 2783570"/>
                  <a:gd name="connsiteX6" fmla="*/ 6665150 w 7278095"/>
                  <a:gd name="connsiteY6" fmla="*/ 2082030 h 2783570"/>
                  <a:gd name="connsiteX7" fmla="*/ 7137590 w 7278095"/>
                  <a:gd name="connsiteY7" fmla="*/ 2028690 h 2783570"/>
                  <a:gd name="connsiteX8" fmla="*/ 7274750 w 7278095"/>
                  <a:gd name="connsiteY8" fmla="*/ 1929630 h 2783570"/>
                  <a:gd name="connsiteX9" fmla="*/ 7213790 w 7278095"/>
                  <a:gd name="connsiteY9" fmla="*/ 1800090 h 2783570"/>
                  <a:gd name="connsiteX10" fmla="*/ 6977570 w 7278095"/>
                  <a:gd name="connsiteY10" fmla="*/ 1723890 h 2783570"/>
                  <a:gd name="connsiteX11" fmla="*/ 6352730 w 7278095"/>
                  <a:gd name="connsiteY11" fmla="*/ 1670550 h 2783570"/>
                  <a:gd name="connsiteX12" fmla="*/ 5057330 w 7278095"/>
                  <a:gd name="connsiteY12" fmla="*/ 1533390 h 2783570"/>
                  <a:gd name="connsiteX13" fmla="*/ 4554410 w 7278095"/>
                  <a:gd name="connsiteY13" fmla="*/ 1441950 h 2783570"/>
                  <a:gd name="connsiteX14" fmla="*/ 3838130 w 7278095"/>
                  <a:gd name="connsiteY14" fmla="*/ 1251450 h 2783570"/>
                  <a:gd name="connsiteX15" fmla="*/ 2999930 w 7278095"/>
                  <a:gd name="connsiteY15" fmla="*/ 954270 h 2783570"/>
                  <a:gd name="connsiteX16" fmla="*/ 1712150 w 7278095"/>
                  <a:gd name="connsiteY16" fmla="*/ 512310 h 2783570"/>
                  <a:gd name="connsiteX17" fmla="*/ 378650 w 7278095"/>
                  <a:gd name="connsiteY17" fmla="*/ 1770 h 2783570"/>
                  <a:gd name="connsiteX18" fmla="*/ 270067 w 7278095"/>
                  <a:gd name="connsiteY18" fmla="*/ 34154 h 2783570"/>
                  <a:gd name="connsiteX19" fmla="*/ 162909 w 7278095"/>
                  <a:gd name="connsiteY19" fmla="*/ 62729 h 2783570"/>
                  <a:gd name="connsiteX20" fmla="*/ 79566 w 7278095"/>
                  <a:gd name="connsiteY20" fmla="*/ 77016 h 2783570"/>
                  <a:gd name="connsiteX21" fmla="*/ 5270 w 7278095"/>
                  <a:gd name="connsiteY21" fmla="*/ 64158 h 2783570"/>
                  <a:gd name="connsiteX22" fmla="*/ 561530 w 7278095"/>
                  <a:gd name="connsiteY22" fmla="*/ 314190 h 2783570"/>
                  <a:gd name="connsiteX23" fmla="*/ 1285430 w 7278095"/>
                  <a:gd name="connsiteY23" fmla="*/ 588510 h 2783570"/>
                  <a:gd name="connsiteX24" fmla="*/ 2063146 w 7278095"/>
                  <a:gd name="connsiteY24" fmla="*/ 923313 h 2783570"/>
                  <a:gd name="connsiteX25" fmla="*/ 2843720 w 7278095"/>
                  <a:gd name="connsiteY25" fmla="*/ 1350033 h 2783570"/>
                  <a:gd name="connsiteX26" fmla="*/ 3048984 w 7278095"/>
                  <a:gd name="connsiteY26" fmla="*/ 1533390 h 2783570"/>
                  <a:gd name="connsiteX27" fmla="*/ 3178523 w 7278095"/>
                  <a:gd name="connsiteY27" fmla="*/ 1790089 h 2783570"/>
                  <a:gd name="connsiteX28" fmla="*/ 3186620 w 7278095"/>
                  <a:gd name="connsiteY28" fmla="*/ 2024880 h 2783570"/>
                  <a:gd name="connsiteX29" fmla="*/ 3030410 w 7278095"/>
                  <a:gd name="connsiteY29" fmla="*/ 2272530 h 2783570"/>
                  <a:gd name="connsiteX30" fmla="*/ 2771330 w 7278095"/>
                  <a:gd name="connsiteY30" fmla="*/ 2478270 h 2783570"/>
                  <a:gd name="connsiteX31" fmla="*/ 1978850 w 7278095"/>
                  <a:gd name="connsiteY31" fmla="*/ 2783070 h 2783570"/>
                  <a:gd name="connsiteX0" fmla="*/ 1979603 w 7278848"/>
                  <a:gd name="connsiteY0" fmla="*/ 2783070 h 2783570"/>
                  <a:gd name="connsiteX1" fmla="*/ 3374063 w 7278848"/>
                  <a:gd name="connsiteY1" fmla="*/ 2402070 h 2783570"/>
                  <a:gd name="connsiteX2" fmla="*/ 3953183 w 7278848"/>
                  <a:gd name="connsiteY2" fmla="*/ 2226810 h 2783570"/>
                  <a:gd name="connsiteX3" fmla="*/ 4570403 w 7278848"/>
                  <a:gd name="connsiteY3" fmla="*/ 2127750 h 2783570"/>
                  <a:gd name="connsiteX4" fmla="*/ 5225723 w 7278848"/>
                  <a:gd name="connsiteY4" fmla="*/ 2074410 h 2783570"/>
                  <a:gd name="connsiteX5" fmla="*/ 5919143 w 7278848"/>
                  <a:gd name="connsiteY5" fmla="*/ 2043930 h 2783570"/>
                  <a:gd name="connsiteX6" fmla="*/ 6665903 w 7278848"/>
                  <a:gd name="connsiteY6" fmla="*/ 2082030 h 2783570"/>
                  <a:gd name="connsiteX7" fmla="*/ 7138343 w 7278848"/>
                  <a:gd name="connsiteY7" fmla="*/ 2028690 h 2783570"/>
                  <a:gd name="connsiteX8" fmla="*/ 7275503 w 7278848"/>
                  <a:gd name="connsiteY8" fmla="*/ 1929630 h 2783570"/>
                  <a:gd name="connsiteX9" fmla="*/ 7214543 w 7278848"/>
                  <a:gd name="connsiteY9" fmla="*/ 1800090 h 2783570"/>
                  <a:gd name="connsiteX10" fmla="*/ 6978323 w 7278848"/>
                  <a:gd name="connsiteY10" fmla="*/ 1723890 h 2783570"/>
                  <a:gd name="connsiteX11" fmla="*/ 6353483 w 7278848"/>
                  <a:gd name="connsiteY11" fmla="*/ 1670550 h 2783570"/>
                  <a:gd name="connsiteX12" fmla="*/ 5058083 w 7278848"/>
                  <a:gd name="connsiteY12" fmla="*/ 1533390 h 2783570"/>
                  <a:gd name="connsiteX13" fmla="*/ 4555163 w 7278848"/>
                  <a:gd name="connsiteY13" fmla="*/ 1441950 h 2783570"/>
                  <a:gd name="connsiteX14" fmla="*/ 3838883 w 7278848"/>
                  <a:gd name="connsiteY14" fmla="*/ 1251450 h 2783570"/>
                  <a:gd name="connsiteX15" fmla="*/ 3000683 w 7278848"/>
                  <a:gd name="connsiteY15" fmla="*/ 954270 h 2783570"/>
                  <a:gd name="connsiteX16" fmla="*/ 1712903 w 7278848"/>
                  <a:gd name="connsiteY16" fmla="*/ 512310 h 2783570"/>
                  <a:gd name="connsiteX17" fmla="*/ 379403 w 7278848"/>
                  <a:gd name="connsiteY17" fmla="*/ 1770 h 2783570"/>
                  <a:gd name="connsiteX18" fmla="*/ 270820 w 7278848"/>
                  <a:gd name="connsiteY18" fmla="*/ 34154 h 2783570"/>
                  <a:gd name="connsiteX19" fmla="*/ 163662 w 7278848"/>
                  <a:gd name="connsiteY19" fmla="*/ 62729 h 2783570"/>
                  <a:gd name="connsiteX20" fmla="*/ 68413 w 7278848"/>
                  <a:gd name="connsiteY20" fmla="*/ 72254 h 2783570"/>
                  <a:gd name="connsiteX21" fmla="*/ 6023 w 7278848"/>
                  <a:gd name="connsiteY21" fmla="*/ 64158 h 2783570"/>
                  <a:gd name="connsiteX22" fmla="*/ 562283 w 7278848"/>
                  <a:gd name="connsiteY22" fmla="*/ 314190 h 2783570"/>
                  <a:gd name="connsiteX23" fmla="*/ 1286183 w 7278848"/>
                  <a:gd name="connsiteY23" fmla="*/ 588510 h 2783570"/>
                  <a:gd name="connsiteX24" fmla="*/ 2063899 w 7278848"/>
                  <a:gd name="connsiteY24" fmla="*/ 923313 h 2783570"/>
                  <a:gd name="connsiteX25" fmla="*/ 2844473 w 7278848"/>
                  <a:gd name="connsiteY25" fmla="*/ 1350033 h 2783570"/>
                  <a:gd name="connsiteX26" fmla="*/ 3049737 w 7278848"/>
                  <a:gd name="connsiteY26" fmla="*/ 1533390 h 2783570"/>
                  <a:gd name="connsiteX27" fmla="*/ 3179276 w 7278848"/>
                  <a:gd name="connsiteY27" fmla="*/ 1790089 h 2783570"/>
                  <a:gd name="connsiteX28" fmla="*/ 3187373 w 7278848"/>
                  <a:gd name="connsiteY28" fmla="*/ 2024880 h 2783570"/>
                  <a:gd name="connsiteX29" fmla="*/ 3031163 w 7278848"/>
                  <a:gd name="connsiteY29" fmla="*/ 2272530 h 2783570"/>
                  <a:gd name="connsiteX30" fmla="*/ 2772083 w 7278848"/>
                  <a:gd name="connsiteY30" fmla="*/ 2478270 h 2783570"/>
                  <a:gd name="connsiteX31" fmla="*/ 1979603 w 7278848"/>
                  <a:gd name="connsiteY31" fmla="*/ 2783070 h 2783570"/>
                  <a:gd name="connsiteX0" fmla="*/ 1979603 w 7278848"/>
                  <a:gd name="connsiteY0" fmla="*/ 2771312 h 2771812"/>
                  <a:gd name="connsiteX1" fmla="*/ 3374063 w 7278848"/>
                  <a:gd name="connsiteY1" fmla="*/ 2390312 h 2771812"/>
                  <a:gd name="connsiteX2" fmla="*/ 3953183 w 7278848"/>
                  <a:gd name="connsiteY2" fmla="*/ 2215052 h 2771812"/>
                  <a:gd name="connsiteX3" fmla="*/ 4570403 w 7278848"/>
                  <a:gd name="connsiteY3" fmla="*/ 2115992 h 2771812"/>
                  <a:gd name="connsiteX4" fmla="*/ 5225723 w 7278848"/>
                  <a:gd name="connsiteY4" fmla="*/ 2062652 h 2771812"/>
                  <a:gd name="connsiteX5" fmla="*/ 5919143 w 7278848"/>
                  <a:gd name="connsiteY5" fmla="*/ 2032172 h 2771812"/>
                  <a:gd name="connsiteX6" fmla="*/ 6665903 w 7278848"/>
                  <a:gd name="connsiteY6" fmla="*/ 2070272 h 2771812"/>
                  <a:gd name="connsiteX7" fmla="*/ 7138343 w 7278848"/>
                  <a:gd name="connsiteY7" fmla="*/ 2016932 h 2771812"/>
                  <a:gd name="connsiteX8" fmla="*/ 7275503 w 7278848"/>
                  <a:gd name="connsiteY8" fmla="*/ 1917872 h 2771812"/>
                  <a:gd name="connsiteX9" fmla="*/ 7214543 w 7278848"/>
                  <a:gd name="connsiteY9" fmla="*/ 1788332 h 2771812"/>
                  <a:gd name="connsiteX10" fmla="*/ 6978323 w 7278848"/>
                  <a:gd name="connsiteY10" fmla="*/ 1712132 h 2771812"/>
                  <a:gd name="connsiteX11" fmla="*/ 6353483 w 7278848"/>
                  <a:gd name="connsiteY11" fmla="*/ 1658792 h 2771812"/>
                  <a:gd name="connsiteX12" fmla="*/ 5058083 w 7278848"/>
                  <a:gd name="connsiteY12" fmla="*/ 1521632 h 2771812"/>
                  <a:gd name="connsiteX13" fmla="*/ 4555163 w 7278848"/>
                  <a:gd name="connsiteY13" fmla="*/ 1430192 h 2771812"/>
                  <a:gd name="connsiteX14" fmla="*/ 3838883 w 7278848"/>
                  <a:gd name="connsiteY14" fmla="*/ 1239692 h 2771812"/>
                  <a:gd name="connsiteX15" fmla="*/ 3000683 w 7278848"/>
                  <a:gd name="connsiteY15" fmla="*/ 942512 h 2771812"/>
                  <a:gd name="connsiteX16" fmla="*/ 1712903 w 7278848"/>
                  <a:gd name="connsiteY16" fmla="*/ 500552 h 2771812"/>
                  <a:gd name="connsiteX17" fmla="*/ 393690 w 7278848"/>
                  <a:gd name="connsiteY17" fmla="*/ 1919 h 2771812"/>
                  <a:gd name="connsiteX18" fmla="*/ 270820 w 7278848"/>
                  <a:gd name="connsiteY18" fmla="*/ 22396 h 2771812"/>
                  <a:gd name="connsiteX19" fmla="*/ 163662 w 7278848"/>
                  <a:gd name="connsiteY19" fmla="*/ 50971 h 2771812"/>
                  <a:gd name="connsiteX20" fmla="*/ 68413 w 7278848"/>
                  <a:gd name="connsiteY20" fmla="*/ 60496 h 2771812"/>
                  <a:gd name="connsiteX21" fmla="*/ 6023 w 7278848"/>
                  <a:gd name="connsiteY21" fmla="*/ 52400 h 2771812"/>
                  <a:gd name="connsiteX22" fmla="*/ 562283 w 7278848"/>
                  <a:gd name="connsiteY22" fmla="*/ 302432 h 2771812"/>
                  <a:gd name="connsiteX23" fmla="*/ 1286183 w 7278848"/>
                  <a:gd name="connsiteY23" fmla="*/ 576752 h 2771812"/>
                  <a:gd name="connsiteX24" fmla="*/ 2063899 w 7278848"/>
                  <a:gd name="connsiteY24" fmla="*/ 911555 h 2771812"/>
                  <a:gd name="connsiteX25" fmla="*/ 2844473 w 7278848"/>
                  <a:gd name="connsiteY25" fmla="*/ 1338275 h 2771812"/>
                  <a:gd name="connsiteX26" fmla="*/ 3049737 w 7278848"/>
                  <a:gd name="connsiteY26" fmla="*/ 1521632 h 2771812"/>
                  <a:gd name="connsiteX27" fmla="*/ 3179276 w 7278848"/>
                  <a:gd name="connsiteY27" fmla="*/ 1778331 h 2771812"/>
                  <a:gd name="connsiteX28" fmla="*/ 3187373 w 7278848"/>
                  <a:gd name="connsiteY28" fmla="*/ 2013122 h 2771812"/>
                  <a:gd name="connsiteX29" fmla="*/ 3031163 w 7278848"/>
                  <a:gd name="connsiteY29" fmla="*/ 2260772 h 2771812"/>
                  <a:gd name="connsiteX30" fmla="*/ 2772083 w 7278848"/>
                  <a:gd name="connsiteY30" fmla="*/ 2466512 h 2771812"/>
                  <a:gd name="connsiteX31" fmla="*/ 1979603 w 7278848"/>
                  <a:gd name="connsiteY31" fmla="*/ 2771312 h 2771812"/>
                  <a:gd name="connsiteX0" fmla="*/ 1978985 w 7278230"/>
                  <a:gd name="connsiteY0" fmla="*/ 2771312 h 2771812"/>
                  <a:gd name="connsiteX1" fmla="*/ 3373445 w 7278230"/>
                  <a:gd name="connsiteY1" fmla="*/ 2390312 h 2771812"/>
                  <a:gd name="connsiteX2" fmla="*/ 3952565 w 7278230"/>
                  <a:gd name="connsiteY2" fmla="*/ 2215052 h 2771812"/>
                  <a:gd name="connsiteX3" fmla="*/ 4569785 w 7278230"/>
                  <a:gd name="connsiteY3" fmla="*/ 2115992 h 2771812"/>
                  <a:gd name="connsiteX4" fmla="*/ 5225105 w 7278230"/>
                  <a:gd name="connsiteY4" fmla="*/ 2062652 h 2771812"/>
                  <a:gd name="connsiteX5" fmla="*/ 5918525 w 7278230"/>
                  <a:gd name="connsiteY5" fmla="*/ 2032172 h 2771812"/>
                  <a:gd name="connsiteX6" fmla="*/ 6665285 w 7278230"/>
                  <a:gd name="connsiteY6" fmla="*/ 2070272 h 2771812"/>
                  <a:gd name="connsiteX7" fmla="*/ 7137725 w 7278230"/>
                  <a:gd name="connsiteY7" fmla="*/ 2016932 h 2771812"/>
                  <a:gd name="connsiteX8" fmla="*/ 7274885 w 7278230"/>
                  <a:gd name="connsiteY8" fmla="*/ 1917872 h 2771812"/>
                  <a:gd name="connsiteX9" fmla="*/ 7213925 w 7278230"/>
                  <a:gd name="connsiteY9" fmla="*/ 1788332 h 2771812"/>
                  <a:gd name="connsiteX10" fmla="*/ 6977705 w 7278230"/>
                  <a:gd name="connsiteY10" fmla="*/ 1712132 h 2771812"/>
                  <a:gd name="connsiteX11" fmla="*/ 6352865 w 7278230"/>
                  <a:gd name="connsiteY11" fmla="*/ 1658792 h 2771812"/>
                  <a:gd name="connsiteX12" fmla="*/ 5057465 w 7278230"/>
                  <a:gd name="connsiteY12" fmla="*/ 1521632 h 2771812"/>
                  <a:gd name="connsiteX13" fmla="*/ 4554545 w 7278230"/>
                  <a:gd name="connsiteY13" fmla="*/ 1430192 h 2771812"/>
                  <a:gd name="connsiteX14" fmla="*/ 3838265 w 7278230"/>
                  <a:gd name="connsiteY14" fmla="*/ 1239692 h 2771812"/>
                  <a:gd name="connsiteX15" fmla="*/ 3000065 w 7278230"/>
                  <a:gd name="connsiteY15" fmla="*/ 942512 h 2771812"/>
                  <a:gd name="connsiteX16" fmla="*/ 1712285 w 7278230"/>
                  <a:gd name="connsiteY16" fmla="*/ 500552 h 2771812"/>
                  <a:gd name="connsiteX17" fmla="*/ 393072 w 7278230"/>
                  <a:gd name="connsiteY17" fmla="*/ 1919 h 2771812"/>
                  <a:gd name="connsiteX18" fmla="*/ 270202 w 7278230"/>
                  <a:gd name="connsiteY18" fmla="*/ 22396 h 2771812"/>
                  <a:gd name="connsiteX19" fmla="*/ 163044 w 7278230"/>
                  <a:gd name="connsiteY19" fmla="*/ 50971 h 2771812"/>
                  <a:gd name="connsiteX20" fmla="*/ 77320 w 7278230"/>
                  <a:gd name="connsiteY20" fmla="*/ 53353 h 2771812"/>
                  <a:gd name="connsiteX21" fmla="*/ 5405 w 7278230"/>
                  <a:gd name="connsiteY21" fmla="*/ 52400 h 2771812"/>
                  <a:gd name="connsiteX22" fmla="*/ 561665 w 7278230"/>
                  <a:gd name="connsiteY22" fmla="*/ 302432 h 2771812"/>
                  <a:gd name="connsiteX23" fmla="*/ 1285565 w 7278230"/>
                  <a:gd name="connsiteY23" fmla="*/ 576752 h 2771812"/>
                  <a:gd name="connsiteX24" fmla="*/ 2063281 w 7278230"/>
                  <a:gd name="connsiteY24" fmla="*/ 911555 h 2771812"/>
                  <a:gd name="connsiteX25" fmla="*/ 2843855 w 7278230"/>
                  <a:gd name="connsiteY25" fmla="*/ 1338275 h 2771812"/>
                  <a:gd name="connsiteX26" fmla="*/ 3049119 w 7278230"/>
                  <a:gd name="connsiteY26" fmla="*/ 1521632 h 2771812"/>
                  <a:gd name="connsiteX27" fmla="*/ 3178658 w 7278230"/>
                  <a:gd name="connsiteY27" fmla="*/ 1778331 h 2771812"/>
                  <a:gd name="connsiteX28" fmla="*/ 3186755 w 7278230"/>
                  <a:gd name="connsiteY28" fmla="*/ 2013122 h 2771812"/>
                  <a:gd name="connsiteX29" fmla="*/ 3030545 w 7278230"/>
                  <a:gd name="connsiteY29" fmla="*/ 2260772 h 2771812"/>
                  <a:gd name="connsiteX30" fmla="*/ 2771465 w 7278230"/>
                  <a:gd name="connsiteY30" fmla="*/ 2466512 h 2771812"/>
                  <a:gd name="connsiteX31" fmla="*/ 1978985 w 7278230"/>
                  <a:gd name="connsiteY31" fmla="*/ 2771312 h 2771812"/>
                  <a:gd name="connsiteX0" fmla="*/ 1978985 w 7278230"/>
                  <a:gd name="connsiteY0" fmla="*/ 2771261 h 2771761"/>
                  <a:gd name="connsiteX1" fmla="*/ 3373445 w 7278230"/>
                  <a:gd name="connsiteY1" fmla="*/ 2390261 h 2771761"/>
                  <a:gd name="connsiteX2" fmla="*/ 3952565 w 7278230"/>
                  <a:gd name="connsiteY2" fmla="*/ 2215001 h 2771761"/>
                  <a:gd name="connsiteX3" fmla="*/ 4569785 w 7278230"/>
                  <a:gd name="connsiteY3" fmla="*/ 2115941 h 2771761"/>
                  <a:gd name="connsiteX4" fmla="*/ 5225105 w 7278230"/>
                  <a:gd name="connsiteY4" fmla="*/ 2062601 h 2771761"/>
                  <a:gd name="connsiteX5" fmla="*/ 5918525 w 7278230"/>
                  <a:gd name="connsiteY5" fmla="*/ 2032121 h 2771761"/>
                  <a:gd name="connsiteX6" fmla="*/ 6665285 w 7278230"/>
                  <a:gd name="connsiteY6" fmla="*/ 2070221 h 2771761"/>
                  <a:gd name="connsiteX7" fmla="*/ 7137725 w 7278230"/>
                  <a:gd name="connsiteY7" fmla="*/ 2016881 h 2771761"/>
                  <a:gd name="connsiteX8" fmla="*/ 7274885 w 7278230"/>
                  <a:gd name="connsiteY8" fmla="*/ 1917821 h 2771761"/>
                  <a:gd name="connsiteX9" fmla="*/ 7213925 w 7278230"/>
                  <a:gd name="connsiteY9" fmla="*/ 1788281 h 2771761"/>
                  <a:gd name="connsiteX10" fmla="*/ 6977705 w 7278230"/>
                  <a:gd name="connsiteY10" fmla="*/ 1712081 h 2771761"/>
                  <a:gd name="connsiteX11" fmla="*/ 6352865 w 7278230"/>
                  <a:gd name="connsiteY11" fmla="*/ 1658741 h 2771761"/>
                  <a:gd name="connsiteX12" fmla="*/ 5057465 w 7278230"/>
                  <a:gd name="connsiteY12" fmla="*/ 1521581 h 2771761"/>
                  <a:gd name="connsiteX13" fmla="*/ 4554545 w 7278230"/>
                  <a:gd name="connsiteY13" fmla="*/ 1430141 h 2771761"/>
                  <a:gd name="connsiteX14" fmla="*/ 3838265 w 7278230"/>
                  <a:gd name="connsiteY14" fmla="*/ 1239641 h 2771761"/>
                  <a:gd name="connsiteX15" fmla="*/ 3000065 w 7278230"/>
                  <a:gd name="connsiteY15" fmla="*/ 942461 h 2771761"/>
                  <a:gd name="connsiteX16" fmla="*/ 1712285 w 7278230"/>
                  <a:gd name="connsiteY16" fmla="*/ 500501 h 2771761"/>
                  <a:gd name="connsiteX17" fmla="*/ 393072 w 7278230"/>
                  <a:gd name="connsiteY17" fmla="*/ 1868 h 2771761"/>
                  <a:gd name="connsiteX18" fmla="*/ 270202 w 7278230"/>
                  <a:gd name="connsiteY18" fmla="*/ 22345 h 2771761"/>
                  <a:gd name="connsiteX19" fmla="*/ 155900 w 7278230"/>
                  <a:gd name="connsiteY19" fmla="*/ 46157 h 2771761"/>
                  <a:gd name="connsiteX20" fmla="*/ 77320 w 7278230"/>
                  <a:gd name="connsiteY20" fmla="*/ 53302 h 2771761"/>
                  <a:gd name="connsiteX21" fmla="*/ 5405 w 7278230"/>
                  <a:gd name="connsiteY21" fmla="*/ 52349 h 2771761"/>
                  <a:gd name="connsiteX22" fmla="*/ 561665 w 7278230"/>
                  <a:gd name="connsiteY22" fmla="*/ 302381 h 2771761"/>
                  <a:gd name="connsiteX23" fmla="*/ 1285565 w 7278230"/>
                  <a:gd name="connsiteY23" fmla="*/ 576701 h 2771761"/>
                  <a:gd name="connsiteX24" fmla="*/ 2063281 w 7278230"/>
                  <a:gd name="connsiteY24" fmla="*/ 911504 h 2771761"/>
                  <a:gd name="connsiteX25" fmla="*/ 2843855 w 7278230"/>
                  <a:gd name="connsiteY25" fmla="*/ 1338224 h 2771761"/>
                  <a:gd name="connsiteX26" fmla="*/ 3049119 w 7278230"/>
                  <a:gd name="connsiteY26" fmla="*/ 1521581 h 2771761"/>
                  <a:gd name="connsiteX27" fmla="*/ 3178658 w 7278230"/>
                  <a:gd name="connsiteY27" fmla="*/ 1778280 h 2771761"/>
                  <a:gd name="connsiteX28" fmla="*/ 3186755 w 7278230"/>
                  <a:gd name="connsiteY28" fmla="*/ 2013071 h 2771761"/>
                  <a:gd name="connsiteX29" fmla="*/ 3030545 w 7278230"/>
                  <a:gd name="connsiteY29" fmla="*/ 2260721 h 2771761"/>
                  <a:gd name="connsiteX30" fmla="*/ 2771465 w 7278230"/>
                  <a:gd name="connsiteY30" fmla="*/ 2466461 h 2771761"/>
                  <a:gd name="connsiteX31" fmla="*/ 1978985 w 7278230"/>
                  <a:gd name="connsiteY31" fmla="*/ 2771261 h 2771761"/>
                  <a:gd name="connsiteX0" fmla="*/ 1978985 w 7278230"/>
                  <a:gd name="connsiteY0" fmla="*/ 2771261 h 2771761"/>
                  <a:gd name="connsiteX1" fmla="*/ 3373445 w 7278230"/>
                  <a:gd name="connsiteY1" fmla="*/ 2390261 h 2771761"/>
                  <a:gd name="connsiteX2" fmla="*/ 3952565 w 7278230"/>
                  <a:gd name="connsiteY2" fmla="*/ 2215001 h 2771761"/>
                  <a:gd name="connsiteX3" fmla="*/ 4569785 w 7278230"/>
                  <a:gd name="connsiteY3" fmla="*/ 2115941 h 2771761"/>
                  <a:gd name="connsiteX4" fmla="*/ 5225105 w 7278230"/>
                  <a:gd name="connsiteY4" fmla="*/ 2062601 h 2771761"/>
                  <a:gd name="connsiteX5" fmla="*/ 5918525 w 7278230"/>
                  <a:gd name="connsiteY5" fmla="*/ 2032121 h 2771761"/>
                  <a:gd name="connsiteX6" fmla="*/ 6660522 w 7278230"/>
                  <a:gd name="connsiteY6" fmla="*/ 2055934 h 2771761"/>
                  <a:gd name="connsiteX7" fmla="*/ 7137725 w 7278230"/>
                  <a:gd name="connsiteY7" fmla="*/ 2016881 h 2771761"/>
                  <a:gd name="connsiteX8" fmla="*/ 7274885 w 7278230"/>
                  <a:gd name="connsiteY8" fmla="*/ 1917821 h 2771761"/>
                  <a:gd name="connsiteX9" fmla="*/ 7213925 w 7278230"/>
                  <a:gd name="connsiteY9" fmla="*/ 1788281 h 2771761"/>
                  <a:gd name="connsiteX10" fmla="*/ 6977705 w 7278230"/>
                  <a:gd name="connsiteY10" fmla="*/ 1712081 h 2771761"/>
                  <a:gd name="connsiteX11" fmla="*/ 6352865 w 7278230"/>
                  <a:gd name="connsiteY11" fmla="*/ 1658741 h 2771761"/>
                  <a:gd name="connsiteX12" fmla="*/ 5057465 w 7278230"/>
                  <a:gd name="connsiteY12" fmla="*/ 1521581 h 2771761"/>
                  <a:gd name="connsiteX13" fmla="*/ 4554545 w 7278230"/>
                  <a:gd name="connsiteY13" fmla="*/ 1430141 h 2771761"/>
                  <a:gd name="connsiteX14" fmla="*/ 3838265 w 7278230"/>
                  <a:gd name="connsiteY14" fmla="*/ 1239641 h 2771761"/>
                  <a:gd name="connsiteX15" fmla="*/ 3000065 w 7278230"/>
                  <a:gd name="connsiteY15" fmla="*/ 942461 h 2771761"/>
                  <a:gd name="connsiteX16" fmla="*/ 1712285 w 7278230"/>
                  <a:gd name="connsiteY16" fmla="*/ 500501 h 2771761"/>
                  <a:gd name="connsiteX17" fmla="*/ 393072 w 7278230"/>
                  <a:gd name="connsiteY17" fmla="*/ 1868 h 2771761"/>
                  <a:gd name="connsiteX18" fmla="*/ 270202 w 7278230"/>
                  <a:gd name="connsiteY18" fmla="*/ 22345 h 2771761"/>
                  <a:gd name="connsiteX19" fmla="*/ 155900 w 7278230"/>
                  <a:gd name="connsiteY19" fmla="*/ 46157 h 2771761"/>
                  <a:gd name="connsiteX20" fmla="*/ 77320 w 7278230"/>
                  <a:gd name="connsiteY20" fmla="*/ 53302 h 2771761"/>
                  <a:gd name="connsiteX21" fmla="*/ 5405 w 7278230"/>
                  <a:gd name="connsiteY21" fmla="*/ 52349 h 2771761"/>
                  <a:gd name="connsiteX22" fmla="*/ 561665 w 7278230"/>
                  <a:gd name="connsiteY22" fmla="*/ 302381 h 2771761"/>
                  <a:gd name="connsiteX23" fmla="*/ 1285565 w 7278230"/>
                  <a:gd name="connsiteY23" fmla="*/ 576701 h 2771761"/>
                  <a:gd name="connsiteX24" fmla="*/ 2063281 w 7278230"/>
                  <a:gd name="connsiteY24" fmla="*/ 911504 h 2771761"/>
                  <a:gd name="connsiteX25" fmla="*/ 2843855 w 7278230"/>
                  <a:gd name="connsiteY25" fmla="*/ 1338224 h 2771761"/>
                  <a:gd name="connsiteX26" fmla="*/ 3049119 w 7278230"/>
                  <a:gd name="connsiteY26" fmla="*/ 1521581 h 2771761"/>
                  <a:gd name="connsiteX27" fmla="*/ 3178658 w 7278230"/>
                  <a:gd name="connsiteY27" fmla="*/ 1778280 h 2771761"/>
                  <a:gd name="connsiteX28" fmla="*/ 3186755 w 7278230"/>
                  <a:gd name="connsiteY28" fmla="*/ 2013071 h 2771761"/>
                  <a:gd name="connsiteX29" fmla="*/ 3030545 w 7278230"/>
                  <a:gd name="connsiteY29" fmla="*/ 2260721 h 2771761"/>
                  <a:gd name="connsiteX30" fmla="*/ 2771465 w 7278230"/>
                  <a:gd name="connsiteY30" fmla="*/ 2466461 h 2771761"/>
                  <a:gd name="connsiteX31" fmla="*/ 1978985 w 7278230"/>
                  <a:gd name="connsiteY31" fmla="*/ 2771261 h 2771761"/>
                  <a:gd name="connsiteX0" fmla="*/ 1978985 w 7280005"/>
                  <a:gd name="connsiteY0" fmla="*/ 2771261 h 2771761"/>
                  <a:gd name="connsiteX1" fmla="*/ 3373445 w 7280005"/>
                  <a:gd name="connsiteY1" fmla="*/ 2390261 h 2771761"/>
                  <a:gd name="connsiteX2" fmla="*/ 3952565 w 7280005"/>
                  <a:gd name="connsiteY2" fmla="*/ 2215001 h 2771761"/>
                  <a:gd name="connsiteX3" fmla="*/ 4569785 w 7280005"/>
                  <a:gd name="connsiteY3" fmla="*/ 2115941 h 2771761"/>
                  <a:gd name="connsiteX4" fmla="*/ 5225105 w 7280005"/>
                  <a:gd name="connsiteY4" fmla="*/ 2062601 h 2771761"/>
                  <a:gd name="connsiteX5" fmla="*/ 5918525 w 7280005"/>
                  <a:gd name="connsiteY5" fmla="*/ 2032121 h 2771761"/>
                  <a:gd name="connsiteX6" fmla="*/ 6660522 w 7280005"/>
                  <a:gd name="connsiteY6" fmla="*/ 2055934 h 2771761"/>
                  <a:gd name="connsiteX7" fmla="*/ 7109150 w 7280005"/>
                  <a:gd name="connsiteY7" fmla="*/ 2014500 h 2771761"/>
                  <a:gd name="connsiteX8" fmla="*/ 7274885 w 7280005"/>
                  <a:gd name="connsiteY8" fmla="*/ 1917821 h 2771761"/>
                  <a:gd name="connsiteX9" fmla="*/ 7213925 w 7280005"/>
                  <a:gd name="connsiteY9" fmla="*/ 1788281 h 2771761"/>
                  <a:gd name="connsiteX10" fmla="*/ 6977705 w 7280005"/>
                  <a:gd name="connsiteY10" fmla="*/ 1712081 h 2771761"/>
                  <a:gd name="connsiteX11" fmla="*/ 6352865 w 7280005"/>
                  <a:gd name="connsiteY11" fmla="*/ 1658741 h 2771761"/>
                  <a:gd name="connsiteX12" fmla="*/ 5057465 w 7280005"/>
                  <a:gd name="connsiteY12" fmla="*/ 1521581 h 2771761"/>
                  <a:gd name="connsiteX13" fmla="*/ 4554545 w 7280005"/>
                  <a:gd name="connsiteY13" fmla="*/ 1430141 h 2771761"/>
                  <a:gd name="connsiteX14" fmla="*/ 3838265 w 7280005"/>
                  <a:gd name="connsiteY14" fmla="*/ 1239641 h 2771761"/>
                  <a:gd name="connsiteX15" fmla="*/ 3000065 w 7280005"/>
                  <a:gd name="connsiteY15" fmla="*/ 942461 h 2771761"/>
                  <a:gd name="connsiteX16" fmla="*/ 1712285 w 7280005"/>
                  <a:gd name="connsiteY16" fmla="*/ 500501 h 2771761"/>
                  <a:gd name="connsiteX17" fmla="*/ 393072 w 7280005"/>
                  <a:gd name="connsiteY17" fmla="*/ 1868 h 2771761"/>
                  <a:gd name="connsiteX18" fmla="*/ 270202 w 7280005"/>
                  <a:gd name="connsiteY18" fmla="*/ 22345 h 2771761"/>
                  <a:gd name="connsiteX19" fmla="*/ 155900 w 7280005"/>
                  <a:gd name="connsiteY19" fmla="*/ 46157 h 2771761"/>
                  <a:gd name="connsiteX20" fmla="*/ 77320 w 7280005"/>
                  <a:gd name="connsiteY20" fmla="*/ 53302 h 2771761"/>
                  <a:gd name="connsiteX21" fmla="*/ 5405 w 7280005"/>
                  <a:gd name="connsiteY21" fmla="*/ 52349 h 2771761"/>
                  <a:gd name="connsiteX22" fmla="*/ 561665 w 7280005"/>
                  <a:gd name="connsiteY22" fmla="*/ 302381 h 2771761"/>
                  <a:gd name="connsiteX23" fmla="*/ 1285565 w 7280005"/>
                  <a:gd name="connsiteY23" fmla="*/ 576701 h 2771761"/>
                  <a:gd name="connsiteX24" fmla="*/ 2063281 w 7280005"/>
                  <a:gd name="connsiteY24" fmla="*/ 911504 h 2771761"/>
                  <a:gd name="connsiteX25" fmla="*/ 2843855 w 7280005"/>
                  <a:gd name="connsiteY25" fmla="*/ 1338224 h 2771761"/>
                  <a:gd name="connsiteX26" fmla="*/ 3049119 w 7280005"/>
                  <a:gd name="connsiteY26" fmla="*/ 1521581 h 2771761"/>
                  <a:gd name="connsiteX27" fmla="*/ 3178658 w 7280005"/>
                  <a:gd name="connsiteY27" fmla="*/ 1778280 h 2771761"/>
                  <a:gd name="connsiteX28" fmla="*/ 3186755 w 7280005"/>
                  <a:gd name="connsiteY28" fmla="*/ 2013071 h 2771761"/>
                  <a:gd name="connsiteX29" fmla="*/ 3030545 w 7280005"/>
                  <a:gd name="connsiteY29" fmla="*/ 2260721 h 2771761"/>
                  <a:gd name="connsiteX30" fmla="*/ 2771465 w 7280005"/>
                  <a:gd name="connsiteY30" fmla="*/ 2466461 h 2771761"/>
                  <a:gd name="connsiteX31" fmla="*/ 1978985 w 7280005"/>
                  <a:gd name="connsiteY31" fmla="*/ 2771261 h 2771761"/>
                  <a:gd name="connsiteX0" fmla="*/ 1978985 w 7275692"/>
                  <a:gd name="connsiteY0" fmla="*/ 2771261 h 2771761"/>
                  <a:gd name="connsiteX1" fmla="*/ 3373445 w 7275692"/>
                  <a:gd name="connsiteY1" fmla="*/ 2390261 h 2771761"/>
                  <a:gd name="connsiteX2" fmla="*/ 3952565 w 7275692"/>
                  <a:gd name="connsiteY2" fmla="*/ 2215001 h 2771761"/>
                  <a:gd name="connsiteX3" fmla="*/ 4569785 w 7275692"/>
                  <a:gd name="connsiteY3" fmla="*/ 2115941 h 2771761"/>
                  <a:gd name="connsiteX4" fmla="*/ 5225105 w 7275692"/>
                  <a:gd name="connsiteY4" fmla="*/ 2062601 h 2771761"/>
                  <a:gd name="connsiteX5" fmla="*/ 5918525 w 7275692"/>
                  <a:gd name="connsiteY5" fmla="*/ 2032121 h 2771761"/>
                  <a:gd name="connsiteX6" fmla="*/ 6660522 w 7275692"/>
                  <a:gd name="connsiteY6" fmla="*/ 2055934 h 2771761"/>
                  <a:gd name="connsiteX7" fmla="*/ 7109150 w 7275692"/>
                  <a:gd name="connsiteY7" fmla="*/ 2014500 h 2771761"/>
                  <a:gd name="connsiteX8" fmla="*/ 7270123 w 7275692"/>
                  <a:gd name="connsiteY8" fmla="*/ 1920202 h 2771761"/>
                  <a:gd name="connsiteX9" fmla="*/ 7213925 w 7275692"/>
                  <a:gd name="connsiteY9" fmla="*/ 1788281 h 2771761"/>
                  <a:gd name="connsiteX10" fmla="*/ 6977705 w 7275692"/>
                  <a:gd name="connsiteY10" fmla="*/ 1712081 h 2771761"/>
                  <a:gd name="connsiteX11" fmla="*/ 6352865 w 7275692"/>
                  <a:gd name="connsiteY11" fmla="*/ 1658741 h 2771761"/>
                  <a:gd name="connsiteX12" fmla="*/ 5057465 w 7275692"/>
                  <a:gd name="connsiteY12" fmla="*/ 1521581 h 2771761"/>
                  <a:gd name="connsiteX13" fmla="*/ 4554545 w 7275692"/>
                  <a:gd name="connsiteY13" fmla="*/ 1430141 h 2771761"/>
                  <a:gd name="connsiteX14" fmla="*/ 3838265 w 7275692"/>
                  <a:gd name="connsiteY14" fmla="*/ 1239641 h 2771761"/>
                  <a:gd name="connsiteX15" fmla="*/ 3000065 w 7275692"/>
                  <a:gd name="connsiteY15" fmla="*/ 942461 h 2771761"/>
                  <a:gd name="connsiteX16" fmla="*/ 1712285 w 7275692"/>
                  <a:gd name="connsiteY16" fmla="*/ 500501 h 2771761"/>
                  <a:gd name="connsiteX17" fmla="*/ 393072 w 7275692"/>
                  <a:gd name="connsiteY17" fmla="*/ 1868 h 2771761"/>
                  <a:gd name="connsiteX18" fmla="*/ 270202 w 7275692"/>
                  <a:gd name="connsiteY18" fmla="*/ 22345 h 2771761"/>
                  <a:gd name="connsiteX19" fmla="*/ 155900 w 7275692"/>
                  <a:gd name="connsiteY19" fmla="*/ 46157 h 2771761"/>
                  <a:gd name="connsiteX20" fmla="*/ 77320 w 7275692"/>
                  <a:gd name="connsiteY20" fmla="*/ 53302 h 2771761"/>
                  <a:gd name="connsiteX21" fmla="*/ 5405 w 7275692"/>
                  <a:gd name="connsiteY21" fmla="*/ 52349 h 2771761"/>
                  <a:gd name="connsiteX22" fmla="*/ 561665 w 7275692"/>
                  <a:gd name="connsiteY22" fmla="*/ 302381 h 2771761"/>
                  <a:gd name="connsiteX23" fmla="*/ 1285565 w 7275692"/>
                  <a:gd name="connsiteY23" fmla="*/ 576701 h 2771761"/>
                  <a:gd name="connsiteX24" fmla="*/ 2063281 w 7275692"/>
                  <a:gd name="connsiteY24" fmla="*/ 911504 h 2771761"/>
                  <a:gd name="connsiteX25" fmla="*/ 2843855 w 7275692"/>
                  <a:gd name="connsiteY25" fmla="*/ 1338224 h 2771761"/>
                  <a:gd name="connsiteX26" fmla="*/ 3049119 w 7275692"/>
                  <a:gd name="connsiteY26" fmla="*/ 1521581 h 2771761"/>
                  <a:gd name="connsiteX27" fmla="*/ 3178658 w 7275692"/>
                  <a:gd name="connsiteY27" fmla="*/ 1778280 h 2771761"/>
                  <a:gd name="connsiteX28" fmla="*/ 3186755 w 7275692"/>
                  <a:gd name="connsiteY28" fmla="*/ 2013071 h 2771761"/>
                  <a:gd name="connsiteX29" fmla="*/ 3030545 w 7275692"/>
                  <a:gd name="connsiteY29" fmla="*/ 2260721 h 2771761"/>
                  <a:gd name="connsiteX30" fmla="*/ 2771465 w 7275692"/>
                  <a:gd name="connsiteY30" fmla="*/ 2466461 h 2771761"/>
                  <a:gd name="connsiteX31" fmla="*/ 1978985 w 7275692"/>
                  <a:gd name="connsiteY31" fmla="*/ 2771261 h 2771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7275692" h="2771761">
                    <a:moveTo>
                      <a:pt x="1978985" y="2771261"/>
                    </a:moveTo>
                    <a:cubicBezTo>
                      <a:pt x="2079315" y="2758561"/>
                      <a:pt x="3044515" y="2482971"/>
                      <a:pt x="3373445" y="2390261"/>
                    </a:cubicBezTo>
                    <a:cubicBezTo>
                      <a:pt x="3702375" y="2297551"/>
                      <a:pt x="3753175" y="2260721"/>
                      <a:pt x="3952565" y="2215001"/>
                    </a:cubicBezTo>
                    <a:cubicBezTo>
                      <a:pt x="4151955" y="2169281"/>
                      <a:pt x="4357695" y="2141341"/>
                      <a:pt x="4569785" y="2115941"/>
                    </a:cubicBezTo>
                    <a:cubicBezTo>
                      <a:pt x="4781875" y="2090541"/>
                      <a:pt x="5000315" y="2076571"/>
                      <a:pt x="5225105" y="2062601"/>
                    </a:cubicBezTo>
                    <a:cubicBezTo>
                      <a:pt x="5449895" y="2048631"/>
                      <a:pt x="5679289" y="2033232"/>
                      <a:pt x="5918525" y="2032121"/>
                    </a:cubicBezTo>
                    <a:cubicBezTo>
                      <a:pt x="6157761" y="2031010"/>
                      <a:pt x="6462085" y="2058871"/>
                      <a:pt x="6660522" y="2055934"/>
                    </a:cubicBezTo>
                    <a:cubicBezTo>
                      <a:pt x="6858959" y="2052997"/>
                      <a:pt x="7007550" y="2037122"/>
                      <a:pt x="7109150" y="2014500"/>
                    </a:cubicBezTo>
                    <a:cubicBezTo>
                      <a:pt x="7210750" y="1991878"/>
                      <a:pt x="7252661" y="1957905"/>
                      <a:pt x="7270123" y="1920202"/>
                    </a:cubicBezTo>
                    <a:cubicBezTo>
                      <a:pt x="7287585" y="1882499"/>
                      <a:pt x="7262661" y="1822968"/>
                      <a:pt x="7213925" y="1788281"/>
                    </a:cubicBezTo>
                    <a:cubicBezTo>
                      <a:pt x="7165189" y="1753594"/>
                      <a:pt x="7121215" y="1733671"/>
                      <a:pt x="6977705" y="1712081"/>
                    </a:cubicBezTo>
                    <a:cubicBezTo>
                      <a:pt x="6834195" y="1690491"/>
                      <a:pt x="6352865" y="1658741"/>
                      <a:pt x="6352865" y="1658741"/>
                    </a:cubicBezTo>
                    <a:lnTo>
                      <a:pt x="5057465" y="1521581"/>
                    </a:lnTo>
                    <a:cubicBezTo>
                      <a:pt x="4757745" y="1483481"/>
                      <a:pt x="4757745" y="1477131"/>
                      <a:pt x="4554545" y="1430141"/>
                    </a:cubicBezTo>
                    <a:cubicBezTo>
                      <a:pt x="4351345" y="1383151"/>
                      <a:pt x="4097345" y="1320921"/>
                      <a:pt x="3838265" y="1239641"/>
                    </a:cubicBezTo>
                    <a:cubicBezTo>
                      <a:pt x="3579185" y="1158361"/>
                      <a:pt x="3000065" y="942461"/>
                      <a:pt x="3000065" y="942461"/>
                    </a:cubicBezTo>
                    <a:lnTo>
                      <a:pt x="1712285" y="500501"/>
                    </a:lnTo>
                    <a:cubicBezTo>
                      <a:pt x="1277786" y="343736"/>
                      <a:pt x="629135" y="93477"/>
                      <a:pt x="393072" y="1868"/>
                    </a:cubicBezTo>
                    <a:cubicBezTo>
                      <a:pt x="371800" y="-6387"/>
                      <a:pt x="309731" y="14964"/>
                      <a:pt x="270202" y="22345"/>
                    </a:cubicBezTo>
                    <a:cubicBezTo>
                      <a:pt x="230673" y="29726"/>
                      <a:pt x="197572" y="33854"/>
                      <a:pt x="155900" y="46157"/>
                    </a:cubicBezTo>
                    <a:cubicBezTo>
                      <a:pt x="114228" y="58460"/>
                      <a:pt x="102799" y="42348"/>
                      <a:pt x="77320" y="53302"/>
                    </a:cubicBezTo>
                    <a:cubicBezTo>
                      <a:pt x="51841" y="64256"/>
                      <a:pt x="-20153" y="36632"/>
                      <a:pt x="5405" y="52349"/>
                    </a:cubicBezTo>
                    <a:cubicBezTo>
                      <a:pt x="85732" y="91878"/>
                      <a:pt x="348305" y="214989"/>
                      <a:pt x="561665" y="302381"/>
                    </a:cubicBezTo>
                    <a:cubicBezTo>
                      <a:pt x="775025" y="389773"/>
                      <a:pt x="1035296" y="475180"/>
                      <a:pt x="1285565" y="576701"/>
                    </a:cubicBezTo>
                    <a:cubicBezTo>
                      <a:pt x="1535834" y="678222"/>
                      <a:pt x="1803566" y="784584"/>
                      <a:pt x="2063281" y="911504"/>
                    </a:cubicBezTo>
                    <a:cubicBezTo>
                      <a:pt x="2322996" y="1038424"/>
                      <a:pt x="2679549" y="1236545"/>
                      <a:pt x="2843855" y="1338224"/>
                    </a:cubicBezTo>
                    <a:cubicBezTo>
                      <a:pt x="3008161" y="1439903"/>
                      <a:pt x="2993319" y="1448238"/>
                      <a:pt x="3049119" y="1521581"/>
                    </a:cubicBezTo>
                    <a:cubicBezTo>
                      <a:pt x="3104920" y="1594924"/>
                      <a:pt x="3155719" y="1696365"/>
                      <a:pt x="3178658" y="1778280"/>
                    </a:cubicBezTo>
                    <a:cubicBezTo>
                      <a:pt x="3201597" y="1860195"/>
                      <a:pt x="3211440" y="1932664"/>
                      <a:pt x="3186755" y="2013071"/>
                    </a:cubicBezTo>
                    <a:cubicBezTo>
                      <a:pt x="3162070" y="2093478"/>
                      <a:pt x="3106745" y="2181981"/>
                      <a:pt x="3030545" y="2260721"/>
                    </a:cubicBezTo>
                    <a:cubicBezTo>
                      <a:pt x="2954345" y="2339461"/>
                      <a:pt x="2944185" y="2381371"/>
                      <a:pt x="2771465" y="2466461"/>
                    </a:cubicBezTo>
                    <a:cubicBezTo>
                      <a:pt x="2598745" y="2551551"/>
                      <a:pt x="1878655" y="2783961"/>
                      <a:pt x="1978985" y="2771261"/>
                    </a:cubicBezTo>
                    <a:close/>
                  </a:path>
                </a:pathLst>
              </a:cu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CA" b="1"/>
              </a:p>
            </p:txBody>
          </p:sp>
          <p:sp>
            <p:nvSpPr>
              <p:cNvPr id="14" name="Freeform 13"/>
              <p:cNvSpPr/>
              <p:nvPr/>
            </p:nvSpPr>
            <p:spPr>
              <a:xfrm>
                <a:off x="2855149" y="1024742"/>
                <a:ext cx="3245411" cy="3301125"/>
              </a:xfrm>
              <a:custGeom>
                <a:avLst/>
                <a:gdLst>
                  <a:gd name="connsiteX0" fmla="*/ 0 w 3195777"/>
                  <a:gd name="connsiteY0" fmla="*/ 0 h 2654300"/>
                  <a:gd name="connsiteX1" fmla="*/ 349250 w 3195777"/>
                  <a:gd name="connsiteY1" fmla="*/ 165100 h 2654300"/>
                  <a:gd name="connsiteX2" fmla="*/ 793750 w 3195777"/>
                  <a:gd name="connsiteY2" fmla="*/ 342900 h 2654300"/>
                  <a:gd name="connsiteX3" fmla="*/ 1644650 w 3195777"/>
                  <a:gd name="connsiteY3" fmla="*/ 654050 h 2654300"/>
                  <a:gd name="connsiteX4" fmla="*/ 2228850 w 3195777"/>
                  <a:gd name="connsiteY4" fmla="*/ 946150 h 2654300"/>
                  <a:gd name="connsiteX5" fmla="*/ 2603500 w 3195777"/>
                  <a:gd name="connsiteY5" fmla="*/ 1168400 h 2654300"/>
                  <a:gd name="connsiteX6" fmla="*/ 2965450 w 3195777"/>
                  <a:gd name="connsiteY6" fmla="*/ 1403350 h 2654300"/>
                  <a:gd name="connsiteX7" fmla="*/ 3155950 w 3195777"/>
                  <a:gd name="connsiteY7" fmla="*/ 1708150 h 2654300"/>
                  <a:gd name="connsiteX8" fmla="*/ 3187700 w 3195777"/>
                  <a:gd name="connsiteY8" fmla="*/ 1955800 h 2654300"/>
                  <a:gd name="connsiteX9" fmla="*/ 3048000 w 3195777"/>
                  <a:gd name="connsiteY9" fmla="*/ 2222500 h 2654300"/>
                  <a:gd name="connsiteX10" fmla="*/ 2711450 w 3195777"/>
                  <a:gd name="connsiteY10" fmla="*/ 2470150 h 2654300"/>
                  <a:gd name="connsiteX11" fmla="*/ 2292350 w 3195777"/>
                  <a:gd name="connsiteY11" fmla="*/ 2654300 h 2654300"/>
                  <a:gd name="connsiteX0" fmla="*/ 0 w 3195777"/>
                  <a:gd name="connsiteY0" fmla="*/ 0 h 2654300"/>
                  <a:gd name="connsiteX1" fmla="*/ 349250 w 3195777"/>
                  <a:gd name="connsiteY1" fmla="*/ 165100 h 2654300"/>
                  <a:gd name="connsiteX2" fmla="*/ 793750 w 3195777"/>
                  <a:gd name="connsiteY2" fmla="*/ 342900 h 2654300"/>
                  <a:gd name="connsiteX3" fmla="*/ 1644650 w 3195777"/>
                  <a:gd name="connsiteY3" fmla="*/ 691860 h 2654300"/>
                  <a:gd name="connsiteX4" fmla="*/ 2228850 w 3195777"/>
                  <a:gd name="connsiteY4" fmla="*/ 946150 h 2654300"/>
                  <a:gd name="connsiteX5" fmla="*/ 2603500 w 3195777"/>
                  <a:gd name="connsiteY5" fmla="*/ 1168400 h 2654300"/>
                  <a:gd name="connsiteX6" fmla="*/ 2965450 w 3195777"/>
                  <a:gd name="connsiteY6" fmla="*/ 1403350 h 2654300"/>
                  <a:gd name="connsiteX7" fmla="*/ 3155950 w 3195777"/>
                  <a:gd name="connsiteY7" fmla="*/ 1708150 h 2654300"/>
                  <a:gd name="connsiteX8" fmla="*/ 3187700 w 3195777"/>
                  <a:gd name="connsiteY8" fmla="*/ 1955800 h 2654300"/>
                  <a:gd name="connsiteX9" fmla="*/ 3048000 w 3195777"/>
                  <a:gd name="connsiteY9" fmla="*/ 2222500 h 2654300"/>
                  <a:gd name="connsiteX10" fmla="*/ 2711450 w 3195777"/>
                  <a:gd name="connsiteY10" fmla="*/ 2470150 h 2654300"/>
                  <a:gd name="connsiteX11" fmla="*/ 2292350 w 3195777"/>
                  <a:gd name="connsiteY11" fmla="*/ 2654300 h 2654300"/>
                  <a:gd name="connsiteX0" fmla="*/ 0 w 3195777"/>
                  <a:gd name="connsiteY0" fmla="*/ 0 h 2654300"/>
                  <a:gd name="connsiteX1" fmla="*/ 349250 w 3195777"/>
                  <a:gd name="connsiteY1" fmla="*/ 165100 h 2654300"/>
                  <a:gd name="connsiteX2" fmla="*/ 793750 w 3195777"/>
                  <a:gd name="connsiteY2" fmla="*/ 342900 h 2654300"/>
                  <a:gd name="connsiteX3" fmla="*/ 1644650 w 3195777"/>
                  <a:gd name="connsiteY3" fmla="*/ 691860 h 2654300"/>
                  <a:gd name="connsiteX4" fmla="*/ 2200858 w 3195777"/>
                  <a:gd name="connsiteY4" fmla="*/ 946150 h 2654300"/>
                  <a:gd name="connsiteX5" fmla="*/ 2603500 w 3195777"/>
                  <a:gd name="connsiteY5" fmla="*/ 1168400 h 2654300"/>
                  <a:gd name="connsiteX6" fmla="*/ 2965450 w 3195777"/>
                  <a:gd name="connsiteY6" fmla="*/ 1403350 h 2654300"/>
                  <a:gd name="connsiteX7" fmla="*/ 3155950 w 3195777"/>
                  <a:gd name="connsiteY7" fmla="*/ 1708150 h 2654300"/>
                  <a:gd name="connsiteX8" fmla="*/ 3187700 w 3195777"/>
                  <a:gd name="connsiteY8" fmla="*/ 1955800 h 2654300"/>
                  <a:gd name="connsiteX9" fmla="*/ 3048000 w 3195777"/>
                  <a:gd name="connsiteY9" fmla="*/ 2222500 h 2654300"/>
                  <a:gd name="connsiteX10" fmla="*/ 2711450 w 3195777"/>
                  <a:gd name="connsiteY10" fmla="*/ 2470150 h 2654300"/>
                  <a:gd name="connsiteX11" fmla="*/ 2292350 w 3195777"/>
                  <a:gd name="connsiteY11" fmla="*/ 2654300 h 2654300"/>
                  <a:gd name="connsiteX0" fmla="*/ 161601 w 3357378"/>
                  <a:gd name="connsiteY0" fmla="*/ 0 h 3382167"/>
                  <a:gd name="connsiteX1" fmla="*/ 510851 w 3357378"/>
                  <a:gd name="connsiteY1" fmla="*/ 165100 h 3382167"/>
                  <a:gd name="connsiteX2" fmla="*/ 955351 w 3357378"/>
                  <a:gd name="connsiteY2" fmla="*/ 342900 h 3382167"/>
                  <a:gd name="connsiteX3" fmla="*/ 1806251 w 3357378"/>
                  <a:gd name="connsiteY3" fmla="*/ 691860 h 3382167"/>
                  <a:gd name="connsiteX4" fmla="*/ 2362459 w 3357378"/>
                  <a:gd name="connsiteY4" fmla="*/ 946150 h 3382167"/>
                  <a:gd name="connsiteX5" fmla="*/ 2765101 w 3357378"/>
                  <a:gd name="connsiteY5" fmla="*/ 1168400 h 3382167"/>
                  <a:gd name="connsiteX6" fmla="*/ 3127051 w 3357378"/>
                  <a:gd name="connsiteY6" fmla="*/ 1403350 h 3382167"/>
                  <a:gd name="connsiteX7" fmla="*/ 3317551 w 3357378"/>
                  <a:gd name="connsiteY7" fmla="*/ 1708150 h 3382167"/>
                  <a:gd name="connsiteX8" fmla="*/ 3349301 w 3357378"/>
                  <a:gd name="connsiteY8" fmla="*/ 1955800 h 3382167"/>
                  <a:gd name="connsiteX9" fmla="*/ 3209601 w 3357378"/>
                  <a:gd name="connsiteY9" fmla="*/ 2222500 h 3382167"/>
                  <a:gd name="connsiteX10" fmla="*/ 2873051 w 3357378"/>
                  <a:gd name="connsiteY10" fmla="*/ 2470150 h 3382167"/>
                  <a:gd name="connsiteX11" fmla="*/ 0 w 3357378"/>
                  <a:gd name="connsiteY11" fmla="*/ 3382167 h 3382167"/>
                  <a:gd name="connsiteX0" fmla="*/ 161601 w 3357378"/>
                  <a:gd name="connsiteY0" fmla="*/ 0 h 3382167"/>
                  <a:gd name="connsiteX1" fmla="*/ 510851 w 3357378"/>
                  <a:gd name="connsiteY1" fmla="*/ 165100 h 3382167"/>
                  <a:gd name="connsiteX2" fmla="*/ 955351 w 3357378"/>
                  <a:gd name="connsiteY2" fmla="*/ 342900 h 3382167"/>
                  <a:gd name="connsiteX3" fmla="*/ 1806251 w 3357378"/>
                  <a:gd name="connsiteY3" fmla="*/ 691860 h 3382167"/>
                  <a:gd name="connsiteX4" fmla="*/ 2362459 w 3357378"/>
                  <a:gd name="connsiteY4" fmla="*/ 946150 h 3382167"/>
                  <a:gd name="connsiteX5" fmla="*/ 2765101 w 3357378"/>
                  <a:gd name="connsiteY5" fmla="*/ 1168400 h 3382167"/>
                  <a:gd name="connsiteX6" fmla="*/ 3127051 w 3357378"/>
                  <a:gd name="connsiteY6" fmla="*/ 1403350 h 3382167"/>
                  <a:gd name="connsiteX7" fmla="*/ 3317551 w 3357378"/>
                  <a:gd name="connsiteY7" fmla="*/ 1708150 h 3382167"/>
                  <a:gd name="connsiteX8" fmla="*/ 3349301 w 3357378"/>
                  <a:gd name="connsiteY8" fmla="*/ 1955800 h 3382167"/>
                  <a:gd name="connsiteX9" fmla="*/ 3209601 w 3357378"/>
                  <a:gd name="connsiteY9" fmla="*/ 2222500 h 3382167"/>
                  <a:gd name="connsiteX10" fmla="*/ 2873051 w 3357378"/>
                  <a:gd name="connsiteY10" fmla="*/ 2470150 h 3382167"/>
                  <a:gd name="connsiteX11" fmla="*/ 1801745 w 3357378"/>
                  <a:gd name="connsiteY11" fmla="*/ 2831485 h 3382167"/>
                  <a:gd name="connsiteX12" fmla="*/ 0 w 3357378"/>
                  <a:gd name="connsiteY12" fmla="*/ 3382167 h 3382167"/>
                  <a:gd name="connsiteX0" fmla="*/ 161601 w 3357378"/>
                  <a:gd name="connsiteY0" fmla="*/ 0 h 3382167"/>
                  <a:gd name="connsiteX1" fmla="*/ 510851 w 3357378"/>
                  <a:gd name="connsiteY1" fmla="*/ 165100 h 3382167"/>
                  <a:gd name="connsiteX2" fmla="*/ 955351 w 3357378"/>
                  <a:gd name="connsiteY2" fmla="*/ 342900 h 3382167"/>
                  <a:gd name="connsiteX3" fmla="*/ 1806251 w 3357378"/>
                  <a:gd name="connsiteY3" fmla="*/ 691860 h 3382167"/>
                  <a:gd name="connsiteX4" fmla="*/ 2362459 w 3357378"/>
                  <a:gd name="connsiteY4" fmla="*/ 946150 h 3382167"/>
                  <a:gd name="connsiteX5" fmla="*/ 2765101 w 3357378"/>
                  <a:gd name="connsiteY5" fmla="*/ 1168400 h 3382167"/>
                  <a:gd name="connsiteX6" fmla="*/ 3127051 w 3357378"/>
                  <a:gd name="connsiteY6" fmla="*/ 1403350 h 3382167"/>
                  <a:gd name="connsiteX7" fmla="*/ 3317551 w 3357378"/>
                  <a:gd name="connsiteY7" fmla="*/ 1708150 h 3382167"/>
                  <a:gd name="connsiteX8" fmla="*/ 3349301 w 3357378"/>
                  <a:gd name="connsiteY8" fmla="*/ 1955800 h 3382167"/>
                  <a:gd name="connsiteX9" fmla="*/ 3209601 w 3357378"/>
                  <a:gd name="connsiteY9" fmla="*/ 2222500 h 3382167"/>
                  <a:gd name="connsiteX10" fmla="*/ 2873051 w 3357378"/>
                  <a:gd name="connsiteY10" fmla="*/ 2470150 h 3382167"/>
                  <a:gd name="connsiteX11" fmla="*/ 1717770 w 3357378"/>
                  <a:gd name="connsiteY11" fmla="*/ 2878751 h 3382167"/>
                  <a:gd name="connsiteX12" fmla="*/ 0 w 3357378"/>
                  <a:gd name="connsiteY12" fmla="*/ 3382167 h 3382167"/>
                  <a:gd name="connsiteX0" fmla="*/ 49634 w 3245411"/>
                  <a:gd name="connsiteY0" fmla="*/ 0 h 3344356"/>
                  <a:gd name="connsiteX1" fmla="*/ 398884 w 3245411"/>
                  <a:gd name="connsiteY1" fmla="*/ 165100 h 3344356"/>
                  <a:gd name="connsiteX2" fmla="*/ 843384 w 3245411"/>
                  <a:gd name="connsiteY2" fmla="*/ 342900 h 3344356"/>
                  <a:gd name="connsiteX3" fmla="*/ 1694284 w 3245411"/>
                  <a:gd name="connsiteY3" fmla="*/ 691860 h 3344356"/>
                  <a:gd name="connsiteX4" fmla="*/ 2250492 w 3245411"/>
                  <a:gd name="connsiteY4" fmla="*/ 946150 h 3344356"/>
                  <a:gd name="connsiteX5" fmla="*/ 2653134 w 3245411"/>
                  <a:gd name="connsiteY5" fmla="*/ 1168400 h 3344356"/>
                  <a:gd name="connsiteX6" fmla="*/ 3015084 w 3245411"/>
                  <a:gd name="connsiteY6" fmla="*/ 1403350 h 3344356"/>
                  <a:gd name="connsiteX7" fmla="*/ 3205584 w 3245411"/>
                  <a:gd name="connsiteY7" fmla="*/ 1708150 h 3344356"/>
                  <a:gd name="connsiteX8" fmla="*/ 3237334 w 3245411"/>
                  <a:gd name="connsiteY8" fmla="*/ 1955800 h 3344356"/>
                  <a:gd name="connsiteX9" fmla="*/ 3097634 w 3245411"/>
                  <a:gd name="connsiteY9" fmla="*/ 2222500 h 3344356"/>
                  <a:gd name="connsiteX10" fmla="*/ 2761084 w 3245411"/>
                  <a:gd name="connsiteY10" fmla="*/ 2470150 h 3344356"/>
                  <a:gd name="connsiteX11" fmla="*/ 1605803 w 3245411"/>
                  <a:gd name="connsiteY11" fmla="*/ 2878751 h 3344356"/>
                  <a:gd name="connsiteX12" fmla="*/ 0 w 3245411"/>
                  <a:gd name="connsiteY12" fmla="*/ 3344356 h 3344356"/>
                  <a:gd name="connsiteX0" fmla="*/ 49634 w 3245411"/>
                  <a:gd name="connsiteY0" fmla="*/ 0 h 3344356"/>
                  <a:gd name="connsiteX1" fmla="*/ 398884 w 3245411"/>
                  <a:gd name="connsiteY1" fmla="*/ 165100 h 3344356"/>
                  <a:gd name="connsiteX2" fmla="*/ 843384 w 3245411"/>
                  <a:gd name="connsiteY2" fmla="*/ 342900 h 3344356"/>
                  <a:gd name="connsiteX3" fmla="*/ 1694284 w 3245411"/>
                  <a:gd name="connsiteY3" fmla="*/ 691860 h 3344356"/>
                  <a:gd name="connsiteX4" fmla="*/ 2250492 w 3245411"/>
                  <a:gd name="connsiteY4" fmla="*/ 946150 h 3344356"/>
                  <a:gd name="connsiteX5" fmla="*/ 2653134 w 3245411"/>
                  <a:gd name="connsiteY5" fmla="*/ 1168400 h 3344356"/>
                  <a:gd name="connsiteX6" fmla="*/ 3015084 w 3245411"/>
                  <a:gd name="connsiteY6" fmla="*/ 1403350 h 3344356"/>
                  <a:gd name="connsiteX7" fmla="*/ 3205584 w 3245411"/>
                  <a:gd name="connsiteY7" fmla="*/ 1708150 h 3344356"/>
                  <a:gd name="connsiteX8" fmla="*/ 3237334 w 3245411"/>
                  <a:gd name="connsiteY8" fmla="*/ 1955800 h 3344356"/>
                  <a:gd name="connsiteX9" fmla="*/ 3097634 w 3245411"/>
                  <a:gd name="connsiteY9" fmla="*/ 2222500 h 3344356"/>
                  <a:gd name="connsiteX10" fmla="*/ 2714431 w 3245411"/>
                  <a:gd name="connsiteY10" fmla="*/ 2489057 h 3344356"/>
                  <a:gd name="connsiteX11" fmla="*/ 1605803 w 3245411"/>
                  <a:gd name="connsiteY11" fmla="*/ 2878751 h 3344356"/>
                  <a:gd name="connsiteX12" fmla="*/ 0 w 3245411"/>
                  <a:gd name="connsiteY12" fmla="*/ 3344356 h 3344356"/>
                  <a:gd name="connsiteX0" fmla="*/ 49634 w 3245411"/>
                  <a:gd name="connsiteY0" fmla="*/ 0 h 3344356"/>
                  <a:gd name="connsiteX1" fmla="*/ 398884 w 3245411"/>
                  <a:gd name="connsiteY1" fmla="*/ 165100 h 3344356"/>
                  <a:gd name="connsiteX2" fmla="*/ 843384 w 3245411"/>
                  <a:gd name="connsiteY2" fmla="*/ 342900 h 3344356"/>
                  <a:gd name="connsiteX3" fmla="*/ 1694284 w 3245411"/>
                  <a:gd name="connsiteY3" fmla="*/ 691860 h 3344356"/>
                  <a:gd name="connsiteX4" fmla="*/ 2250492 w 3245411"/>
                  <a:gd name="connsiteY4" fmla="*/ 946150 h 3344356"/>
                  <a:gd name="connsiteX5" fmla="*/ 2653134 w 3245411"/>
                  <a:gd name="connsiteY5" fmla="*/ 1168400 h 3344356"/>
                  <a:gd name="connsiteX6" fmla="*/ 3015084 w 3245411"/>
                  <a:gd name="connsiteY6" fmla="*/ 1403350 h 3344356"/>
                  <a:gd name="connsiteX7" fmla="*/ 3205584 w 3245411"/>
                  <a:gd name="connsiteY7" fmla="*/ 1708150 h 3344356"/>
                  <a:gd name="connsiteX8" fmla="*/ 3237334 w 3245411"/>
                  <a:gd name="connsiteY8" fmla="*/ 1955800 h 3344356"/>
                  <a:gd name="connsiteX9" fmla="*/ 3097634 w 3245411"/>
                  <a:gd name="connsiteY9" fmla="*/ 2222500 h 3344356"/>
                  <a:gd name="connsiteX10" fmla="*/ 2714431 w 3245411"/>
                  <a:gd name="connsiteY10" fmla="*/ 2489057 h 3344356"/>
                  <a:gd name="connsiteX11" fmla="*/ 1577811 w 3245411"/>
                  <a:gd name="connsiteY11" fmla="*/ 2897657 h 3344356"/>
                  <a:gd name="connsiteX12" fmla="*/ 0 w 3245411"/>
                  <a:gd name="connsiteY12" fmla="*/ 3344356 h 3344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45411" h="3344356">
                    <a:moveTo>
                      <a:pt x="49634" y="0"/>
                    </a:moveTo>
                    <a:cubicBezTo>
                      <a:pt x="158113" y="53975"/>
                      <a:pt x="266592" y="107950"/>
                      <a:pt x="398884" y="165100"/>
                    </a:cubicBezTo>
                    <a:cubicBezTo>
                      <a:pt x="531176" y="222250"/>
                      <a:pt x="627484" y="255107"/>
                      <a:pt x="843384" y="342900"/>
                    </a:cubicBezTo>
                    <a:lnTo>
                      <a:pt x="1694284" y="691860"/>
                    </a:lnTo>
                    <a:cubicBezTo>
                      <a:pt x="1928802" y="792402"/>
                      <a:pt x="2090684" y="866727"/>
                      <a:pt x="2250492" y="946150"/>
                    </a:cubicBezTo>
                    <a:cubicBezTo>
                      <a:pt x="2410300" y="1025573"/>
                      <a:pt x="2525702" y="1092200"/>
                      <a:pt x="2653134" y="1168400"/>
                    </a:cubicBezTo>
                    <a:cubicBezTo>
                      <a:pt x="2780566" y="1244600"/>
                      <a:pt x="2923009" y="1313392"/>
                      <a:pt x="3015084" y="1403350"/>
                    </a:cubicBezTo>
                    <a:cubicBezTo>
                      <a:pt x="3107159" y="1493308"/>
                      <a:pt x="3168542" y="1616075"/>
                      <a:pt x="3205584" y="1708150"/>
                    </a:cubicBezTo>
                    <a:cubicBezTo>
                      <a:pt x="3242626" y="1800225"/>
                      <a:pt x="3255326" y="1870075"/>
                      <a:pt x="3237334" y="1955800"/>
                    </a:cubicBezTo>
                    <a:cubicBezTo>
                      <a:pt x="3219342" y="2041525"/>
                      <a:pt x="3184784" y="2133624"/>
                      <a:pt x="3097634" y="2222500"/>
                    </a:cubicBezTo>
                    <a:cubicBezTo>
                      <a:pt x="3010484" y="2311376"/>
                      <a:pt x="2967735" y="2376531"/>
                      <a:pt x="2714431" y="2489057"/>
                    </a:cubicBezTo>
                    <a:cubicBezTo>
                      <a:pt x="2461127" y="2601583"/>
                      <a:pt x="2056653" y="2745654"/>
                      <a:pt x="1577811" y="2897657"/>
                    </a:cubicBezTo>
                    <a:cubicBezTo>
                      <a:pt x="1098969" y="3049660"/>
                      <a:pt x="300291" y="3252576"/>
                      <a:pt x="0" y="3344356"/>
                    </a:cubicBezTo>
                  </a:path>
                </a:pathLst>
              </a:custGeom>
              <a:noFill/>
              <a:ln w="63500" cap="rnd" cmpd="tri">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CA" b="1"/>
              </a:p>
            </p:txBody>
          </p:sp>
          <p:sp>
            <p:nvSpPr>
              <p:cNvPr id="15" name="Freeform 14"/>
              <p:cNvSpPr/>
              <p:nvPr/>
            </p:nvSpPr>
            <p:spPr>
              <a:xfrm>
                <a:off x="3275412" y="980517"/>
                <a:ext cx="5979077" cy="1649552"/>
              </a:xfrm>
              <a:custGeom>
                <a:avLst/>
                <a:gdLst>
                  <a:gd name="connsiteX0" fmla="*/ 0 w 6354147"/>
                  <a:gd name="connsiteY0" fmla="*/ 0 h 1912775"/>
                  <a:gd name="connsiteX1" fmla="*/ 1651518 w 6354147"/>
                  <a:gd name="connsiteY1" fmla="*/ 653142 h 1912775"/>
                  <a:gd name="connsiteX2" fmla="*/ 2771192 w 6354147"/>
                  <a:gd name="connsiteY2" fmla="*/ 1082351 h 1912775"/>
                  <a:gd name="connsiteX3" fmla="*/ 3545633 w 6354147"/>
                  <a:gd name="connsiteY3" fmla="*/ 1371600 h 1912775"/>
                  <a:gd name="connsiteX4" fmla="*/ 4170784 w 6354147"/>
                  <a:gd name="connsiteY4" fmla="*/ 1576873 h 1912775"/>
                  <a:gd name="connsiteX5" fmla="*/ 4562669 w 6354147"/>
                  <a:gd name="connsiteY5" fmla="*/ 1679510 h 1912775"/>
                  <a:gd name="connsiteX6" fmla="*/ 5355771 w 6354147"/>
                  <a:gd name="connsiteY6" fmla="*/ 1800808 h 1912775"/>
                  <a:gd name="connsiteX7" fmla="*/ 6354147 w 6354147"/>
                  <a:gd name="connsiteY7" fmla="*/ 1912775 h 1912775"/>
                  <a:gd name="connsiteX0" fmla="*/ 0 w 6384211"/>
                  <a:gd name="connsiteY0" fmla="*/ 0 h 1934725"/>
                  <a:gd name="connsiteX1" fmla="*/ 1681582 w 6384211"/>
                  <a:gd name="connsiteY1" fmla="*/ 675092 h 1934725"/>
                  <a:gd name="connsiteX2" fmla="*/ 2801256 w 6384211"/>
                  <a:gd name="connsiteY2" fmla="*/ 1104301 h 1934725"/>
                  <a:gd name="connsiteX3" fmla="*/ 3575697 w 6384211"/>
                  <a:gd name="connsiteY3" fmla="*/ 1393550 h 1934725"/>
                  <a:gd name="connsiteX4" fmla="*/ 4200848 w 6384211"/>
                  <a:gd name="connsiteY4" fmla="*/ 1598823 h 1934725"/>
                  <a:gd name="connsiteX5" fmla="*/ 4592733 w 6384211"/>
                  <a:gd name="connsiteY5" fmla="*/ 1701460 h 1934725"/>
                  <a:gd name="connsiteX6" fmla="*/ 5385835 w 6384211"/>
                  <a:gd name="connsiteY6" fmla="*/ 1822758 h 1934725"/>
                  <a:gd name="connsiteX7" fmla="*/ 6384211 w 6384211"/>
                  <a:gd name="connsiteY7" fmla="*/ 1934725 h 1934725"/>
                  <a:gd name="connsiteX0" fmla="*/ 0 w 6404671"/>
                  <a:gd name="connsiteY0" fmla="*/ 0 h 1927256"/>
                  <a:gd name="connsiteX1" fmla="*/ 1681582 w 6404671"/>
                  <a:gd name="connsiteY1" fmla="*/ 675092 h 1927256"/>
                  <a:gd name="connsiteX2" fmla="*/ 2801256 w 6404671"/>
                  <a:gd name="connsiteY2" fmla="*/ 1104301 h 1927256"/>
                  <a:gd name="connsiteX3" fmla="*/ 3575697 w 6404671"/>
                  <a:gd name="connsiteY3" fmla="*/ 1393550 h 1927256"/>
                  <a:gd name="connsiteX4" fmla="*/ 4200848 w 6404671"/>
                  <a:gd name="connsiteY4" fmla="*/ 1598823 h 1927256"/>
                  <a:gd name="connsiteX5" fmla="*/ 4592733 w 6404671"/>
                  <a:gd name="connsiteY5" fmla="*/ 1701460 h 1927256"/>
                  <a:gd name="connsiteX6" fmla="*/ 5385835 w 6404671"/>
                  <a:gd name="connsiteY6" fmla="*/ 1822758 h 1927256"/>
                  <a:gd name="connsiteX7" fmla="*/ 6404671 w 6404671"/>
                  <a:gd name="connsiteY7" fmla="*/ 1927256 h 1927256"/>
                  <a:gd name="connsiteX0" fmla="*/ 0 w 6421721"/>
                  <a:gd name="connsiteY0" fmla="*/ 0 h 1934725"/>
                  <a:gd name="connsiteX1" fmla="*/ 1681582 w 6421721"/>
                  <a:gd name="connsiteY1" fmla="*/ 675092 h 1934725"/>
                  <a:gd name="connsiteX2" fmla="*/ 2801256 w 6421721"/>
                  <a:gd name="connsiteY2" fmla="*/ 1104301 h 1934725"/>
                  <a:gd name="connsiteX3" fmla="*/ 3575697 w 6421721"/>
                  <a:gd name="connsiteY3" fmla="*/ 1393550 h 1934725"/>
                  <a:gd name="connsiteX4" fmla="*/ 4200848 w 6421721"/>
                  <a:gd name="connsiteY4" fmla="*/ 1598823 h 1934725"/>
                  <a:gd name="connsiteX5" fmla="*/ 4592733 w 6421721"/>
                  <a:gd name="connsiteY5" fmla="*/ 1701460 h 1934725"/>
                  <a:gd name="connsiteX6" fmla="*/ 5385835 w 6421721"/>
                  <a:gd name="connsiteY6" fmla="*/ 1822758 h 1934725"/>
                  <a:gd name="connsiteX7" fmla="*/ 6421721 w 6421721"/>
                  <a:gd name="connsiteY7" fmla="*/ 1934725 h 1934725"/>
                  <a:gd name="connsiteX0" fmla="*/ 0 w 6421721"/>
                  <a:gd name="connsiteY0" fmla="*/ 0 h 1943127"/>
                  <a:gd name="connsiteX1" fmla="*/ 1681582 w 6421721"/>
                  <a:gd name="connsiteY1" fmla="*/ 675092 h 1943127"/>
                  <a:gd name="connsiteX2" fmla="*/ 2801256 w 6421721"/>
                  <a:gd name="connsiteY2" fmla="*/ 1104301 h 1943127"/>
                  <a:gd name="connsiteX3" fmla="*/ 3575697 w 6421721"/>
                  <a:gd name="connsiteY3" fmla="*/ 1393550 h 1943127"/>
                  <a:gd name="connsiteX4" fmla="*/ 4200848 w 6421721"/>
                  <a:gd name="connsiteY4" fmla="*/ 1598823 h 1943127"/>
                  <a:gd name="connsiteX5" fmla="*/ 4592733 w 6421721"/>
                  <a:gd name="connsiteY5" fmla="*/ 1701460 h 1943127"/>
                  <a:gd name="connsiteX6" fmla="*/ 5385835 w 6421721"/>
                  <a:gd name="connsiteY6" fmla="*/ 1822758 h 1943127"/>
                  <a:gd name="connsiteX7" fmla="*/ 6421721 w 6421721"/>
                  <a:gd name="connsiteY7" fmla="*/ 1943127 h 1943127"/>
                  <a:gd name="connsiteX0" fmla="*/ 0 w 6421721"/>
                  <a:gd name="connsiteY0" fmla="*/ 0 h 1940326"/>
                  <a:gd name="connsiteX1" fmla="*/ 1681582 w 6421721"/>
                  <a:gd name="connsiteY1" fmla="*/ 675092 h 1940326"/>
                  <a:gd name="connsiteX2" fmla="*/ 2801256 w 6421721"/>
                  <a:gd name="connsiteY2" fmla="*/ 1104301 h 1940326"/>
                  <a:gd name="connsiteX3" fmla="*/ 3575697 w 6421721"/>
                  <a:gd name="connsiteY3" fmla="*/ 1393550 h 1940326"/>
                  <a:gd name="connsiteX4" fmla="*/ 4200848 w 6421721"/>
                  <a:gd name="connsiteY4" fmla="*/ 1598823 h 1940326"/>
                  <a:gd name="connsiteX5" fmla="*/ 4592733 w 6421721"/>
                  <a:gd name="connsiteY5" fmla="*/ 1701460 h 1940326"/>
                  <a:gd name="connsiteX6" fmla="*/ 5385835 w 6421721"/>
                  <a:gd name="connsiteY6" fmla="*/ 1822758 h 1940326"/>
                  <a:gd name="connsiteX7" fmla="*/ 6421721 w 6421721"/>
                  <a:gd name="connsiteY7" fmla="*/ 1940326 h 1940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21721" h="1940326">
                    <a:moveTo>
                      <a:pt x="0" y="0"/>
                    </a:moveTo>
                    <a:lnTo>
                      <a:pt x="1681582" y="675092"/>
                    </a:lnTo>
                    <a:cubicBezTo>
                      <a:pt x="2148458" y="859142"/>
                      <a:pt x="2428031" y="961231"/>
                      <a:pt x="2801256" y="1104301"/>
                    </a:cubicBezTo>
                    <a:lnTo>
                      <a:pt x="3575697" y="1393550"/>
                    </a:lnTo>
                    <a:cubicBezTo>
                      <a:pt x="3808962" y="1475970"/>
                      <a:pt x="4031342" y="1547505"/>
                      <a:pt x="4200848" y="1598823"/>
                    </a:cubicBezTo>
                    <a:cubicBezTo>
                      <a:pt x="4370354" y="1650141"/>
                      <a:pt x="4395235" y="1664138"/>
                      <a:pt x="4592733" y="1701460"/>
                    </a:cubicBezTo>
                    <a:cubicBezTo>
                      <a:pt x="4790231" y="1738782"/>
                      <a:pt x="5081004" y="1782947"/>
                      <a:pt x="5385835" y="1822758"/>
                    </a:cubicBezTo>
                    <a:cubicBezTo>
                      <a:pt x="5690666" y="1862569"/>
                      <a:pt x="6071823" y="1903781"/>
                      <a:pt x="6421721" y="1940326"/>
                    </a:cubicBezTo>
                  </a:path>
                </a:pathLst>
              </a:cu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CA" b="1"/>
              </a:p>
            </p:txBody>
          </p:sp>
          <p:sp>
            <p:nvSpPr>
              <p:cNvPr id="16" name="Freeform 15"/>
              <p:cNvSpPr/>
              <p:nvPr/>
            </p:nvSpPr>
            <p:spPr>
              <a:xfrm>
                <a:off x="2454870" y="3017193"/>
                <a:ext cx="6764694" cy="1614196"/>
              </a:xfrm>
              <a:custGeom>
                <a:avLst/>
                <a:gdLst>
                  <a:gd name="connsiteX0" fmla="*/ 0 w 6764694"/>
                  <a:gd name="connsiteY0" fmla="*/ 1614196 h 1614196"/>
                  <a:gd name="connsiteX1" fmla="*/ 1670180 w 6764694"/>
                  <a:gd name="connsiteY1" fmla="*/ 1063690 h 1614196"/>
                  <a:gd name="connsiteX2" fmla="*/ 2463282 w 6764694"/>
                  <a:gd name="connsiteY2" fmla="*/ 821094 h 1614196"/>
                  <a:gd name="connsiteX3" fmla="*/ 3620278 w 6764694"/>
                  <a:gd name="connsiteY3" fmla="*/ 447869 h 1614196"/>
                  <a:gd name="connsiteX4" fmla="*/ 4058816 w 6764694"/>
                  <a:gd name="connsiteY4" fmla="*/ 335902 h 1614196"/>
                  <a:gd name="connsiteX5" fmla="*/ 4553339 w 6764694"/>
                  <a:gd name="connsiteY5" fmla="*/ 205273 h 1614196"/>
                  <a:gd name="connsiteX6" fmla="*/ 5038531 w 6764694"/>
                  <a:gd name="connsiteY6" fmla="*/ 139959 h 1614196"/>
                  <a:gd name="connsiteX7" fmla="*/ 5887616 w 6764694"/>
                  <a:gd name="connsiteY7" fmla="*/ 55983 h 1614196"/>
                  <a:gd name="connsiteX8" fmla="*/ 6764694 w 6764694"/>
                  <a:gd name="connsiteY8" fmla="*/ 0 h 1614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64694" h="1614196">
                    <a:moveTo>
                      <a:pt x="0" y="1614196"/>
                    </a:moveTo>
                    <a:lnTo>
                      <a:pt x="1670180" y="1063690"/>
                    </a:lnTo>
                    <a:cubicBezTo>
                      <a:pt x="2080727" y="931506"/>
                      <a:pt x="2463282" y="821094"/>
                      <a:pt x="2463282" y="821094"/>
                    </a:cubicBezTo>
                    <a:lnTo>
                      <a:pt x="3620278" y="447869"/>
                    </a:lnTo>
                    <a:cubicBezTo>
                      <a:pt x="3886200" y="367004"/>
                      <a:pt x="4058816" y="335902"/>
                      <a:pt x="4058816" y="335902"/>
                    </a:cubicBezTo>
                    <a:cubicBezTo>
                      <a:pt x="4214326" y="295469"/>
                      <a:pt x="4390053" y="237930"/>
                      <a:pt x="4553339" y="205273"/>
                    </a:cubicBezTo>
                    <a:cubicBezTo>
                      <a:pt x="4716625" y="172616"/>
                      <a:pt x="4816152" y="164841"/>
                      <a:pt x="5038531" y="139959"/>
                    </a:cubicBezTo>
                    <a:cubicBezTo>
                      <a:pt x="5260911" y="115077"/>
                      <a:pt x="5599922" y="79309"/>
                      <a:pt x="5887616" y="55983"/>
                    </a:cubicBezTo>
                    <a:cubicBezTo>
                      <a:pt x="6175310" y="32657"/>
                      <a:pt x="6470002" y="16328"/>
                      <a:pt x="6764694" y="0"/>
                    </a:cubicBezTo>
                  </a:path>
                </a:pathLst>
              </a:cu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CA" b="1"/>
              </a:p>
            </p:txBody>
          </p:sp>
          <p:sp>
            <p:nvSpPr>
              <p:cNvPr id="17" name="Freeform 16"/>
              <p:cNvSpPr/>
              <p:nvPr/>
            </p:nvSpPr>
            <p:spPr>
              <a:xfrm>
                <a:off x="2846757" y="3012935"/>
                <a:ext cx="6394044" cy="1301213"/>
              </a:xfrm>
              <a:custGeom>
                <a:avLst/>
                <a:gdLst>
                  <a:gd name="connsiteX0" fmla="*/ 0 w 6382139"/>
                  <a:gd name="connsiteY0" fmla="*/ 1306687 h 1306687"/>
                  <a:gd name="connsiteX1" fmla="*/ 821094 w 6382139"/>
                  <a:gd name="connsiteY1" fmla="*/ 1092083 h 1306687"/>
                  <a:gd name="connsiteX2" fmla="*/ 1688841 w 6382139"/>
                  <a:gd name="connsiteY2" fmla="*/ 868148 h 1306687"/>
                  <a:gd name="connsiteX3" fmla="*/ 2435290 w 6382139"/>
                  <a:gd name="connsiteY3" fmla="*/ 634883 h 1306687"/>
                  <a:gd name="connsiteX4" fmla="*/ 3489649 w 6382139"/>
                  <a:gd name="connsiteY4" fmla="*/ 317642 h 1306687"/>
                  <a:gd name="connsiteX5" fmla="*/ 3881535 w 6382139"/>
                  <a:gd name="connsiteY5" fmla="*/ 215005 h 1306687"/>
                  <a:gd name="connsiteX6" fmla="*/ 4357396 w 6382139"/>
                  <a:gd name="connsiteY6" fmla="*/ 121699 h 1306687"/>
                  <a:gd name="connsiteX7" fmla="*/ 4851918 w 6382139"/>
                  <a:gd name="connsiteY7" fmla="*/ 65715 h 1306687"/>
                  <a:gd name="connsiteX8" fmla="*/ 5626359 w 6382139"/>
                  <a:gd name="connsiteY8" fmla="*/ 9732 h 1306687"/>
                  <a:gd name="connsiteX9" fmla="*/ 6382139 w 6382139"/>
                  <a:gd name="connsiteY9" fmla="*/ 401 h 1306687"/>
                  <a:gd name="connsiteX0" fmla="*/ 0 w 6386901"/>
                  <a:gd name="connsiteY0" fmla="*/ 1304817 h 1304817"/>
                  <a:gd name="connsiteX1" fmla="*/ 821094 w 6386901"/>
                  <a:gd name="connsiteY1" fmla="*/ 1090213 h 1304817"/>
                  <a:gd name="connsiteX2" fmla="*/ 1688841 w 6386901"/>
                  <a:gd name="connsiteY2" fmla="*/ 866278 h 1304817"/>
                  <a:gd name="connsiteX3" fmla="*/ 2435290 w 6386901"/>
                  <a:gd name="connsiteY3" fmla="*/ 633013 h 1304817"/>
                  <a:gd name="connsiteX4" fmla="*/ 3489649 w 6386901"/>
                  <a:gd name="connsiteY4" fmla="*/ 315772 h 1304817"/>
                  <a:gd name="connsiteX5" fmla="*/ 3881535 w 6386901"/>
                  <a:gd name="connsiteY5" fmla="*/ 213135 h 1304817"/>
                  <a:gd name="connsiteX6" fmla="*/ 4357396 w 6386901"/>
                  <a:gd name="connsiteY6" fmla="*/ 119829 h 1304817"/>
                  <a:gd name="connsiteX7" fmla="*/ 4851918 w 6386901"/>
                  <a:gd name="connsiteY7" fmla="*/ 63845 h 1304817"/>
                  <a:gd name="connsiteX8" fmla="*/ 5626359 w 6386901"/>
                  <a:gd name="connsiteY8" fmla="*/ 7862 h 1304817"/>
                  <a:gd name="connsiteX9" fmla="*/ 6386901 w 6386901"/>
                  <a:gd name="connsiteY9" fmla="*/ 912 h 1304817"/>
                  <a:gd name="connsiteX0" fmla="*/ 0 w 6394044"/>
                  <a:gd name="connsiteY0" fmla="*/ 1301213 h 1301213"/>
                  <a:gd name="connsiteX1" fmla="*/ 821094 w 6394044"/>
                  <a:gd name="connsiteY1" fmla="*/ 1086609 h 1301213"/>
                  <a:gd name="connsiteX2" fmla="*/ 1688841 w 6394044"/>
                  <a:gd name="connsiteY2" fmla="*/ 862674 h 1301213"/>
                  <a:gd name="connsiteX3" fmla="*/ 2435290 w 6394044"/>
                  <a:gd name="connsiteY3" fmla="*/ 629409 h 1301213"/>
                  <a:gd name="connsiteX4" fmla="*/ 3489649 w 6394044"/>
                  <a:gd name="connsiteY4" fmla="*/ 312168 h 1301213"/>
                  <a:gd name="connsiteX5" fmla="*/ 3881535 w 6394044"/>
                  <a:gd name="connsiteY5" fmla="*/ 209531 h 1301213"/>
                  <a:gd name="connsiteX6" fmla="*/ 4357396 w 6394044"/>
                  <a:gd name="connsiteY6" fmla="*/ 116225 h 1301213"/>
                  <a:gd name="connsiteX7" fmla="*/ 4851918 w 6394044"/>
                  <a:gd name="connsiteY7" fmla="*/ 60241 h 1301213"/>
                  <a:gd name="connsiteX8" fmla="*/ 5626359 w 6394044"/>
                  <a:gd name="connsiteY8" fmla="*/ 4258 h 1301213"/>
                  <a:gd name="connsiteX9" fmla="*/ 6394044 w 6394044"/>
                  <a:gd name="connsiteY9" fmla="*/ 4452 h 1301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394044" h="1301213">
                    <a:moveTo>
                      <a:pt x="0" y="1301213"/>
                    </a:moveTo>
                    <a:lnTo>
                      <a:pt x="821094" y="1086609"/>
                    </a:lnTo>
                    <a:cubicBezTo>
                      <a:pt x="1102567" y="1013519"/>
                      <a:pt x="1419808" y="938874"/>
                      <a:pt x="1688841" y="862674"/>
                    </a:cubicBezTo>
                    <a:cubicBezTo>
                      <a:pt x="1957874" y="786474"/>
                      <a:pt x="2435290" y="629409"/>
                      <a:pt x="2435290" y="629409"/>
                    </a:cubicBezTo>
                    <a:lnTo>
                      <a:pt x="3489649" y="312168"/>
                    </a:lnTo>
                    <a:cubicBezTo>
                      <a:pt x="3730690" y="242188"/>
                      <a:pt x="3736911" y="242188"/>
                      <a:pt x="3881535" y="209531"/>
                    </a:cubicBezTo>
                    <a:cubicBezTo>
                      <a:pt x="4026160" y="176874"/>
                      <a:pt x="4195666" y="141107"/>
                      <a:pt x="4357396" y="116225"/>
                    </a:cubicBezTo>
                    <a:cubicBezTo>
                      <a:pt x="4519126" y="91343"/>
                      <a:pt x="4640424" y="78902"/>
                      <a:pt x="4851918" y="60241"/>
                    </a:cubicBezTo>
                    <a:cubicBezTo>
                      <a:pt x="5063412" y="41580"/>
                      <a:pt x="5369338" y="13556"/>
                      <a:pt x="5626359" y="4258"/>
                    </a:cubicBezTo>
                    <a:cubicBezTo>
                      <a:pt x="5883380" y="-5040"/>
                      <a:pt x="6143672" y="3674"/>
                      <a:pt x="6394044" y="4452"/>
                    </a:cubicBezTo>
                  </a:path>
                </a:pathLst>
              </a:cu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CA" b="1"/>
              </a:p>
            </p:txBody>
          </p:sp>
          <p:sp>
            <p:nvSpPr>
              <p:cNvPr id="18" name="Freeform 17"/>
              <p:cNvSpPr/>
              <p:nvPr/>
            </p:nvSpPr>
            <p:spPr>
              <a:xfrm>
                <a:off x="877996" y="4276825"/>
                <a:ext cx="1604865" cy="354564"/>
              </a:xfrm>
              <a:custGeom>
                <a:avLst/>
                <a:gdLst>
                  <a:gd name="connsiteX0" fmla="*/ 0 w 1604865"/>
                  <a:gd name="connsiteY0" fmla="*/ 0 h 354564"/>
                  <a:gd name="connsiteX1" fmla="*/ 1604865 w 1604865"/>
                  <a:gd name="connsiteY1" fmla="*/ 354564 h 354564"/>
                </a:gdLst>
                <a:ahLst/>
                <a:cxnLst>
                  <a:cxn ang="0">
                    <a:pos x="connsiteX0" y="connsiteY0"/>
                  </a:cxn>
                  <a:cxn ang="0">
                    <a:pos x="connsiteX1" y="connsiteY1"/>
                  </a:cxn>
                </a:cxnLst>
                <a:rect l="l" t="t" r="r" b="b"/>
                <a:pathLst>
                  <a:path w="1604865" h="354564">
                    <a:moveTo>
                      <a:pt x="0" y="0"/>
                    </a:moveTo>
                    <a:lnTo>
                      <a:pt x="1604865" y="354564"/>
                    </a:lnTo>
                  </a:path>
                </a:pathLst>
              </a:custGeom>
              <a:noFill/>
              <a:ln w="19050"/>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CA" b="1"/>
              </a:p>
            </p:txBody>
          </p:sp>
          <p:sp>
            <p:nvSpPr>
              <p:cNvPr id="19" name="Freeform 18"/>
              <p:cNvSpPr/>
              <p:nvPr/>
            </p:nvSpPr>
            <p:spPr>
              <a:xfrm>
                <a:off x="1652438" y="496372"/>
                <a:ext cx="1212979" cy="505409"/>
              </a:xfrm>
              <a:custGeom>
                <a:avLst/>
                <a:gdLst>
                  <a:gd name="connsiteX0" fmla="*/ 0 w 1604865"/>
                  <a:gd name="connsiteY0" fmla="*/ 0 h 354564"/>
                  <a:gd name="connsiteX1" fmla="*/ 1604865 w 1604865"/>
                  <a:gd name="connsiteY1" fmla="*/ 354564 h 354564"/>
                </a:gdLst>
                <a:ahLst/>
                <a:cxnLst>
                  <a:cxn ang="0">
                    <a:pos x="connsiteX0" y="connsiteY0"/>
                  </a:cxn>
                  <a:cxn ang="0">
                    <a:pos x="connsiteX1" y="connsiteY1"/>
                  </a:cxn>
                </a:cxnLst>
                <a:rect l="l" t="t" r="r" b="b"/>
                <a:pathLst>
                  <a:path w="1604865" h="354564">
                    <a:moveTo>
                      <a:pt x="0" y="0"/>
                    </a:moveTo>
                    <a:lnTo>
                      <a:pt x="1604865" y="354564"/>
                    </a:lnTo>
                  </a:path>
                </a:pathLst>
              </a:custGeom>
              <a:noFill/>
              <a:ln w="19050"/>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CA" b="1"/>
              </a:p>
            </p:txBody>
          </p:sp>
          <p:sp>
            <p:nvSpPr>
              <p:cNvPr id="20" name="Freeform 19"/>
              <p:cNvSpPr/>
              <p:nvPr/>
            </p:nvSpPr>
            <p:spPr>
              <a:xfrm>
                <a:off x="1652438" y="496373"/>
                <a:ext cx="1212979" cy="216160"/>
              </a:xfrm>
              <a:custGeom>
                <a:avLst/>
                <a:gdLst>
                  <a:gd name="connsiteX0" fmla="*/ 0 w 1604865"/>
                  <a:gd name="connsiteY0" fmla="*/ 0 h 354564"/>
                  <a:gd name="connsiteX1" fmla="*/ 1604865 w 1604865"/>
                  <a:gd name="connsiteY1" fmla="*/ 354564 h 354564"/>
                </a:gdLst>
                <a:ahLst/>
                <a:cxnLst>
                  <a:cxn ang="0">
                    <a:pos x="connsiteX0" y="connsiteY0"/>
                  </a:cxn>
                  <a:cxn ang="0">
                    <a:pos x="connsiteX1" y="connsiteY1"/>
                  </a:cxn>
                </a:cxnLst>
                <a:rect l="l" t="t" r="r" b="b"/>
                <a:pathLst>
                  <a:path w="1604865" h="354564">
                    <a:moveTo>
                      <a:pt x="0" y="0"/>
                    </a:moveTo>
                    <a:lnTo>
                      <a:pt x="1604865" y="354564"/>
                    </a:lnTo>
                  </a:path>
                </a:pathLst>
              </a:custGeom>
              <a:noFill/>
              <a:ln w="19050"/>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CA" b="1"/>
              </a:p>
            </p:txBody>
          </p:sp>
          <p:sp>
            <p:nvSpPr>
              <p:cNvPr id="21" name="Freeform 20"/>
              <p:cNvSpPr/>
              <p:nvPr/>
            </p:nvSpPr>
            <p:spPr>
              <a:xfrm flipV="1">
                <a:off x="877995" y="4231107"/>
                <a:ext cx="1586205" cy="45719"/>
              </a:xfrm>
              <a:custGeom>
                <a:avLst/>
                <a:gdLst>
                  <a:gd name="connsiteX0" fmla="*/ 0 w 1604865"/>
                  <a:gd name="connsiteY0" fmla="*/ 0 h 354564"/>
                  <a:gd name="connsiteX1" fmla="*/ 1604865 w 1604865"/>
                  <a:gd name="connsiteY1" fmla="*/ 354564 h 354564"/>
                </a:gdLst>
                <a:ahLst/>
                <a:cxnLst>
                  <a:cxn ang="0">
                    <a:pos x="connsiteX0" y="connsiteY0"/>
                  </a:cxn>
                  <a:cxn ang="0">
                    <a:pos x="connsiteX1" y="connsiteY1"/>
                  </a:cxn>
                </a:cxnLst>
                <a:rect l="l" t="t" r="r" b="b"/>
                <a:pathLst>
                  <a:path w="1604865" h="354564">
                    <a:moveTo>
                      <a:pt x="0" y="0"/>
                    </a:moveTo>
                    <a:lnTo>
                      <a:pt x="1604865" y="354564"/>
                    </a:lnTo>
                  </a:path>
                </a:pathLst>
              </a:custGeom>
              <a:noFill/>
              <a:ln w="19050"/>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CA" b="1"/>
              </a:p>
            </p:txBody>
          </p:sp>
          <p:sp>
            <p:nvSpPr>
              <p:cNvPr id="22" name="Freeform 21"/>
              <p:cNvSpPr/>
              <p:nvPr/>
            </p:nvSpPr>
            <p:spPr>
              <a:xfrm rot="21416852">
                <a:off x="2470506" y="4224764"/>
                <a:ext cx="394314" cy="383370"/>
              </a:xfrm>
              <a:custGeom>
                <a:avLst/>
                <a:gdLst>
                  <a:gd name="connsiteX0" fmla="*/ 4762 w 394314"/>
                  <a:gd name="connsiteY0" fmla="*/ 0 h 385762"/>
                  <a:gd name="connsiteX1" fmla="*/ 219075 w 394314"/>
                  <a:gd name="connsiteY1" fmla="*/ 19050 h 385762"/>
                  <a:gd name="connsiteX2" fmla="*/ 385762 w 394314"/>
                  <a:gd name="connsiteY2" fmla="*/ 71437 h 385762"/>
                  <a:gd name="connsiteX3" fmla="*/ 330993 w 394314"/>
                  <a:gd name="connsiteY3" fmla="*/ 183356 h 385762"/>
                  <a:gd name="connsiteX4" fmla="*/ 0 w 394314"/>
                  <a:gd name="connsiteY4" fmla="*/ 385762 h 3857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314" h="385762">
                    <a:moveTo>
                      <a:pt x="4762" y="0"/>
                    </a:moveTo>
                    <a:cubicBezTo>
                      <a:pt x="80168" y="3572"/>
                      <a:pt x="155575" y="7144"/>
                      <a:pt x="219075" y="19050"/>
                    </a:cubicBezTo>
                    <a:cubicBezTo>
                      <a:pt x="282575" y="30956"/>
                      <a:pt x="367109" y="44053"/>
                      <a:pt x="385762" y="71437"/>
                    </a:cubicBezTo>
                    <a:cubicBezTo>
                      <a:pt x="404415" y="98821"/>
                      <a:pt x="395287" y="130968"/>
                      <a:pt x="330993" y="183356"/>
                    </a:cubicBezTo>
                    <a:cubicBezTo>
                      <a:pt x="266699" y="235744"/>
                      <a:pt x="53578" y="354012"/>
                      <a:pt x="0" y="385762"/>
                    </a:cubicBezTo>
                  </a:path>
                </a:pathLst>
              </a:custGeom>
              <a:noFill/>
              <a:ln w="19050"/>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CA" b="1"/>
              </a:p>
            </p:txBody>
          </p:sp>
          <p:sp>
            <p:nvSpPr>
              <p:cNvPr id="23" name="Freeform 22"/>
              <p:cNvSpPr/>
              <p:nvPr/>
            </p:nvSpPr>
            <p:spPr>
              <a:xfrm>
                <a:off x="2846757" y="709837"/>
                <a:ext cx="409332" cy="301676"/>
              </a:xfrm>
              <a:custGeom>
                <a:avLst/>
                <a:gdLst>
                  <a:gd name="connsiteX0" fmla="*/ 0 w 390671"/>
                  <a:gd name="connsiteY0" fmla="*/ 0 h 293694"/>
                  <a:gd name="connsiteX1" fmla="*/ 204788 w 390671"/>
                  <a:gd name="connsiteY1" fmla="*/ 107156 h 293694"/>
                  <a:gd name="connsiteX2" fmla="*/ 354806 w 390671"/>
                  <a:gd name="connsiteY2" fmla="*/ 202406 h 293694"/>
                  <a:gd name="connsiteX3" fmla="*/ 371475 w 390671"/>
                  <a:gd name="connsiteY3" fmla="*/ 269081 h 293694"/>
                  <a:gd name="connsiteX4" fmla="*/ 121444 w 390671"/>
                  <a:gd name="connsiteY4" fmla="*/ 292894 h 293694"/>
                  <a:gd name="connsiteX5" fmla="*/ 11906 w 390671"/>
                  <a:gd name="connsiteY5" fmla="*/ 285750 h 293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0671" h="293694">
                    <a:moveTo>
                      <a:pt x="0" y="0"/>
                    </a:moveTo>
                    <a:cubicBezTo>
                      <a:pt x="72827" y="36711"/>
                      <a:pt x="145654" y="73422"/>
                      <a:pt x="204788" y="107156"/>
                    </a:cubicBezTo>
                    <a:cubicBezTo>
                      <a:pt x="263922" y="140890"/>
                      <a:pt x="327025" y="175419"/>
                      <a:pt x="354806" y="202406"/>
                    </a:cubicBezTo>
                    <a:cubicBezTo>
                      <a:pt x="382587" y="229393"/>
                      <a:pt x="410369" y="254000"/>
                      <a:pt x="371475" y="269081"/>
                    </a:cubicBezTo>
                    <a:cubicBezTo>
                      <a:pt x="332581" y="284162"/>
                      <a:pt x="181372" y="290116"/>
                      <a:pt x="121444" y="292894"/>
                    </a:cubicBezTo>
                    <a:cubicBezTo>
                      <a:pt x="61516" y="295672"/>
                      <a:pt x="36711" y="290711"/>
                      <a:pt x="11906" y="285750"/>
                    </a:cubicBezTo>
                  </a:path>
                </a:pathLst>
              </a:custGeom>
              <a:noFill/>
              <a:ln w="19050"/>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CA" b="1"/>
              </a:p>
            </p:txBody>
          </p:sp>
          <p:sp>
            <p:nvSpPr>
              <p:cNvPr id="24" name="Freeform 23"/>
              <p:cNvSpPr/>
              <p:nvPr/>
            </p:nvSpPr>
            <p:spPr>
              <a:xfrm>
                <a:off x="775360" y="0"/>
                <a:ext cx="693705" cy="623502"/>
              </a:xfrm>
              <a:custGeom>
                <a:avLst/>
                <a:gdLst>
                  <a:gd name="connsiteX0" fmla="*/ 0 w 438150"/>
                  <a:gd name="connsiteY0" fmla="*/ 0 h 412750"/>
                  <a:gd name="connsiteX1" fmla="*/ 9525 w 438150"/>
                  <a:gd name="connsiteY1" fmla="*/ 298450 h 412750"/>
                  <a:gd name="connsiteX2" fmla="*/ 438150 w 438150"/>
                  <a:gd name="connsiteY2" fmla="*/ 412750 h 412750"/>
                  <a:gd name="connsiteX3" fmla="*/ 400050 w 438150"/>
                  <a:gd name="connsiteY3" fmla="*/ 47625 h 412750"/>
                  <a:gd name="connsiteX4" fmla="*/ 0 w 438150"/>
                  <a:gd name="connsiteY4" fmla="*/ 0 h 412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8150" h="412750">
                    <a:moveTo>
                      <a:pt x="0" y="0"/>
                    </a:moveTo>
                    <a:lnTo>
                      <a:pt x="9525" y="298450"/>
                    </a:lnTo>
                    <a:lnTo>
                      <a:pt x="438150" y="412750"/>
                    </a:lnTo>
                    <a:lnTo>
                      <a:pt x="400050" y="47625"/>
                    </a:lnTo>
                    <a:lnTo>
                      <a:pt x="0" y="0"/>
                    </a:lnTo>
                    <a:close/>
                  </a:path>
                </a:pathLst>
              </a:cu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CA" b="1"/>
              </a:p>
            </p:txBody>
          </p:sp>
          <p:cxnSp>
            <p:nvCxnSpPr>
              <p:cNvPr id="25" name="Straight Connector 24"/>
              <p:cNvCxnSpPr/>
              <p:nvPr/>
            </p:nvCxnSpPr>
            <p:spPr>
              <a:xfrm>
                <a:off x="1408743" y="71943"/>
                <a:ext cx="243695" cy="42443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flipV="1">
                <a:off x="1469065" y="496373"/>
                <a:ext cx="183373" cy="127129"/>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7" name="Freeform 26"/>
              <p:cNvSpPr/>
              <p:nvPr/>
            </p:nvSpPr>
            <p:spPr>
              <a:xfrm>
                <a:off x="0" y="3807393"/>
                <a:ext cx="662615" cy="626110"/>
              </a:xfrm>
              <a:custGeom>
                <a:avLst/>
                <a:gdLst>
                  <a:gd name="connsiteX0" fmla="*/ 0 w 478631"/>
                  <a:gd name="connsiteY0" fmla="*/ 0 h 421481"/>
                  <a:gd name="connsiteX1" fmla="*/ 2381 w 478631"/>
                  <a:gd name="connsiteY1" fmla="*/ 354806 h 421481"/>
                  <a:gd name="connsiteX2" fmla="*/ 469106 w 478631"/>
                  <a:gd name="connsiteY2" fmla="*/ 421481 h 421481"/>
                  <a:gd name="connsiteX3" fmla="*/ 478631 w 478631"/>
                  <a:gd name="connsiteY3" fmla="*/ 52387 h 421481"/>
                  <a:gd name="connsiteX4" fmla="*/ 0 w 478631"/>
                  <a:gd name="connsiteY4" fmla="*/ 0 h 4214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8631" h="421481">
                    <a:moveTo>
                      <a:pt x="0" y="0"/>
                    </a:moveTo>
                    <a:cubicBezTo>
                      <a:pt x="794" y="118269"/>
                      <a:pt x="1587" y="236537"/>
                      <a:pt x="2381" y="354806"/>
                    </a:cubicBezTo>
                    <a:lnTo>
                      <a:pt x="469106" y="421481"/>
                    </a:lnTo>
                    <a:lnTo>
                      <a:pt x="478631" y="52387"/>
                    </a:lnTo>
                    <a:lnTo>
                      <a:pt x="0" y="0"/>
                    </a:lnTo>
                    <a:close/>
                  </a:path>
                </a:pathLst>
              </a:cu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CA" b="1"/>
              </a:p>
            </p:txBody>
          </p:sp>
          <p:cxnSp>
            <p:nvCxnSpPr>
              <p:cNvPr id="28" name="Straight Connector 27"/>
              <p:cNvCxnSpPr/>
              <p:nvPr/>
            </p:nvCxnSpPr>
            <p:spPr>
              <a:xfrm>
                <a:off x="662615" y="3885214"/>
                <a:ext cx="215380" cy="391612"/>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flipV="1">
                <a:off x="649429" y="4276826"/>
                <a:ext cx="228566" cy="156677"/>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0" name="Freeform 29"/>
              <p:cNvSpPr/>
              <p:nvPr/>
            </p:nvSpPr>
            <p:spPr>
              <a:xfrm>
                <a:off x="2519885" y="715642"/>
                <a:ext cx="3173823" cy="3527359"/>
              </a:xfrm>
              <a:custGeom>
                <a:avLst/>
                <a:gdLst>
                  <a:gd name="connsiteX0" fmla="*/ 787400 w 3226224"/>
                  <a:gd name="connsiteY0" fmla="*/ 0 h 3282950"/>
                  <a:gd name="connsiteX1" fmla="*/ 1231900 w 3226224"/>
                  <a:gd name="connsiteY1" fmla="*/ 158750 h 3282950"/>
                  <a:gd name="connsiteX2" fmla="*/ 1797050 w 3226224"/>
                  <a:gd name="connsiteY2" fmla="*/ 381000 h 3282950"/>
                  <a:gd name="connsiteX3" fmla="*/ 2279650 w 3226224"/>
                  <a:gd name="connsiteY3" fmla="*/ 552450 h 3282950"/>
                  <a:gd name="connsiteX4" fmla="*/ 2755900 w 3226224"/>
                  <a:gd name="connsiteY4" fmla="*/ 800100 h 3282950"/>
                  <a:gd name="connsiteX5" fmla="*/ 3048000 w 3226224"/>
                  <a:gd name="connsiteY5" fmla="*/ 965200 h 3282950"/>
                  <a:gd name="connsiteX6" fmla="*/ 3206750 w 3226224"/>
                  <a:gd name="connsiteY6" fmla="*/ 1168400 h 3282950"/>
                  <a:gd name="connsiteX7" fmla="*/ 3219450 w 3226224"/>
                  <a:gd name="connsiteY7" fmla="*/ 1504950 h 3282950"/>
                  <a:gd name="connsiteX8" fmla="*/ 3168650 w 3226224"/>
                  <a:gd name="connsiteY8" fmla="*/ 1854200 h 3282950"/>
                  <a:gd name="connsiteX9" fmla="*/ 2851150 w 3226224"/>
                  <a:gd name="connsiteY9" fmla="*/ 2159000 h 3282950"/>
                  <a:gd name="connsiteX10" fmla="*/ 1993900 w 3226224"/>
                  <a:gd name="connsiteY10" fmla="*/ 2546350 h 3282950"/>
                  <a:gd name="connsiteX11" fmla="*/ 1035050 w 3226224"/>
                  <a:gd name="connsiteY11" fmla="*/ 2901950 h 3282950"/>
                  <a:gd name="connsiteX12" fmla="*/ 0 w 3226224"/>
                  <a:gd name="connsiteY12" fmla="*/ 3282950 h 3282950"/>
                  <a:gd name="connsiteX0" fmla="*/ 350903 w 3226224"/>
                  <a:gd name="connsiteY0" fmla="*/ 0 h 3428035"/>
                  <a:gd name="connsiteX1" fmla="*/ 1231900 w 3226224"/>
                  <a:gd name="connsiteY1" fmla="*/ 303835 h 3428035"/>
                  <a:gd name="connsiteX2" fmla="*/ 1797050 w 3226224"/>
                  <a:gd name="connsiteY2" fmla="*/ 526085 h 3428035"/>
                  <a:gd name="connsiteX3" fmla="*/ 2279650 w 3226224"/>
                  <a:gd name="connsiteY3" fmla="*/ 697535 h 3428035"/>
                  <a:gd name="connsiteX4" fmla="*/ 2755900 w 3226224"/>
                  <a:gd name="connsiteY4" fmla="*/ 945185 h 3428035"/>
                  <a:gd name="connsiteX5" fmla="*/ 3048000 w 3226224"/>
                  <a:gd name="connsiteY5" fmla="*/ 1110285 h 3428035"/>
                  <a:gd name="connsiteX6" fmla="*/ 3206750 w 3226224"/>
                  <a:gd name="connsiteY6" fmla="*/ 1313485 h 3428035"/>
                  <a:gd name="connsiteX7" fmla="*/ 3219450 w 3226224"/>
                  <a:gd name="connsiteY7" fmla="*/ 1650035 h 3428035"/>
                  <a:gd name="connsiteX8" fmla="*/ 3168650 w 3226224"/>
                  <a:gd name="connsiteY8" fmla="*/ 1999285 h 3428035"/>
                  <a:gd name="connsiteX9" fmla="*/ 2851150 w 3226224"/>
                  <a:gd name="connsiteY9" fmla="*/ 2304085 h 3428035"/>
                  <a:gd name="connsiteX10" fmla="*/ 1993900 w 3226224"/>
                  <a:gd name="connsiteY10" fmla="*/ 2691435 h 3428035"/>
                  <a:gd name="connsiteX11" fmla="*/ 1035050 w 3226224"/>
                  <a:gd name="connsiteY11" fmla="*/ 3047035 h 3428035"/>
                  <a:gd name="connsiteX12" fmla="*/ 0 w 3226224"/>
                  <a:gd name="connsiteY12" fmla="*/ 3428035 h 3428035"/>
                  <a:gd name="connsiteX0" fmla="*/ 350903 w 3234783"/>
                  <a:gd name="connsiteY0" fmla="*/ 0 h 3428035"/>
                  <a:gd name="connsiteX1" fmla="*/ 1231900 w 3234783"/>
                  <a:gd name="connsiteY1" fmla="*/ 303835 h 3428035"/>
                  <a:gd name="connsiteX2" fmla="*/ 1797050 w 3234783"/>
                  <a:gd name="connsiteY2" fmla="*/ 526085 h 3428035"/>
                  <a:gd name="connsiteX3" fmla="*/ 2279650 w 3234783"/>
                  <a:gd name="connsiteY3" fmla="*/ 697535 h 3428035"/>
                  <a:gd name="connsiteX4" fmla="*/ 2755900 w 3234783"/>
                  <a:gd name="connsiteY4" fmla="*/ 945185 h 3428035"/>
                  <a:gd name="connsiteX5" fmla="*/ 3048000 w 3234783"/>
                  <a:gd name="connsiteY5" fmla="*/ 1110285 h 3428035"/>
                  <a:gd name="connsiteX6" fmla="*/ 3206750 w 3234783"/>
                  <a:gd name="connsiteY6" fmla="*/ 1313485 h 3428035"/>
                  <a:gd name="connsiteX7" fmla="*/ 3231559 w 3234783"/>
                  <a:gd name="connsiteY7" fmla="*/ 1673177 h 3428035"/>
                  <a:gd name="connsiteX8" fmla="*/ 3168650 w 3234783"/>
                  <a:gd name="connsiteY8" fmla="*/ 1999285 h 3428035"/>
                  <a:gd name="connsiteX9" fmla="*/ 2851150 w 3234783"/>
                  <a:gd name="connsiteY9" fmla="*/ 2304085 h 3428035"/>
                  <a:gd name="connsiteX10" fmla="*/ 1993900 w 3234783"/>
                  <a:gd name="connsiteY10" fmla="*/ 2691435 h 3428035"/>
                  <a:gd name="connsiteX11" fmla="*/ 1035050 w 3234783"/>
                  <a:gd name="connsiteY11" fmla="*/ 3047035 h 3428035"/>
                  <a:gd name="connsiteX12" fmla="*/ 0 w 3234783"/>
                  <a:gd name="connsiteY12" fmla="*/ 3428035 h 3428035"/>
                  <a:gd name="connsiteX0" fmla="*/ 350903 w 3227719"/>
                  <a:gd name="connsiteY0" fmla="*/ 0 h 3428035"/>
                  <a:gd name="connsiteX1" fmla="*/ 1231900 w 3227719"/>
                  <a:gd name="connsiteY1" fmla="*/ 303835 h 3428035"/>
                  <a:gd name="connsiteX2" fmla="*/ 1797050 w 3227719"/>
                  <a:gd name="connsiteY2" fmla="*/ 526085 h 3428035"/>
                  <a:gd name="connsiteX3" fmla="*/ 2279650 w 3227719"/>
                  <a:gd name="connsiteY3" fmla="*/ 697535 h 3428035"/>
                  <a:gd name="connsiteX4" fmla="*/ 2755900 w 3227719"/>
                  <a:gd name="connsiteY4" fmla="*/ 945185 h 3428035"/>
                  <a:gd name="connsiteX5" fmla="*/ 3048000 w 3227719"/>
                  <a:gd name="connsiteY5" fmla="*/ 1110285 h 3428035"/>
                  <a:gd name="connsiteX6" fmla="*/ 3206750 w 3227719"/>
                  <a:gd name="connsiteY6" fmla="*/ 1313485 h 3428035"/>
                  <a:gd name="connsiteX7" fmla="*/ 3221872 w 3227719"/>
                  <a:gd name="connsiteY7" fmla="*/ 1673177 h 3428035"/>
                  <a:gd name="connsiteX8" fmla="*/ 3168650 w 3227719"/>
                  <a:gd name="connsiteY8" fmla="*/ 1999285 h 3428035"/>
                  <a:gd name="connsiteX9" fmla="*/ 2851150 w 3227719"/>
                  <a:gd name="connsiteY9" fmla="*/ 2304085 h 3428035"/>
                  <a:gd name="connsiteX10" fmla="*/ 1993900 w 3227719"/>
                  <a:gd name="connsiteY10" fmla="*/ 2691435 h 3428035"/>
                  <a:gd name="connsiteX11" fmla="*/ 1035050 w 3227719"/>
                  <a:gd name="connsiteY11" fmla="*/ 3047035 h 3428035"/>
                  <a:gd name="connsiteX12" fmla="*/ 0 w 3227719"/>
                  <a:gd name="connsiteY12" fmla="*/ 3428035 h 3428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27719" h="3428035">
                    <a:moveTo>
                      <a:pt x="350903" y="0"/>
                    </a:moveTo>
                    <a:lnTo>
                      <a:pt x="1231900" y="303835"/>
                    </a:lnTo>
                    <a:cubicBezTo>
                      <a:pt x="1472925" y="391516"/>
                      <a:pt x="1622425" y="460468"/>
                      <a:pt x="1797050" y="526085"/>
                    </a:cubicBezTo>
                    <a:cubicBezTo>
                      <a:pt x="1971675" y="591702"/>
                      <a:pt x="2119842" y="627685"/>
                      <a:pt x="2279650" y="697535"/>
                    </a:cubicBezTo>
                    <a:cubicBezTo>
                      <a:pt x="2439458" y="767385"/>
                      <a:pt x="2627842" y="876393"/>
                      <a:pt x="2755900" y="945185"/>
                    </a:cubicBezTo>
                    <a:cubicBezTo>
                      <a:pt x="2883958" y="1013977"/>
                      <a:pt x="2972858" y="1048902"/>
                      <a:pt x="3048000" y="1110285"/>
                    </a:cubicBezTo>
                    <a:cubicBezTo>
                      <a:pt x="3123142" y="1171668"/>
                      <a:pt x="3177771" y="1219670"/>
                      <a:pt x="3206750" y="1313485"/>
                    </a:cubicBezTo>
                    <a:cubicBezTo>
                      <a:pt x="3235729" y="1407300"/>
                      <a:pt x="3228222" y="1558877"/>
                      <a:pt x="3221872" y="1673177"/>
                    </a:cubicBezTo>
                    <a:cubicBezTo>
                      <a:pt x="3215522" y="1787477"/>
                      <a:pt x="3230437" y="1894134"/>
                      <a:pt x="3168650" y="1999285"/>
                    </a:cubicBezTo>
                    <a:cubicBezTo>
                      <a:pt x="3106863" y="2104436"/>
                      <a:pt x="3046942" y="2188727"/>
                      <a:pt x="2851150" y="2304085"/>
                    </a:cubicBezTo>
                    <a:cubicBezTo>
                      <a:pt x="2655358" y="2419443"/>
                      <a:pt x="2296583" y="2567610"/>
                      <a:pt x="1993900" y="2691435"/>
                    </a:cubicBezTo>
                    <a:cubicBezTo>
                      <a:pt x="1691217" y="2815260"/>
                      <a:pt x="1035050" y="3047035"/>
                      <a:pt x="1035050" y="3047035"/>
                    </a:cubicBezTo>
                    <a:lnTo>
                      <a:pt x="0" y="3428035"/>
                    </a:lnTo>
                  </a:path>
                </a:pathLst>
              </a:custGeom>
              <a:noFill/>
              <a:ln w="57150" cap="rnd" cmpd="dbl">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CA" b="1"/>
              </a:p>
            </p:txBody>
          </p:sp>
          <p:grpSp>
            <p:nvGrpSpPr>
              <p:cNvPr id="31" name="Group 30"/>
              <p:cNvGrpSpPr/>
              <p:nvPr/>
            </p:nvGrpSpPr>
            <p:grpSpPr>
              <a:xfrm>
                <a:off x="3498297" y="971426"/>
                <a:ext cx="2263836" cy="2954772"/>
                <a:chOff x="3498297" y="971426"/>
                <a:chExt cx="2263836" cy="2954772"/>
              </a:xfrm>
            </p:grpSpPr>
            <p:sp>
              <p:nvSpPr>
                <p:cNvPr id="63" name="Oval 62"/>
                <p:cNvSpPr/>
                <p:nvPr/>
              </p:nvSpPr>
              <p:spPr>
                <a:xfrm>
                  <a:off x="3704990" y="971426"/>
                  <a:ext cx="118872" cy="137160"/>
                </a:xfrm>
                <a:prstGeom prst="ellips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CA" b="1"/>
                </a:p>
              </p:txBody>
            </p:sp>
            <p:sp>
              <p:nvSpPr>
                <p:cNvPr id="64" name="Oval 63"/>
                <p:cNvSpPr/>
                <p:nvPr/>
              </p:nvSpPr>
              <p:spPr>
                <a:xfrm>
                  <a:off x="4089953" y="1129272"/>
                  <a:ext cx="118872" cy="137160"/>
                </a:xfrm>
                <a:prstGeom prst="ellips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CA" b="1"/>
                </a:p>
              </p:txBody>
            </p:sp>
            <p:sp>
              <p:nvSpPr>
                <p:cNvPr id="65" name="Oval 64"/>
                <p:cNvSpPr/>
                <p:nvPr/>
              </p:nvSpPr>
              <p:spPr>
                <a:xfrm>
                  <a:off x="4566258" y="1320290"/>
                  <a:ext cx="118872" cy="137160"/>
                </a:xfrm>
                <a:prstGeom prst="ellips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CA" b="1"/>
                </a:p>
              </p:txBody>
            </p:sp>
            <p:sp>
              <p:nvSpPr>
                <p:cNvPr id="66" name="Oval 65"/>
                <p:cNvSpPr/>
                <p:nvPr/>
              </p:nvSpPr>
              <p:spPr>
                <a:xfrm>
                  <a:off x="5012958" y="1527090"/>
                  <a:ext cx="118872" cy="137160"/>
                </a:xfrm>
                <a:prstGeom prst="ellips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CA" b="1"/>
                </a:p>
              </p:txBody>
            </p:sp>
            <p:sp>
              <p:nvSpPr>
                <p:cNvPr id="67" name="Oval 66"/>
                <p:cNvSpPr/>
                <p:nvPr/>
              </p:nvSpPr>
              <p:spPr>
                <a:xfrm>
                  <a:off x="5349280" y="1712899"/>
                  <a:ext cx="118872" cy="137160"/>
                </a:xfrm>
                <a:prstGeom prst="ellips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CA" b="1"/>
                </a:p>
              </p:txBody>
            </p:sp>
            <p:sp>
              <p:nvSpPr>
                <p:cNvPr id="68" name="Oval 67"/>
                <p:cNvSpPr/>
                <p:nvPr/>
              </p:nvSpPr>
              <p:spPr>
                <a:xfrm>
                  <a:off x="5629807" y="2010939"/>
                  <a:ext cx="118872" cy="137160"/>
                </a:xfrm>
                <a:prstGeom prst="ellips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CA" b="1"/>
                </a:p>
              </p:txBody>
            </p:sp>
            <p:sp>
              <p:nvSpPr>
                <p:cNvPr id="69" name="Oval 68"/>
                <p:cNvSpPr/>
                <p:nvPr/>
              </p:nvSpPr>
              <p:spPr>
                <a:xfrm>
                  <a:off x="5540907" y="2816158"/>
                  <a:ext cx="118872" cy="137160"/>
                </a:xfrm>
                <a:prstGeom prst="ellips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CA" b="1"/>
                </a:p>
              </p:txBody>
            </p:sp>
            <p:sp>
              <p:nvSpPr>
                <p:cNvPr id="70" name="Oval 69"/>
                <p:cNvSpPr/>
                <p:nvPr/>
              </p:nvSpPr>
              <p:spPr>
                <a:xfrm>
                  <a:off x="5643261" y="2302925"/>
                  <a:ext cx="118872" cy="137160"/>
                </a:xfrm>
                <a:prstGeom prst="ellips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CA" b="1"/>
                </a:p>
              </p:txBody>
            </p:sp>
            <p:sp>
              <p:nvSpPr>
                <p:cNvPr id="71" name="Oval 70"/>
                <p:cNvSpPr/>
                <p:nvPr/>
              </p:nvSpPr>
              <p:spPr>
                <a:xfrm>
                  <a:off x="5631377" y="2570761"/>
                  <a:ext cx="118872" cy="137160"/>
                </a:xfrm>
                <a:prstGeom prst="ellips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CA" b="1"/>
                </a:p>
              </p:txBody>
            </p:sp>
            <p:sp>
              <p:nvSpPr>
                <p:cNvPr id="72" name="Oval 71"/>
                <p:cNvSpPr/>
                <p:nvPr/>
              </p:nvSpPr>
              <p:spPr>
                <a:xfrm>
                  <a:off x="5272736" y="3031203"/>
                  <a:ext cx="118872" cy="137160"/>
                </a:xfrm>
                <a:prstGeom prst="ellips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CA" b="1"/>
                </a:p>
              </p:txBody>
            </p:sp>
            <p:sp>
              <p:nvSpPr>
                <p:cNvPr id="73" name="Oval 72"/>
                <p:cNvSpPr/>
                <p:nvPr/>
              </p:nvSpPr>
              <p:spPr>
                <a:xfrm>
                  <a:off x="4835941" y="3247974"/>
                  <a:ext cx="118872" cy="137160"/>
                </a:xfrm>
                <a:prstGeom prst="ellips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CA" b="1"/>
                </a:p>
              </p:txBody>
            </p:sp>
            <p:sp>
              <p:nvSpPr>
                <p:cNvPr id="74" name="Oval 73"/>
                <p:cNvSpPr/>
                <p:nvPr/>
              </p:nvSpPr>
              <p:spPr>
                <a:xfrm>
                  <a:off x="4388954" y="3439980"/>
                  <a:ext cx="118872" cy="137160"/>
                </a:xfrm>
                <a:prstGeom prst="ellips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CA" b="1"/>
                </a:p>
              </p:txBody>
            </p:sp>
            <p:sp>
              <p:nvSpPr>
                <p:cNvPr id="75" name="Oval 74"/>
                <p:cNvSpPr/>
                <p:nvPr/>
              </p:nvSpPr>
              <p:spPr>
                <a:xfrm>
                  <a:off x="3925245" y="3632132"/>
                  <a:ext cx="118872" cy="137160"/>
                </a:xfrm>
                <a:prstGeom prst="ellips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CA" b="1"/>
                </a:p>
              </p:txBody>
            </p:sp>
            <p:sp>
              <p:nvSpPr>
                <p:cNvPr id="76" name="Oval 75"/>
                <p:cNvSpPr/>
                <p:nvPr/>
              </p:nvSpPr>
              <p:spPr>
                <a:xfrm>
                  <a:off x="3498297" y="3789038"/>
                  <a:ext cx="118872" cy="137160"/>
                </a:xfrm>
                <a:prstGeom prst="ellips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CA" b="1"/>
                </a:p>
              </p:txBody>
            </p:sp>
          </p:grpSp>
          <p:sp>
            <p:nvSpPr>
              <p:cNvPr id="32" name="TextBox 64"/>
              <p:cNvSpPr txBox="1"/>
              <p:nvPr/>
            </p:nvSpPr>
            <p:spPr>
              <a:xfrm>
                <a:off x="4219811" y="1958718"/>
                <a:ext cx="1123897" cy="859996"/>
              </a:xfrm>
              <a:prstGeom prst="rect">
                <a:avLst/>
              </a:prstGeom>
              <a:noFill/>
            </p:spPr>
            <p:txBody>
              <a:bodyPr wrap="none" lIns="0" tIns="0" rIns="0" bIns="0" rtlCol="0" anchor="ctr" anchorCtr="0">
                <a:noAutofit/>
              </a:bodyPr>
              <a:lstStyle/>
              <a:p>
                <a:pPr marL="0" marR="0">
                  <a:spcBef>
                    <a:spcPts val="0"/>
                  </a:spcBef>
                  <a:spcAft>
                    <a:spcPts val="0"/>
                  </a:spcAft>
                </a:pPr>
                <a:r>
                  <a:rPr lang="en-CA" sz="1400" b="1" kern="1200" dirty="0" smtClean="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Head line / </a:t>
                </a:r>
              </a:p>
              <a:p>
                <a:pPr marL="0" marR="0">
                  <a:spcBef>
                    <a:spcPts val="0"/>
                  </a:spcBef>
                  <a:spcAft>
                    <a:spcPts val="0"/>
                  </a:spcAft>
                </a:pPr>
                <a:r>
                  <a:rPr lang="en-CA" sz="1400" b="1" kern="1200" dirty="0" err="1" smtClean="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Ralinque</a:t>
                </a:r>
                <a:r>
                  <a:rPr lang="en-CA" sz="1400" b="1" kern="1200" dirty="0" smtClean="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 </a:t>
                </a:r>
              </a:p>
              <a:p>
                <a:pPr marL="0" marR="0">
                  <a:spcBef>
                    <a:spcPts val="0"/>
                  </a:spcBef>
                  <a:spcAft>
                    <a:spcPts val="0"/>
                  </a:spcAft>
                </a:pPr>
                <a:r>
                  <a:rPr lang="en-CA" sz="1400" b="1" kern="1200" dirty="0" err="1" smtClean="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supérieure</a:t>
                </a:r>
                <a:endParaRPr lang="en-CA" sz="1400" b="1" dirty="0">
                  <a:effectLst/>
                  <a:latin typeface="Times New Roman" panose="02020603050405020304" pitchFamily="18" charset="0"/>
                  <a:ea typeface="Times New Roman" panose="02020603050405020304" pitchFamily="18" charset="0"/>
                </a:endParaRPr>
              </a:p>
            </p:txBody>
          </p:sp>
          <p:sp>
            <p:nvSpPr>
              <p:cNvPr id="33" name="TextBox 65"/>
              <p:cNvSpPr txBox="1"/>
              <p:nvPr/>
            </p:nvSpPr>
            <p:spPr>
              <a:xfrm>
                <a:off x="6043779" y="3808562"/>
                <a:ext cx="1368364" cy="647449"/>
              </a:xfrm>
              <a:prstGeom prst="rect">
                <a:avLst/>
              </a:prstGeom>
              <a:noFill/>
            </p:spPr>
            <p:txBody>
              <a:bodyPr wrap="square" lIns="0" tIns="0" rIns="0" bIns="0" rtlCol="0" anchor="ctr" anchorCtr="0">
                <a:spAutoFit/>
              </a:bodyPr>
              <a:lstStyle/>
              <a:p>
                <a:pPr marL="0" marR="0" algn="ctr">
                  <a:spcBef>
                    <a:spcPts val="0"/>
                  </a:spcBef>
                  <a:spcAft>
                    <a:spcPts val="0"/>
                  </a:spcAft>
                </a:pPr>
                <a:r>
                  <a:rPr lang="en-CA" sz="1400" b="1" kern="1200" dirty="0" smtClean="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Foot rope / </a:t>
                </a:r>
              </a:p>
              <a:p>
                <a:pPr marL="0" marR="0" algn="ctr">
                  <a:spcBef>
                    <a:spcPts val="0"/>
                  </a:spcBef>
                  <a:spcAft>
                    <a:spcPts val="0"/>
                  </a:spcAft>
                </a:pPr>
                <a:r>
                  <a:rPr lang="en-CA" sz="1400" b="1" kern="1200" dirty="0" err="1" smtClean="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Ralinque</a:t>
                </a:r>
                <a:r>
                  <a:rPr lang="en-CA" sz="1400" b="1" kern="1200" dirty="0" smtClean="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 </a:t>
                </a:r>
                <a:r>
                  <a:rPr lang="en-CA" sz="1400" b="1" kern="1200" dirty="0" err="1" smtClean="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inférieure</a:t>
                </a:r>
                <a:endParaRPr lang="en-CA" sz="1400" b="1" dirty="0">
                  <a:effectLst/>
                  <a:latin typeface="Times New Roman" panose="02020603050405020304" pitchFamily="18" charset="0"/>
                  <a:ea typeface="Times New Roman" panose="02020603050405020304" pitchFamily="18" charset="0"/>
                </a:endParaRPr>
              </a:p>
            </p:txBody>
          </p:sp>
          <p:grpSp>
            <p:nvGrpSpPr>
              <p:cNvPr id="34" name="Group 33"/>
              <p:cNvGrpSpPr/>
              <p:nvPr/>
            </p:nvGrpSpPr>
            <p:grpSpPr>
              <a:xfrm>
                <a:off x="9219564" y="2625307"/>
                <a:ext cx="950673" cy="404593"/>
                <a:chOff x="9219564" y="2625307"/>
                <a:chExt cx="957119" cy="405795"/>
              </a:xfrm>
            </p:grpSpPr>
            <p:sp>
              <p:nvSpPr>
                <p:cNvPr id="51" name="Freeform 50"/>
                <p:cNvSpPr/>
                <p:nvPr/>
              </p:nvSpPr>
              <p:spPr>
                <a:xfrm>
                  <a:off x="9219564" y="2626142"/>
                  <a:ext cx="957119" cy="401983"/>
                </a:xfrm>
                <a:custGeom>
                  <a:avLst/>
                  <a:gdLst>
                    <a:gd name="connsiteX0" fmla="*/ 11906 w 957119"/>
                    <a:gd name="connsiteY0" fmla="*/ 0 h 397836"/>
                    <a:gd name="connsiteX1" fmla="*/ 431006 w 957119"/>
                    <a:gd name="connsiteY1" fmla="*/ 42863 h 397836"/>
                    <a:gd name="connsiteX2" fmla="*/ 690562 w 957119"/>
                    <a:gd name="connsiteY2" fmla="*/ 66675 h 397836"/>
                    <a:gd name="connsiteX3" fmla="*/ 876300 w 957119"/>
                    <a:gd name="connsiteY3" fmla="*/ 123825 h 397836"/>
                    <a:gd name="connsiteX4" fmla="*/ 945356 w 957119"/>
                    <a:gd name="connsiteY4" fmla="*/ 195263 h 397836"/>
                    <a:gd name="connsiteX5" fmla="*/ 926306 w 957119"/>
                    <a:gd name="connsiteY5" fmla="*/ 307182 h 397836"/>
                    <a:gd name="connsiteX6" fmla="*/ 654844 w 957119"/>
                    <a:gd name="connsiteY6" fmla="*/ 381000 h 397836"/>
                    <a:gd name="connsiteX7" fmla="*/ 238125 w 957119"/>
                    <a:gd name="connsiteY7" fmla="*/ 397669 h 397836"/>
                    <a:gd name="connsiteX8" fmla="*/ 0 w 957119"/>
                    <a:gd name="connsiteY8" fmla="*/ 388144 h 397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7119" h="397836">
                      <a:moveTo>
                        <a:pt x="11906" y="0"/>
                      </a:moveTo>
                      <a:lnTo>
                        <a:pt x="431006" y="42863"/>
                      </a:lnTo>
                      <a:cubicBezTo>
                        <a:pt x="544115" y="53975"/>
                        <a:pt x="616346" y="53181"/>
                        <a:pt x="690562" y="66675"/>
                      </a:cubicBezTo>
                      <a:cubicBezTo>
                        <a:pt x="764778" y="80169"/>
                        <a:pt x="833834" y="102394"/>
                        <a:pt x="876300" y="123825"/>
                      </a:cubicBezTo>
                      <a:cubicBezTo>
                        <a:pt x="918766" y="145256"/>
                        <a:pt x="937022" y="164704"/>
                        <a:pt x="945356" y="195263"/>
                      </a:cubicBezTo>
                      <a:cubicBezTo>
                        <a:pt x="953690" y="225822"/>
                        <a:pt x="974725" y="276226"/>
                        <a:pt x="926306" y="307182"/>
                      </a:cubicBezTo>
                      <a:cubicBezTo>
                        <a:pt x="877887" y="338138"/>
                        <a:pt x="769541" y="365919"/>
                        <a:pt x="654844" y="381000"/>
                      </a:cubicBezTo>
                      <a:cubicBezTo>
                        <a:pt x="540147" y="396081"/>
                        <a:pt x="347266" y="396478"/>
                        <a:pt x="238125" y="397669"/>
                      </a:cubicBezTo>
                      <a:cubicBezTo>
                        <a:pt x="128984" y="398860"/>
                        <a:pt x="64492" y="393502"/>
                        <a:pt x="0" y="388144"/>
                      </a:cubicBezTo>
                    </a:path>
                  </a:pathLst>
                </a:cu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CA" b="1"/>
                </a:p>
              </p:txBody>
            </p:sp>
            <p:sp>
              <p:nvSpPr>
                <p:cNvPr id="52" name="Freeform 51"/>
                <p:cNvSpPr/>
                <p:nvPr/>
              </p:nvSpPr>
              <p:spPr>
                <a:xfrm>
                  <a:off x="9229835" y="2627707"/>
                  <a:ext cx="85413" cy="393105"/>
                </a:xfrm>
                <a:custGeom>
                  <a:avLst/>
                  <a:gdLst>
                    <a:gd name="connsiteX0" fmla="*/ 0 w 115347"/>
                    <a:gd name="connsiteY0" fmla="*/ 0 h 392906"/>
                    <a:gd name="connsiteX1" fmla="*/ 83344 w 115347"/>
                    <a:gd name="connsiteY1" fmla="*/ 104775 h 392906"/>
                    <a:gd name="connsiteX2" fmla="*/ 114300 w 115347"/>
                    <a:gd name="connsiteY2" fmla="*/ 240506 h 392906"/>
                    <a:gd name="connsiteX3" fmla="*/ 50007 w 115347"/>
                    <a:gd name="connsiteY3" fmla="*/ 392906 h 392906"/>
                    <a:gd name="connsiteX0" fmla="*/ 6503 w 65041"/>
                    <a:gd name="connsiteY0" fmla="*/ 0 h 386017"/>
                    <a:gd name="connsiteX1" fmla="*/ 33337 w 65041"/>
                    <a:gd name="connsiteY1" fmla="*/ 97886 h 386017"/>
                    <a:gd name="connsiteX2" fmla="*/ 64293 w 65041"/>
                    <a:gd name="connsiteY2" fmla="*/ 233617 h 386017"/>
                    <a:gd name="connsiteX3" fmla="*/ 0 w 65041"/>
                    <a:gd name="connsiteY3" fmla="*/ 386017 h 386017"/>
                    <a:gd name="connsiteX0" fmla="*/ 6503 w 68427"/>
                    <a:gd name="connsiteY0" fmla="*/ 0 h 386017"/>
                    <a:gd name="connsiteX1" fmla="*/ 55941 w 68427"/>
                    <a:gd name="connsiteY1" fmla="*/ 116259 h 386017"/>
                    <a:gd name="connsiteX2" fmla="*/ 64293 w 68427"/>
                    <a:gd name="connsiteY2" fmla="*/ 233617 h 386017"/>
                    <a:gd name="connsiteX3" fmla="*/ 0 w 68427"/>
                    <a:gd name="connsiteY3" fmla="*/ 386017 h 386017"/>
                    <a:gd name="connsiteX0" fmla="*/ 6503 w 65546"/>
                    <a:gd name="connsiteY0" fmla="*/ 0 h 386017"/>
                    <a:gd name="connsiteX1" fmla="*/ 55941 w 65546"/>
                    <a:gd name="connsiteY1" fmla="*/ 116259 h 386017"/>
                    <a:gd name="connsiteX2" fmla="*/ 60525 w 65546"/>
                    <a:gd name="connsiteY2" fmla="*/ 263474 h 386017"/>
                    <a:gd name="connsiteX3" fmla="*/ 0 w 65546"/>
                    <a:gd name="connsiteY3" fmla="*/ 386017 h 386017"/>
                    <a:gd name="connsiteX0" fmla="*/ 8386 w 67566"/>
                    <a:gd name="connsiteY0" fmla="*/ 0 h 379128"/>
                    <a:gd name="connsiteX1" fmla="*/ 57824 w 67566"/>
                    <a:gd name="connsiteY1" fmla="*/ 116259 h 379128"/>
                    <a:gd name="connsiteX2" fmla="*/ 62408 w 67566"/>
                    <a:gd name="connsiteY2" fmla="*/ 263474 h 379128"/>
                    <a:gd name="connsiteX3" fmla="*/ 0 w 67566"/>
                    <a:gd name="connsiteY3" fmla="*/ 379128 h 379128"/>
                  </a:gdLst>
                  <a:ahLst/>
                  <a:cxnLst>
                    <a:cxn ang="0">
                      <a:pos x="connsiteX0" y="connsiteY0"/>
                    </a:cxn>
                    <a:cxn ang="0">
                      <a:pos x="connsiteX1" y="connsiteY1"/>
                    </a:cxn>
                    <a:cxn ang="0">
                      <a:pos x="connsiteX2" y="connsiteY2"/>
                    </a:cxn>
                    <a:cxn ang="0">
                      <a:pos x="connsiteX3" y="connsiteY3"/>
                    </a:cxn>
                  </a:cxnLst>
                  <a:rect l="l" t="t" r="r" b="b"/>
                  <a:pathLst>
                    <a:path w="67566" h="379128">
                      <a:moveTo>
                        <a:pt x="8386" y="0"/>
                      </a:moveTo>
                      <a:cubicBezTo>
                        <a:pt x="40533" y="32345"/>
                        <a:pt x="48820" y="72347"/>
                        <a:pt x="57824" y="116259"/>
                      </a:cubicBezTo>
                      <a:cubicBezTo>
                        <a:pt x="66828" y="160171"/>
                        <a:pt x="72045" y="219663"/>
                        <a:pt x="62408" y="263474"/>
                      </a:cubicBezTo>
                      <a:cubicBezTo>
                        <a:pt x="52771" y="307286"/>
                        <a:pt x="29368" y="326939"/>
                        <a:pt x="0" y="379128"/>
                      </a:cubicBezTo>
                    </a:path>
                  </a:pathLst>
                </a:cu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CA" b="1"/>
                </a:p>
              </p:txBody>
            </p:sp>
            <p:sp>
              <p:nvSpPr>
                <p:cNvPr id="53" name="Freeform 52"/>
                <p:cNvSpPr/>
                <p:nvPr/>
              </p:nvSpPr>
              <p:spPr>
                <a:xfrm>
                  <a:off x="9291615" y="2625307"/>
                  <a:ext cx="99400" cy="405795"/>
                </a:xfrm>
                <a:custGeom>
                  <a:avLst/>
                  <a:gdLst>
                    <a:gd name="connsiteX0" fmla="*/ 0 w 115347"/>
                    <a:gd name="connsiteY0" fmla="*/ 0 h 392906"/>
                    <a:gd name="connsiteX1" fmla="*/ 83344 w 115347"/>
                    <a:gd name="connsiteY1" fmla="*/ 104775 h 392906"/>
                    <a:gd name="connsiteX2" fmla="*/ 114300 w 115347"/>
                    <a:gd name="connsiteY2" fmla="*/ 240506 h 392906"/>
                    <a:gd name="connsiteX3" fmla="*/ 50007 w 115347"/>
                    <a:gd name="connsiteY3" fmla="*/ 392906 h 392906"/>
                  </a:gdLst>
                  <a:ahLst/>
                  <a:cxnLst>
                    <a:cxn ang="0">
                      <a:pos x="connsiteX0" y="connsiteY0"/>
                    </a:cxn>
                    <a:cxn ang="0">
                      <a:pos x="connsiteX1" y="connsiteY1"/>
                    </a:cxn>
                    <a:cxn ang="0">
                      <a:pos x="connsiteX2" y="connsiteY2"/>
                    </a:cxn>
                    <a:cxn ang="0">
                      <a:pos x="connsiteX3" y="connsiteY3"/>
                    </a:cxn>
                  </a:cxnLst>
                  <a:rect l="l" t="t" r="r" b="b"/>
                  <a:pathLst>
                    <a:path w="115347" h="392906">
                      <a:moveTo>
                        <a:pt x="0" y="0"/>
                      </a:moveTo>
                      <a:cubicBezTo>
                        <a:pt x="32147" y="32345"/>
                        <a:pt x="64294" y="64691"/>
                        <a:pt x="83344" y="104775"/>
                      </a:cubicBezTo>
                      <a:cubicBezTo>
                        <a:pt x="102394" y="144859"/>
                        <a:pt x="119856" y="192484"/>
                        <a:pt x="114300" y="240506"/>
                      </a:cubicBezTo>
                      <a:cubicBezTo>
                        <a:pt x="108744" y="288528"/>
                        <a:pt x="79375" y="340717"/>
                        <a:pt x="50007" y="392906"/>
                      </a:cubicBezTo>
                    </a:path>
                  </a:pathLst>
                </a:cu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CA" b="1"/>
                </a:p>
              </p:txBody>
            </p:sp>
            <p:sp>
              <p:nvSpPr>
                <p:cNvPr id="54" name="Freeform 53"/>
                <p:cNvSpPr/>
                <p:nvPr/>
              </p:nvSpPr>
              <p:spPr>
                <a:xfrm>
                  <a:off x="9370501" y="2639521"/>
                  <a:ext cx="99400" cy="381758"/>
                </a:xfrm>
                <a:custGeom>
                  <a:avLst/>
                  <a:gdLst>
                    <a:gd name="connsiteX0" fmla="*/ 0 w 115347"/>
                    <a:gd name="connsiteY0" fmla="*/ 0 h 392906"/>
                    <a:gd name="connsiteX1" fmla="*/ 83344 w 115347"/>
                    <a:gd name="connsiteY1" fmla="*/ 104775 h 392906"/>
                    <a:gd name="connsiteX2" fmla="*/ 114300 w 115347"/>
                    <a:gd name="connsiteY2" fmla="*/ 240506 h 392906"/>
                    <a:gd name="connsiteX3" fmla="*/ 50007 w 115347"/>
                    <a:gd name="connsiteY3" fmla="*/ 392906 h 392906"/>
                  </a:gdLst>
                  <a:ahLst/>
                  <a:cxnLst>
                    <a:cxn ang="0">
                      <a:pos x="connsiteX0" y="connsiteY0"/>
                    </a:cxn>
                    <a:cxn ang="0">
                      <a:pos x="connsiteX1" y="connsiteY1"/>
                    </a:cxn>
                    <a:cxn ang="0">
                      <a:pos x="connsiteX2" y="connsiteY2"/>
                    </a:cxn>
                    <a:cxn ang="0">
                      <a:pos x="connsiteX3" y="connsiteY3"/>
                    </a:cxn>
                  </a:cxnLst>
                  <a:rect l="l" t="t" r="r" b="b"/>
                  <a:pathLst>
                    <a:path w="115347" h="392906">
                      <a:moveTo>
                        <a:pt x="0" y="0"/>
                      </a:moveTo>
                      <a:cubicBezTo>
                        <a:pt x="32147" y="32345"/>
                        <a:pt x="64294" y="64691"/>
                        <a:pt x="83344" y="104775"/>
                      </a:cubicBezTo>
                      <a:cubicBezTo>
                        <a:pt x="102394" y="144859"/>
                        <a:pt x="119856" y="192484"/>
                        <a:pt x="114300" y="240506"/>
                      </a:cubicBezTo>
                      <a:cubicBezTo>
                        <a:pt x="108744" y="288528"/>
                        <a:pt x="79375" y="340717"/>
                        <a:pt x="50007" y="392906"/>
                      </a:cubicBezTo>
                    </a:path>
                  </a:pathLst>
                </a:cu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CA" b="1"/>
                </a:p>
              </p:txBody>
            </p:sp>
            <p:sp>
              <p:nvSpPr>
                <p:cNvPr id="55" name="Freeform 54"/>
                <p:cNvSpPr/>
                <p:nvPr/>
              </p:nvSpPr>
              <p:spPr>
                <a:xfrm>
                  <a:off x="9446701" y="2639521"/>
                  <a:ext cx="99400" cy="388604"/>
                </a:xfrm>
                <a:custGeom>
                  <a:avLst/>
                  <a:gdLst>
                    <a:gd name="connsiteX0" fmla="*/ 0 w 115347"/>
                    <a:gd name="connsiteY0" fmla="*/ 0 h 392906"/>
                    <a:gd name="connsiteX1" fmla="*/ 83344 w 115347"/>
                    <a:gd name="connsiteY1" fmla="*/ 104775 h 392906"/>
                    <a:gd name="connsiteX2" fmla="*/ 114300 w 115347"/>
                    <a:gd name="connsiteY2" fmla="*/ 240506 h 392906"/>
                    <a:gd name="connsiteX3" fmla="*/ 50007 w 115347"/>
                    <a:gd name="connsiteY3" fmla="*/ 392906 h 392906"/>
                  </a:gdLst>
                  <a:ahLst/>
                  <a:cxnLst>
                    <a:cxn ang="0">
                      <a:pos x="connsiteX0" y="connsiteY0"/>
                    </a:cxn>
                    <a:cxn ang="0">
                      <a:pos x="connsiteX1" y="connsiteY1"/>
                    </a:cxn>
                    <a:cxn ang="0">
                      <a:pos x="connsiteX2" y="connsiteY2"/>
                    </a:cxn>
                    <a:cxn ang="0">
                      <a:pos x="connsiteX3" y="connsiteY3"/>
                    </a:cxn>
                  </a:cxnLst>
                  <a:rect l="l" t="t" r="r" b="b"/>
                  <a:pathLst>
                    <a:path w="115347" h="392906">
                      <a:moveTo>
                        <a:pt x="0" y="0"/>
                      </a:moveTo>
                      <a:cubicBezTo>
                        <a:pt x="32147" y="32345"/>
                        <a:pt x="64294" y="64691"/>
                        <a:pt x="83344" y="104775"/>
                      </a:cubicBezTo>
                      <a:cubicBezTo>
                        <a:pt x="102394" y="144859"/>
                        <a:pt x="119856" y="192484"/>
                        <a:pt x="114300" y="240506"/>
                      </a:cubicBezTo>
                      <a:cubicBezTo>
                        <a:pt x="108744" y="288528"/>
                        <a:pt x="79375" y="340717"/>
                        <a:pt x="50007" y="392906"/>
                      </a:cubicBezTo>
                    </a:path>
                  </a:pathLst>
                </a:cu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CA" b="1"/>
                </a:p>
              </p:txBody>
            </p:sp>
            <p:sp>
              <p:nvSpPr>
                <p:cNvPr id="56" name="Freeform 55"/>
                <p:cNvSpPr/>
                <p:nvPr/>
              </p:nvSpPr>
              <p:spPr>
                <a:xfrm>
                  <a:off x="9522901" y="2657797"/>
                  <a:ext cx="99400" cy="363482"/>
                </a:xfrm>
                <a:custGeom>
                  <a:avLst/>
                  <a:gdLst>
                    <a:gd name="connsiteX0" fmla="*/ 0 w 115347"/>
                    <a:gd name="connsiteY0" fmla="*/ 0 h 392906"/>
                    <a:gd name="connsiteX1" fmla="*/ 83344 w 115347"/>
                    <a:gd name="connsiteY1" fmla="*/ 104775 h 392906"/>
                    <a:gd name="connsiteX2" fmla="*/ 114300 w 115347"/>
                    <a:gd name="connsiteY2" fmla="*/ 240506 h 392906"/>
                    <a:gd name="connsiteX3" fmla="*/ 50007 w 115347"/>
                    <a:gd name="connsiteY3" fmla="*/ 392906 h 392906"/>
                  </a:gdLst>
                  <a:ahLst/>
                  <a:cxnLst>
                    <a:cxn ang="0">
                      <a:pos x="connsiteX0" y="connsiteY0"/>
                    </a:cxn>
                    <a:cxn ang="0">
                      <a:pos x="connsiteX1" y="connsiteY1"/>
                    </a:cxn>
                    <a:cxn ang="0">
                      <a:pos x="connsiteX2" y="connsiteY2"/>
                    </a:cxn>
                    <a:cxn ang="0">
                      <a:pos x="connsiteX3" y="connsiteY3"/>
                    </a:cxn>
                  </a:cxnLst>
                  <a:rect l="l" t="t" r="r" b="b"/>
                  <a:pathLst>
                    <a:path w="115347" h="392906">
                      <a:moveTo>
                        <a:pt x="0" y="0"/>
                      </a:moveTo>
                      <a:cubicBezTo>
                        <a:pt x="32147" y="32345"/>
                        <a:pt x="64294" y="64691"/>
                        <a:pt x="83344" y="104775"/>
                      </a:cubicBezTo>
                      <a:cubicBezTo>
                        <a:pt x="102394" y="144859"/>
                        <a:pt x="119856" y="192484"/>
                        <a:pt x="114300" y="240506"/>
                      </a:cubicBezTo>
                      <a:cubicBezTo>
                        <a:pt x="108744" y="288528"/>
                        <a:pt x="79375" y="340717"/>
                        <a:pt x="50007" y="392906"/>
                      </a:cubicBezTo>
                    </a:path>
                  </a:pathLst>
                </a:cu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CA" b="1"/>
                </a:p>
              </p:txBody>
            </p:sp>
            <p:sp>
              <p:nvSpPr>
                <p:cNvPr id="57" name="Freeform 56"/>
                <p:cNvSpPr/>
                <p:nvPr/>
              </p:nvSpPr>
              <p:spPr>
                <a:xfrm>
                  <a:off x="9613371" y="2668294"/>
                  <a:ext cx="99400" cy="359661"/>
                </a:xfrm>
                <a:custGeom>
                  <a:avLst/>
                  <a:gdLst>
                    <a:gd name="connsiteX0" fmla="*/ 0 w 115347"/>
                    <a:gd name="connsiteY0" fmla="*/ 0 h 392906"/>
                    <a:gd name="connsiteX1" fmla="*/ 83344 w 115347"/>
                    <a:gd name="connsiteY1" fmla="*/ 104775 h 392906"/>
                    <a:gd name="connsiteX2" fmla="*/ 114300 w 115347"/>
                    <a:gd name="connsiteY2" fmla="*/ 240506 h 392906"/>
                    <a:gd name="connsiteX3" fmla="*/ 50007 w 115347"/>
                    <a:gd name="connsiteY3" fmla="*/ 392906 h 392906"/>
                  </a:gdLst>
                  <a:ahLst/>
                  <a:cxnLst>
                    <a:cxn ang="0">
                      <a:pos x="connsiteX0" y="connsiteY0"/>
                    </a:cxn>
                    <a:cxn ang="0">
                      <a:pos x="connsiteX1" y="connsiteY1"/>
                    </a:cxn>
                    <a:cxn ang="0">
                      <a:pos x="connsiteX2" y="connsiteY2"/>
                    </a:cxn>
                    <a:cxn ang="0">
                      <a:pos x="connsiteX3" y="connsiteY3"/>
                    </a:cxn>
                  </a:cxnLst>
                  <a:rect l="l" t="t" r="r" b="b"/>
                  <a:pathLst>
                    <a:path w="115347" h="392906">
                      <a:moveTo>
                        <a:pt x="0" y="0"/>
                      </a:moveTo>
                      <a:cubicBezTo>
                        <a:pt x="32147" y="32345"/>
                        <a:pt x="64294" y="64691"/>
                        <a:pt x="83344" y="104775"/>
                      </a:cubicBezTo>
                      <a:cubicBezTo>
                        <a:pt x="102394" y="144859"/>
                        <a:pt x="119856" y="192484"/>
                        <a:pt x="114300" y="240506"/>
                      </a:cubicBezTo>
                      <a:cubicBezTo>
                        <a:pt x="108744" y="288528"/>
                        <a:pt x="79375" y="340717"/>
                        <a:pt x="50007" y="392906"/>
                      </a:cubicBezTo>
                    </a:path>
                  </a:pathLst>
                </a:cu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CA" b="1"/>
                </a:p>
              </p:txBody>
            </p:sp>
            <p:sp>
              <p:nvSpPr>
                <p:cNvPr id="58" name="Freeform 57"/>
                <p:cNvSpPr/>
                <p:nvPr/>
              </p:nvSpPr>
              <p:spPr>
                <a:xfrm>
                  <a:off x="9696049" y="2672510"/>
                  <a:ext cx="99400" cy="348769"/>
                </a:xfrm>
                <a:custGeom>
                  <a:avLst/>
                  <a:gdLst>
                    <a:gd name="connsiteX0" fmla="*/ 0 w 115347"/>
                    <a:gd name="connsiteY0" fmla="*/ 0 h 392906"/>
                    <a:gd name="connsiteX1" fmla="*/ 83344 w 115347"/>
                    <a:gd name="connsiteY1" fmla="*/ 104775 h 392906"/>
                    <a:gd name="connsiteX2" fmla="*/ 114300 w 115347"/>
                    <a:gd name="connsiteY2" fmla="*/ 240506 h 392906"/>
                    <a:gd name="connsiteX3" fmla="*/ 50007 w 115347"/>
                    <a:gd name="connsiteY3" fmla="*/ 392906 h 392906"/>
                  </a:gdLst>
                  <a:ahLst/>
                  <a:cxnLst>
                    <a:cxn ang="0">
                      <a:pos x="connsiteX0" y="connsiteY0"/>
                    </a:cxn>
                    <a:cxn ang="0">
                      <a:pos x="connsiteX1" y="connsiteY1"/>
                    </a:cxn>
                    <a:cxn ang="0">
                      <a:pos x="connsiteX2" y="connsiteY2"/>
                    </a:cxn>
                    <a:cxn ang="0">
                      <a:pos x="connsiteX3" y="connsiteY3"/>
                    </a:cxn>
                  </a:cxnLst>
                  <a:rect l="l" t="t" r="r" b="b"/>
                  <a:pathLst>
                    <a:path w="115347" h="392906">
                      <a:moveTo>
                        <a:pt x="0" y="0"/>
                      </a:moveTo>
                      <a:cubicBezTo>
                        <a:pt x="32147" y="32345"/>
                        <a:pt x="64294" y="64691"/>
                        <a:pt x="83344" y="104775"/>
                      </a:cubicBezTo>
                      <a:cubicBezTo>
                        <a:pt x="102394" y="144859"/>
                        <a:pt x="119856" y="192484"/>
                        <a:pt x="114300" y="240506"/>
                      </a:cubicBezTo>
                      <a:cubicBezTo>
                        <a:pt x="108744" y="288528"/>
                        <a:pt x="79375" y="340717"/>
                        <a:pt x="50007" y="392906"/>
                      </a:cubicBezTo>
                    </a:path>
                  </a:pathLst>
                </a:cu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CA" b="1"/>
                </a:p>
              </p:txBody>
            </p:sp>
            <p:sp>
              <p:nvSpPr>
                <p:cNvPr id="59" name="Freeform 58"/>
                <p:cNvSpPr/>
                <p:nvPr/>
              </p:nvSpPr>
              <p:spPr>
                <a:xfrm>
                  <a:off x="9780783" y="2680766"/>
                  <a:ext cx="90865" cy="330680"/>
                </a:xfrm>
                <a:custGeom>
                  <a:avLst/>
                  <a:gdLst>
                    <a:gd name="connsiteX0" fmla="*/ 0 w 115347"/>
                    <a:gd name="connsiteY0" fmla="*/ 0 h 392906"/>
                    <a:gd name="connsiteX1" fmla="*/ 83344 w 115347"/>
                    <a:gd name="connsiteY1" fmla="*/ 104775 h 392906"/>
                    <a:gd name="connsiteX2" fmla="*/ 114300 w 115347"/>
                    <a:gd name="connsiteY2" fmla="*/ 240506 h 392906"/>
                    <a:gd name="connsiteX3" fmla="*/ 50007 w 115347"/>
                    <a:gd name="connsiteY3" fmla="*/ 392906 h 392906"/>
                  </a:gdLst>
                  <a:ahLst/>
                  <a:cxnLst>
                    <a:cxn ang="0">
                      <a:pos x="connsiteX0" y="connsiteY0"/>
                    </a:cxn>
                    <a:cxn ang="0">
                      <a:pos x="connsiteX1" y="connsiteY1"/>
                    </a:cxn>
                    <a:cxn ang="0">
                      <a:pos x="connsiteX2" y="connsiteY2"/>
                    </a:cxn>
                    <a:cxn ang="0">
                      <a:pos x="connsiteX3" y="connsiteY3"/>
                    </a:cxn>
                  </a:cxnLst>
                  <a:rect l="l" t="t" r="r" b="b"/>
                  <a:pathLst>
                    <a:path w="115347" h="392906">
                      <a:moveTo>
                        <a:pt x="0" y="0"/>
                      </a:moveTo>
                      <a:cubicBezTo>
                        <a:pt x="32147" y="32345"/>
                        <a:pt x="64294" y="64691"/>
                        <a:pt x="83344" y="104775"/>
                      </a:cubicBezTo>
                      <a:cubicBezTo>
                        <a:pt x="102394" y="144859"/>
                        <a:pt x="119856" y="192484"/>
                        <a:pt x="114300" y="240506"/>
                      </a:cubicBezTo>
                      <a:cubicBezTo>
                        <a:pt x="108744" y="288528"/>
                        <a:pt x="79375" y="340717"/>
                        <a:pt x="50007" y="392906"/>
                      </a:cubicBezTo>
                    </a:path>
                  </a:pathLst>
                </a:cu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CA" b="1"/>
                </a:p>
              </p:txBody>
            </p:sp>
            <p:sp>
              <p:nvSpPr>
                <p:cNvPr id="60" name="Freeform 59"/>
                <p:cNvSpPr/>
                <p:nvPr/>
              </p:nvSpPr>
              <p:spPr>
                <a:xfrm>
                  <a:off x="9857955" y="2689021"/>
                  <a:ext cx="90865" cy="322425"/>
                </a:xfrm>
                <a:custGeom>
                  <a:avLst/>
                  <a:gdLst>
                    <a:gd name="connsiteX0" fmla="*/ 0 w 115347"/>
                    <a:gd name="connsiteY0" fmla="*/ 0 h 392906"/>
                    <a:gd name="connsiteX1" fmla="*/ 83344 w 115347"/>
                    <a:gd name="connsiteY1" fmla="*/ 104775 h 392906"/>
                    <a:gd name="connsiteX2" fmla="*/ 114300 w 115347"/>
                    <a:gd name="connsiteY2" fmla="*/ 240506 h 392906"/>
                    <a:gd name="connsiteX3" fmla="*/ 50007 w 115347"/>
                    <a:gd name="connsiteY3" fmla="*/ 392906 h 392906"/>
                  </a:gdLst>
                  <a:ahLst/>
                  <a:cxnLst>
                    <a:cxn ang="0">
                      <a:pos x="connsiteX0" y="connsiteY0"/>
                    </a:cxn>
                    <a:cxn ang="0">
                      <a:pos x="connsiteX1" y="connsiteY1"/>
                    </a:cxn>
                    <a:cxn ang="0">
                      <a:pos x="connsiteX2" y="connsiteY2"/>
                    </a:cxn>
                    <a:cxn ang="0">
                      <a:pos x="connsiteX3" y="connsiteY3"/>
                    </a:cxn>
                  </a:cxnLst>
                  <a:rect l="l" t="t" r="r" b="b"/>
                  <a:pathLst>
                    <a:path w="115347" h="392906">
                      <a:moveTo>
                        <a:pt x="0" y="0"/>
                      </a:moveTo>
                      <a:cubicBezTo>
                        <a:pt x="32147" y="32345"/>
                        <a:pt x="64294" y="64691"/>
                        <a:pt x="83344" y="104775"/>
                      </a:cubicBezTo>
                      <a:cubicBezTo>
                        <a:pt x="102394" y="144859"/>
                        <a:pt x="119856" y="192484"/>
                        <a:pt x="114300" y="240506"/>
                      </a:cubicBezTo>
                      <a:cubicBezTo>
                        <a:pt x="108744" y="288528"/>
                        <a:pt x="79375" y="340717"/>
                        <a:pt x="50007" y="392906"/>
                      </a:cubicBezTo>
                    </a:path>
                  </a:pathLst>
                </a:cu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CA" b="1"/>
                </a:p>
              </p:txBody>
            </p:sp>
            <p:sp>
              <p:nvSpPr>
                <p:cNvPr id="61" name="Freeform 60"/>
                <p:cNvSpPr/>
                <p:nvPr/>
              </p:nvSpPr>
              <p:spPr>
                <a:xfrm>
                  <a:off x="9935628" y="2701658"/>
                  <a:ext cx="90865" cy="290207"/>
                </a:xfrm>
                <a:custGeom>
                  <a:avLst/>
                  <a:gdLst>
                    <a:gd name="connsiteX0" fmla="*/ 0 w 115347"/>
                    <a:gd name="connsiteY0" fmla="*/ 0 h 392906"/>
                    <a:gd name="connsiteX1" fmla="*/ 83344 w 115347"/>
                    <a:gd name="connsiteY1" fmla="*/ 104775 h 392906"/>
                    <a:gd name="connsiteX2" fmla="*/ 114300 w 115347"/>
                    <a:gd name="connsiteY2" fmla="*/ 240506 h 392906"/>
                    <a:gd name="connsiteX3" fmla="*/ 50007 w 115347"/>
                    <a:gd name="connsiteY3" fmla="*/ 392906 h 392906"/>
                  </a:gdLst>
                  <a:ahLst/>
                  <a:cxnLst>
                    <a:cxn ang="0">
                      <a:pos x="connsiteX0" y="connsiteY0"/>
                    </a:cxn>
                    <a:cxn ang="0">
                      <a:pos x="connsiteX1" y="connsiteY1"/>
                    </a:cxn>
                    <a:cxn ang="0">
                      <a:pos x="connsiteX2" y="connsiteY2"/>
                    </a:cxn>
                    <a:cxn ang="0">
                      <a:pos x="connsiteX3" y="connsiteY3"/>
                    </a:cxn>
                  </a:cxnLst>
                  <a:rect l="l" t="t" r="r" b="b"/>
                  <a:pathLst>
                    <a:path w="115347" h="392906">
                      <a:moveTo>
                        <a:pt x="0" y="0"/>
                      </a:moveTo>
                      <a:cubicBezTo>
                        <a:pt x="32147" y="32345"/>
                        <a:pt x="64294" y="64691"/>
                        <a:pt x="83344" y="104775"/>
                      </a:cubicBezTo>
                      <a:cubicBezTo>
                        <a:pt x="102394" y="144859"/>
                        <a:pt x="119856" y="192484"/>
                        <a:pt x="114300" y="240506"/>
                      </a:cubicBezTo>
                      <a:cubicBezTo>
                        <a:pt x="108744" y="288528"/>
                        <a:pt x="79375" y="340717"/>
                        <a:pt x="50007" y="392906"/>
                      </a:cubicBezTo>
                    </a:path>
                  </a:pathLst>
                </a:cu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CA" b="1"/>
                </a:p>
              </p:txBody>
            </p:sp>
            <p:sp>
              <p:nvSpPr>
                <p:cNvPr id="62" name="Freeform 61"/>
                <p:cNvSpPr/>
                <p:nvPr/>
              </p:nvSpPr>
              <p:spPr>
                <a:xfrm>
                  <a:off x="10012800" y="2721239"/>
                  <a:ext cx="90865" cy="248973"/>
                </a:xfrm>
                <a:custGeom>
                  <a:avLst/>
                  <a:gdLst>
                    <a:gd name="connsiteX0" fmla="*/ 0 w 115347"/>
                    <a:gd name="connsiteY0" fmla="*/ 0 h 392906"/>
                    <a:gd name="connsiteX1" fmla="*/ 83344 w 115347"/>
                    <a:gd name="connsiteY1" fmla="*/ 104775 h 392906"/>
                    <a:gd name="connsiteX2" fmla="*/ 114300 w 115347"/>
                    <a:gd name="connsiteY2" fmla="*/ 240506 h 392906"/>
                    <a:gd name="connsiteX3" fmla="*/ 50007 w 115347"/>
                    <a:gd name="connsiteY3" fmla="*/ 392906 h 392906"/>
                  </a:gdLst>
                  <a:ahLst/>
                  <a:cxnLst>
                    <a:cxn ang="0">
                      <a:pos x="connsiteX0" y="connsiteY0"/>
                    </a:cxn>
                    <a:cxn ang="0">
                      <a:pos x="connsiteX1" y="connsiteY1"/>
                    </a:cxn>
                    <a:cxn ang="0">
                      <a:pos x="connsiteX2" y="connsiteY2"/>
                    </a:cxn>
                    <a:cxn ang="0">
                      <a:pos x="connsiteX3" y="connsiteY3"/>
                    </a:cxn>
                  </a:cxnLst>
                  <a:rect l="l" t="t" r="r" b="b"/>
                  <a:pathLst>
                    <a:path w="115347" h="392906">
                      <a:moveTo>
                        <a:pt x="0" y="0"/>
                      </a:moveTo>
                      <a:cubicBezTo>
                        <a:pt x="32147" y="32345"/>
                        <a:pt x="64294" y="64691"/>
                        <a:pt x="83344" y="104775"/>
                      </a:cubicBezTo>
                      <a:cubicBezTo>
                        <a:pt x="102394" y="144859"/>
                        <a:pt x="119856" y="192484"/>
                        <a:pt x="114300" y="240506"/>
                      </a:cubicBezTo>
                      <a:cubicBezTo>
                        <a:pt x="108744" y="288528"/>
                        <a:pt x="79375" y="340717"/>
                        <a:pt x="50007" y="392906"/>
                      </a:cubicBezTo>
                    </a:path>
                  </a:pathLst>
                </a:cu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CA" b="1"/>
                </a:p>
              </p:txBody>
            </p:sp>
          </p:grpSp>
          <p:sp>
            <p:nvSpPr>
              <p:cNvPr id="35" name="TextBox 91"/>
              <p:cNvSpPr txBox="1"/>
              <p:nvPr/>
            </p:nvSpPr>
            <p:spPr>
              <a:xfrm>
                <a:off x="8829564" y="3060284"/>
                <a:ext cx="1583376" cy="493295"/>
              </a:xfrm>
              <a:prstGeom prst="rect">
                <a:avLst/>
              </a:prstGeom>
              <a:noFill/>
            </p:spPr>
            <p:txBody>
              <a:bodyPr wrap="square" lIns="0" tIns="0" rIns="0" bIns="0" rtlCol="0" anchor="ctr" anchorCtr="0">
                <a:spAutoFit/>
              </a:bodyPr>
              <a:lstStyle/>
              <a:p>
                <a:pPr marL="0" marR="0" algn="ctr">
                  <a:spcBef>
                    <a:spcPts val="0"/>
                  </a:spcBef>
                  <a:spcAft>
                    <a:spcPts val="0"/>
                  </a:spcAft>
                </a:pPr>
                <a:r>
                  <a:rPr lang="en-CA" sz="1600" b="1" kern="12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Cod </a:t>
                </a:r>
                <a:r>
                  <a:rPr lang="en-CA" sz="1600" b="1" kern="1200" dirty="0" smtClean="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end / </a:t>
                </a:r>
              </a:p>
              <a:p>
                <a:pPr marL="0" marR="0" algn="ctr">
                  <a:spcBef>
                    <a:spcPts val="0"/>
                  </a:spcBef>
                  <a:spcAft>
                    <a:spcPts val="0"/>
                  </a:spcAft>
                </a:pPr>
                <a:r>
                  <a:rPr lang="en-CA" sz="1600" b="1" kern="1200" dirty="0" err="1" smtClean="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cul</a:t>
                </a:r>
                <a:r>
                  <a:rPr lang="en-CA" sz="1600" b="1" kern="1200" dirty="0" smtClean="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 du </a:t>
                </a:r>
                <a:r>
                  <a:rPr lang="en-CA" sz="1600" b="1" kern="1200" dirty="0" err="1" smtClean="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chalut</a:t>
                </a:r>
                <a:endParaRPr lang="en-CA" sz="1600" b="1" dirty="0">
                  <a:effectLst/>
                  <a:latin typeface="Times New Roman" panose="02020603050405020304" pitchFamily="18" charset="0"/>
                  <a:ea typeface="Times New Roman" panose="02020603050405020304" pitchFamily="18" charset="0"/>
                </a:endParaRPr>
              </a:p>
            </p:txBody>
          </p:sp>
          <p:sp>
            <p:nvSpPr>
              <p:cNvPr id="36" name="Freeform 35"/>
              <p:cNvSpPr/>
              <p:nvPr/>
            </p:nvSpPr>
            <p:spPr>
              <a:xfrm>
                <a:off x="6118535" y="2821872"/>
                <a:ext cx="4030980" cy="60960"/>
              </a:xfrm>
              <a:custGeom>
                <a:avLst/>
                <a:gdLst>
                  <a:gd name="connsiteX0" fmla="*/ 0 w 4030980"/>
                  <a:gd name="connsiteY0" fmla="*/ 7620 h 60960"/>
                  <a:gd name="connsiteX1" fmla="*/ 548640 w 4030980"/>
                  <a:gd name="connsiteY1" fmla="*/ 0 h 60960"/>
                  <a:gd name="connsiteX2" fmla="*/ 2164080 w 4030980"/>
                  <a:gd name="connsiteY2" fmla="*/ 30480 h 60960"/>
                  <a:gd name="connsiteX3" fmla="*/ 3223260 w 4030980"/>
                  <a:gd name="connsiteY3" fmla="*/ 45720 h 60960"/>
                  <a:gd name="connsiteX4" fmla="*/ 4030980 w 4030980"/>
                  <a:gd name="connsiteY4" fmla="*/ 60960 h 60960"/>
                  <a:gd name="connsiteX5" fmla="*/ 4030980 w 4030980"/>
                  <a:gd name="connsiteY5" fmla="*/ 60960 h 60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30980" h="60960">
                    <a:moveTo>
                      <a:pt x="0" y="7620"/>
                    </a:moveTo>
                    <a:cubicBezTo>
                      <a:pt x="93980" y="1905"/>
                      <a:pt x="548640" y="0"/>
                      <a:pt x="548640" y="0"/>
                    </a:cubicBezTo>
                    <a:lnTo>
                      <a:pt x="2164080" y="30480"/>
                    </a:lnTo>
                    <a:lnTo>
                      <a:pt x="3223260" y="45720"/>
                    </a:lnTo>
                    <a:lnTo>
                      <a:pt x="4030980" y="60960"/>
                    </a:lnTo>
                    <a:lnTo>
                      <a:pt x="4030980" y="60960"/>
                    </a:lnTo>
                  </a:path>
                </a:pathLst>
              </a:cu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CA" b="1"/>
              </a:p>
            </p:txBody>
          </p:sp>
          <p:sp>
            <p:nvSpPr>
              <p:cNvPr id="37" name="Freeform 36"/>
              <p:cNvSpPr>
                <a:spLocks noChangeAspect="1"/>
              </p:cNvSpPr>
              <p:nvPr/>
            </p:nvSpPr>
            <p:spPr>
              <a:xfrm>
                <a:off x="6060319" y="2881527"/>
                <a:ext cx="332314" cy="203606"/>
              </a:xfrm>
              <a:custGeom>
                <a:avLst/>
                <a:gdLst>
                  <a:gd name="connsiteX0" fmla="*/ 9525 w 885825"/>
                  <a:gd name="connsiteY0" fmla="*/ 28575 h 600075"/>
                  <a:gd name="connsiteX1" fmla="*/ 190500 w 885825"/>
                  <a:gd name="connsiteY1" fmla="*/ 266700 h 600075"/>
                  <a:gd name="connsiteX2" fmla="*/ 0 w 885825"/>
                  <a:gd name="connsiteY2" fmla="*/ 533400 h 600075"/>
                  <a:gd name="connsiteX3" fmla="*/ 104775 w 885825"/>
                  <a:gd name="connsiteY3" fmla="*/ 600075 h 600075"/>
                  <a:gd name="connsiteX4" fmla="*/ 276225 w 885825"/>
                  <a:gd name="connsiteY4" fmla="*/ 342900 h 600075"/>
                  <a:gd name="connsiteX5" fmla="*/ 876300 w 885825"/>
                  <a:gd name="connsiteY5" fmla="*/ 342900 h 600075"/>
                  <a:gd name="connsiteX6" fmla="*/ 885825 w 885825"/>
                  <a:gd name="connsiteY6" fmla="*/ 257175 h 600075"/>
                  <a:gd name="connsiteX7" fmla="*/ 295275 w 885825"/>
                  <a:gd name="connsiteY7" fmla="*/ 228600 h 600075"/>
                  <a:gd name="connsiteX8" fmla="*/ 123825 w 885825"/>
                  <a:gd name="connsiteY8" fmla="*/ 0 h 600075"/>
                  <a:gd name="connsiteX9" fmla="*/ 9525 w 885825"/>
                  <a:gd name="connsiteY9" fmla="*/ 28575 h 600075"/>
                  <a:gd name="connsiteX0" fmla="*/ 9525 w 876300"/>
                  <a:gd name="connsiteY0" fmla="*/ 28575 h 600075"/>
                  <a:gd name="connsiteX1" fmla="*/ 190500 w 876300"/>
                  <a:gd name="connsiteY1" fmla="*/ 266700 h 600075"/>
                  <a:gd name="connsiteX2" fmla="*/ 0 w 876300"/>
                  <a:gd name="connsiteY2" fmla="*/ 533400 h 600075"/>
                  <a:gd name="connsiteX3" fmla="*/ 104775 w 876300"/>
                  <a:gd name="connsiteY3" fmla="*/ 600075 h 600075"/>
                  <a:gd name="connsiteX4" fmla="*/ 276225 w 876300"/>
                  <a:gd name="connsiteY4" fmla="*/ 342900 h 600075"/>
                  <a:gd name="connsiteX5" fmla="*/ 876300 w 876300"/>
                  <a:gd name="connsiteY5" fmla="*/ 342900 h 600075"/>
                  <a:gd name="connsiteX6" fmla="*/ 866775 w 876300"/>
                  <a:gd name="connsiteY6" fmla="*/ 228600 h 600075"/>
                  <a:gd name="connsiteX7" fmla="*/ 295275 w 876300"/>
                  <a:gd name="connsiteY7" fmla="*/ 228600 h 600075"/>
                  <a:gd name="connsiteX8" fmla="*/ 123825 w 876300"/>
                  <a:gd name="connsiteY8" fmla="*/ 0 h 600075"/>
                  <a:gd name="connsiteX9" fmla="*/ 9525 w 876300"/>
                  <a:gd name="connsiteY9" fmla="*/ 28575 h 600075"/>
                  <a:gd name="connsiteX0" fmla="*/ 9525 w 866775"/>
                  <a:gd name="connsiteY0" fmla="*/ 28575 h 600075"/>
                  <a:gd name="connsiteX1" fmla="*/ 190500 w 866775"/>
                  <a:gd name="connsiteY1" fmla="*/ 266700 h 600075"/>
                  <a:gd name="connsiteX2" fmla="*/ 0 w 866775"/>
                  <a:gd name="connsiteY2" fmla="*/ 533400 h 600075"/>
                  <a:gd name="connsiteX3" fmla="*/ 104775 w 866775"/>
                  <a:gd name="connsiteY3" fmla="*/ 600075 h 600075"/>
                  <a:gd name="connsiteX4" fmla="*/ 276225 w 866775"/>
                  <a:gd name="connsiteY4" fmla="*/ 342900 h 600075"/>
                  <a:gd name="connsiteX5" fmla="*/ 866775 w 866775"/>
                  <a:gd name="connsiteY5" fmla="*/ 342900 h 600075"/>
                  <a:gd name="connsiteX6" fmla="*/ 866775 w 866775"/>
                  <a:gd name="connsiteY6" fmla="*/ 228600 h 600075"/>
                  <a:gd name="connsiteX7" fmla="*/ 295275 w 866775"/>
                  <a:gd name="connsiteY7" fmla="*/ 228600 h 600075"/>
                  <a:gd name="connsiteX8" fmla="*/ 123825 w 866775"/>
                  <a:gd name="connsiteY8" fmla="*/ 0 h 600075"/>
                  <a:gd name="connsiteX9" fmla="*/ 9525 w 866775"/>
                  <a:gd name="connsiteY9" fmla="*/ 28575 h 600075"/>
                  <a:gd name="connsiteX0" fmla="*/ 9525 w 866775"/>
                  <a:gd name="connsiteY0" fmla="*/ 28575 h 600075"/>
                  <a:gd name="connsiteX1" fmla="*/ 196850 w 866775"/>
                  <a:gd name="connsiteY1" fmla="*/ 276225 h 600075"/>
                  <a:gd name="connsiteX2" fmla="*/ 0 w 866775"/>
                  <a:gd name="connsiteY2" fmla="*/ 533400 h 600075"/>
                  <a:gd name="connsiteX3" fmla="*/ 104775 w 866775"/>
                  <a:gd name="connsiteY3" fmla="*/ 600075 h 600075"/>
                  <a:gd name="connsiteX4" fmla="*/ 276225 w 866775"/>
                  <a:gd name="connsiteY4" fmla="*/ 342900 h 600075"/>
                  <a:gd name="connsiteX5" fmla="*/ 866775 w 866775"/>
                  <a:gd name="connsiteY5" fmla="*/ 342900 h 600075"/>
                  <a:gd name="connsiteX6" fmla="*/ 866775 w 866775"/>
                  <a:gd name="connsiteY6" fmla="*/ 228600 h 600075"/>
                  <a:gd name="connsiteX7" fmla="*/ 295275 w 866775"/>
                  <a:gd name="connsiteY7" fmla="*/ 228600 h 600075"/>
                  <a:gd name="connsiteX8" fmla="*/ 123825 w 866775"/>
                  <a:gd name="connsiteY8" fmla="*/ 0 h 600075"/>
                  <a:gd name="connsiteX9" fmla="*/ 9525 w 866775"/>
                  <a:gd name="connsiteY9" fmla="*/ 28575 h 600075"/>
                  <a:gd name="connsiteX0" fmla="*/ 22225 w 879475"/>
                  <a:gd name="connsiteY0" fmla="*/ 28575 h 600075"/>
                  <a:gd name="connsiteX1" fmla="*/ 209550 w 879475"/>
                  <a:gd name="connsiteY1" fmla="*/ 276225 h 600075"/>
                  <a:gd name="connsiteX2" fmla="*/ 0 w 879475"/>
                  <a:gd name="connsiteY2" fmla="*/ 488950 h 600075"/>
                  <a:gd name="connsiteX3" fmla="*/ 117475 w 879475"/>
                  <a:gd name="connsiteY3" fmla="*/ 600075 h 600075"/>
                  <a:gd name="connsiteX4" fmla="*/ 288925 w 879475"/>
                  <a:gd name="connsiteY4" fmla="*/ 342900 h 600075"/>
                  <a:gd name="connsiteX5" fmla="*/ 879475 w 879475"/>
                  <a:gd name="connsiteY5" fmla="*/ 342900 h 600075"/>
                  <a:gd name="connsiteX6" fmla="*/ 879475 w 879475"/>
                  <a:gd name="connsiteY6" fmla="*/ 228600 h 600075"/>
                  <a:gd name="connsiteX7" fmla="*/ 307975 w 879475"/>
                  <a:gd name="connsiteY7" fmla="*/ 228600 h 600075"/>
                  <a:gd name="connsiteX8" fmla="*/ 136525 w 879475"/>
                  <a:gd name="connsiteY8" fmla="*/ 0 h 600075"/>
                  <a:gd name="connsiteX9" fmla="*/ 22225 w 879475"/>
                  <a:gd name="connsiteY9" fmla="*/ 28575 h 600075"/>
                  <a:gd name="connsiteX0" fmla="*/ 22225 w 879475"/>
                  <a:gd name="connsiteY0" fmla="*/ 28575 h 565150"/>
                  <a:gd name="connsiteX1" fmla="*/ 209550 w 879475"/>
                  <a:gd name="connsiteY1" fmla="*/ 276225 h 565150"/>
                  <a:gd name="connsiteX2" fmla="*/ 0 w 879475"/>
                  <a:gd name="connsiteY2" fmla="*/ 488950 h 565150"/>
                  <a:gd name="connsiteX3" fmla="*/ 73025 w 879475"/>
                  <a:gd name="connsiteY3" fmla="*/ 565150 h 565150"/>
                  <a:gd name="connsiteX4" fmla="*/ 288925 w 879475"/>
                  <a:gd name="connsiteY4" fmla="*/ 342900 h 565150"/>
                  <a:gd name="connsiteX5" fmla="*/ 879475 w 879475"/>
                  <a:gd name="connsiteY5" fmla="*/ 342900 h 565150"/>
                  <a:gd name="connsiteX6" fmla="*/ 879475 w 879475"/>
                  <a:gd name="connsiteY6" fmla="*/ 228600 h 565150"/>
                  <a:gd name="connsiteX7" fmla="*/ 307975 w 879475"/>
                  <a:gd name="connsiteY7" fmla="*/ 228600 h 565150"/>
                  <a:gd name="connsiteX8" fmla="*/ 136525 w 879475"/>
                  <a:gd name="connsiteY8" fmla="*/ 0 h 565150"/>
                  <a:gd name="connsiteX9" fmla="*/ 22225 w 879475"/>
                  <a:gd name="connsiteY9" fmla="*/ 28575 h 565150"/>
                  <a:gd name="connsiteX0" fmla="*/ 22225 w 879475"/>
                  <a:gd name="connsiteY0" fmla="*/ 28575 h 565150"/>
                  <a:gd name="connsiteX1" fmla="*/ 209550 w 879475"/>
                  <a:gd name="connsiteY1" fmla="*/ 276225 h 565150"/>
                  <a:gd name="connsiteX2" fmla="*/ 0 w 879475"/>
                  <a:gd name="connsiteY2" fmla="*/ 488950 h 565150"/>
                  <a:gd name="connsiteX3" fmla="*/ 73025 w 879475"/>
                  <a:gd name="connsiteY3" fmla="*/ 565150 h 565150"/>
                  <a:gd name="connsiteX4" fmla="*/ 288925 w 879475"/>
                  <a:gd name="connsiteY4" fmla="*/ 342900 h 565150"/>
                  <a:gd name="connsiteX5" fmla="*/ 879475 w 879475"/>
                  <a:gd name="connsiteY5" fmla="*/ 342900 h 565150"/>
                  <a:gd name="connsiteX6" fmla="*/ 879475 w 879475"/>
                  <a:gd name="connsiteY6" fmla="*/ 228600 h 565150"/>
                  <a:gd name="connsiteX7" fmla="*/ 307975 w 879475"/>
                  <a:gd name="connsiteY7" fmla="*/ 228600 h 565150"/>
                  <a:gd name="connsiteX8" fmla="*/ 127000 w 879475"/>
                  <a:gd name="connsiteY8" fmla="*/ 0 h 565150"/>
                  <a:gd name="connsiteX9" fmla="*/ 22225 w 879475"/>
                  <a:gd name="connsiteY9" fmla="*/ 28575 h 565150"/>
                  <a:gd name="connsiteX0" fmla="*/ 19050 w 879475"/>
                  <a:gd name="connsiteY0" fmla="*/ 85725 h 565150"/>
                  <a:gd name="connsiteX1" fmla="*/ 209550 w 879475"/>
                  <a:gd name="connsiteY1" fmla="*/ 276225 h 565150"/>
                  <a:gd name="connsiteX2" fmla="*/ 0 w 879475"/>
                  <a:gd name="connsiteY2" fmla="*/ 488950 h 565150"/>
                  <a:gd name="connsiteX3" fmla="*/ 73025 w 879475"/>
                  <a:gd name="connsiteY3" fmla="*/ 565150 h 565150"/>
                  <a:gd name="connsiteX4" fmla="*/ 288925 w 879475"/>
                  <a:gd name="connsiteY4" fmla="*/ 342900 h 565150"/>
                  <a:gd name="connsiteX5" fmla="*/ 879475 w 879475"/>
                  <a:gd name="connsiteY5" fmla="*/ 342900 h 565150"/>
                  <a:gd name="connsiteX6" fmla="*/ 879475 w 879475"/>
                  <a:gd name="connsiteY6" fmla="*/ 228600 h 565150"/>
                  <a:gd name="connsiteX7" fmla="*/ 307975 w 879475"/>
                  <a:gd name="connsiteY7" fmla="*/ 228600 h 565150"/>
                  <a:gd name="connsiteX8" fmla="*/ 127000 w 879475"/>
                  <a:gd name="connsiteY8" fmla="*/ 0 h 565150"/>
                  <a:gd name="connsiteX9" fmla="*/ 19050 w 879475"/>
                  <a:gd name="connsiteY9" fmla="*/ 85725 h 565150"/>
                  <a:gd name="connsiteX0" fmla="*/ 19050 w 879475"/>
                  <a:gd name="connsiteY0" fmla="*/ 73025 h 552450"/>
                  <a:gd name="connsiteX1" fmla="*/ 209550 w 879475"/>
                  <a:gd name="connsiteY1" fmla="*/ 263525 h 552450"/>
                  <a:gd name="connsiteX2" fmla="*/ 0 w 879475"/>
                  <a:gd name="connsiteY2" fmla="*/ 476250 h 552450"/>
                  <a:gd name="connsiteX3" fmla="*/ 73025 w 879475"/>
                  <a:gd name="connsiteY3" fmla="*/ 552450 h 552450"/>
                  <a:gd name="connsiteX4" fmla="*/ 288925 w 879475"/>
                  <a:gd name="connsiteY4" fmla="*/ 330200 h 552450"/>
                  <a:gd name="connsiteX5" fmla="*/ 879475 w 879475"/>
                  <a:gd name="connsiteY5" fmla="*/ 330200 h 552450"/>
                  <a:gd name="connsiteX6" fmla="*/ 879475 w 879475"/>
                  <a:gd name="connsiteY6" fmla="*/ 215900 h 552450"/>
                  <a:gd name="connsiteX7" fmla="*/ 307975 w 879475"/>
                  <a:gd name="connsiteY7" fmla="*/ 215900 h 552450"/>
                  <a:gd name="connsiteX8" fmla="*/ 95250 w 879475"/>
                  <a:gd name="connsiteY8" fmla="*/ 0 h 552450"/>
                  <a:gd name="connsiteX9" fmla="*/ 19050 w 879475"/>
                  <a:gd name="connsiteY9" fmla="*/ 73025 h 552450"/>
                  <a:gd name="connsiteX0" fmla="*/ 12700 w 879475"/>
                  <a:gd name="connsiteY0" fmla="*/ 79375 h 552450"/>
                  <a:gd name="connsiteX1" fmla="*/ 209550 w 879475"/>
                  <a:gd name="connsiteY1" fmla="*/ 263525 h 552450"/>
                  <a:gd name="connsiteX2" fmla="*/ 0 w 879475"/>
                  <a:gd name="connsiteY2" fmla="*/ 476250 h 552450"/>
                  <a:gd name="connsiteX3" fmla="*/ 73025 w 879475"/>
                  <a:gd name="connsiteY3" fmla="*/ 552450 h 552450"/>
                  <a:gd name="connsiteX4" fmla="*/ 288925 w 879475"/>
                  <a:gd name="connsiteY4" fmla="*/ 330200 h 552450"/>
                  <a:gd name="connsiteX5" fmla="*/ 879475 w 879475"/>
                  <a:gd name="connsiteY5" fmla="*/ 330200 h 552450"/>
                  <a:gd name="connsiteX6" fmla="*/ 879475 w 879475"/>
                  <a:gd name="connsiteY6" fmla="*/ 215900 h 552450"/>
                  <a:gd name="connsiteX7" fmla="*/ 307975 w 879475"/>
                  <a:gd name="connsiteY7" fmla="*/ 215900 h 552450"/>
                  <a:gd name="connsiteX8" fmla="*/ 95250 w 879475"/>
                  <a:gd name="connsiteY8" fmla="*/ 0 h 552450"/>
                  <a:gd name="connsiteX9" fmla="*/ 12700 w 879475"/>
                  <a:gd name="connsiteY9" fmla="*/ 79375 h 552450"/>
                  <a:gd name="connsiteX0" fmla="*/ 12700 w 879475"/>
                  <a:gd name="connsiteY0" fmla="*/ 79375 h 552450"/>
                  <a:gd name="connsiteX1" fmla="*/ 209550 w 879475"/>
                  <a:gd name="connsiteY1" fmla="*/ 263525 h 552450"/>
                  <a:gd name="connsiteX2" fmla="*/ 0 w 879475"/>
                  <a:gd name="connsiteY2" fmla="*/ 476250 h 552450"/>
                  <a:gd name="connsiteX3" fmla="*/ 73025 w 879475"/>
                  <a:gd name="connsiteY3" fmla="*/ 552450 h 552450"/>
                  <a:gd name="connsiteX4" fmla="*/ 288925 w 879475"/>
                  <a:gd name="connsiteY4" fmla="*/ 330200 h 552450"/>
                  <a:gd name="connsiteX5" fmla="*/ 879475 w 879475"/>
                  <a:gd name="connsiteY5" fmla="*/ 330200 h 552450"/>
                  <a:gd name="connsiteX6" fmla="*/ 879475 w 879475"/>
                  <a:gd name="connsiteY6" fmla="*/ 215900 h 552450"/>
                  <a:gd name="connsiteX7" fmla="*/ 307975 w 879475"/>
                  <a:gd name="connsiteY7" fmla="*/ 215900 h 552450"/>
                  <a:gd name="connsiteX8" fmla="*/ 82550 w 879475"/>
                  <a:gd name="connsiteY8" fmla="*/ 0 h 552450"/>
                  <a:gd name="connsiteX9" fmla="*/ 12700 w 879475"/>
                  <a:gd name="connsiteY9" fmla="*/ 79375 h 552450"/>
                  <a:gd name="connsiteX0" fmla="*/ 12700 w 879475"/>
                  <a:gd name="connsiteY0" fmla="*/ 79375 h 552450"/>
                  <a:gd name="connsiteX1" fmla="*/ 209550 w 879475"/>
                  <a:gd name="connsiteY1" fmla="*/ 263525 h 552450"/>
                  <a:gd name="connsiteX2" fmla="*/ 0 w 879475"/>
                  <a:gd name="connsiteY2" fmla="*/ 476250 h 552450"/>
                  <a:gd name="connsiteX3" fmla="*/ 73025 w 879475"/>
                  <a:gd name="connsiteY3" fmla="*/ 552450 h 552450"/>
                  <a:gd name="connsiteX4" fmla="*/ 288925 w 879475"/>
                  <a:gd name="connsiteY4" fmla="*/ 330200 h 552450"/>
                  <a:gd name="connsiteX5" fmla="*/ 879475 w 879475"/>
                  <a:gd name="connsiteY5" fmla="*/ 330200 h 552450"/>
                  <a:gd name="connsiteX6" fmla="*/ 879475 w 879475"/>
                  <a:gd name="connsiteY6" fmla="*/ 215900 h 552450"/>
                  <a:gd name="connsiteX7" fmla="*/ 295275 w 879475"/>
                  <a:gd name="connsiteY7" fmla="*/ 206375 h 552450"/>
                  <a:gd name="connsiteX8" fmla="*/ 82550 w 879475"/>
                  <a:gd name="connsiteY8" fmla="*/ 0 h 552450"/>
                  <a:gd name="connsiteX9" fmla="*/ 12700 w 879475"/>
                  <a:gd name="connsiteY9" fmla="*/ 79375 h 552450"/>
                  <a:gd name="connsiteX0" fmla="*/ 12700 w 879475"/>
                  <a:gd name="connsiteY0" fmla="*/ 79375 h 552450"/>
                  <a:gd name="connsiteX1" fmla="*/ 209550 w 879475"/>
                  <a:gd name="connsiteY1" fmla="*/ 263525 h 552450"/>
                  <a:gd name="connsiteX2" fmla="*/ 0 w 879475"/>
                  <a:gd name="connsiteY2" fmla="*/ 476250 h 552450"/>
                  <a:gd name="connsiteX3" fmla="*/ 73025 w 879475"/>
                  <a:gd name="connsiteY3" fmla="*/ 552450 h 552450"/>
                  <a:gd name="connsiteX4" fmla="*/ 288925 w 879475"/>
                  <a:gd name="connsiteY4" fmla="*/ 330200 h 552450"/>
                  <a:gd name="connsiteX5" fmla="*/ 879475 w 879475"/>
                  <a:gd name="connsiteY5" fmla="*/ 330200 h 552450"/>
                  <a:gd name="connsiteX6" fmla="*/ 879475 w 879475"/>
                  <a:gd name="connsiteY6" fmla="*/ 215900 h 552450"/>
                  <a:gd name="connsiteX7" fmla="*/ 279400 w 879475"/>
                  <a:gd name="connsiteY7" fmla="*/ 209550 h 552450"/>
                  <a:gd name="connsiteX8" fmla="*/ 82550 w 879475"/>
                  <a:gd name="connsiteY8" fmla="*/ 0 h 552450"/>
                  <a:gd name="connsiteX9" fmla="*/ 12700 w 879475"/>
                  <a:gd name="connsiteY9" fmla="*/ 79375 h 552450"/>
                  <a:gd name="connsiteX0" fmla="*/ 12700 w 879475"/>
                  <a:gd name="connsiteY0" fmla="*/ 79375 h 552450"/>
                  <a:gd name="connsiteX1" fmla="*/ 209550 w 879475"/>
                  <a:gd name="connsiteY1" fmla="*/ 263525 h 552450"/>
                  <a:gd name="connsiteX2" fmla="*/ 0 w 879475"/>
                  <a:gd name="connsiteY2" fmla="*/ 476250 h 552450"/>
                  <a:gd name="connsiteX3" fmla="*/ 73025 w 879475"/>
                  <a:gd name="connsiteY3" fmla="*/ 552450 h 552450"/>
                  <a:gd name="connsiteX4" fmla="*/ 288925 w 879475"/>
                  <a:gd name="connsiteY4" fmla="*/ 330200 h 552450"/>
                  <a:gd name="connsiteX5" fmla="*/ 879475 w 879475"/>
                  <a:gd name="connsiteY5" fmla="*/ 330200 h 552450"/>
                  <a:gd name="connsiteX6" fmla="*/ 879475 w 879475"/>
                  <a:gd name="connsiteY6" fmla="*/ 215900 h 552450"/>
                  <a:gd name="connsiteX7" fmla="*/ 276225 w 879475"/>
                  <a:gd name="connsiteY7" fmla="*/ 212725 h 552450"/>
                  <a:gd name="connsiteX8" fmla="*/ 82550 w 879475"/>
                  <a:gd name="connsiteY8" fmla="*/ 0 h 552450"/>
                  <a:gd name="connsiteX9" fmla="*/ 12700 w 879475"/>
                  <a:gd name="connsiteY9" fmla="*/ 79375 h 552450"/>
                  <a:gd name="connsiteX0" fmla="*/ 12700 w 879475"/>
                  <a:gd name="connsiteY0" fmla="*/ 79375 h 552450"/>
                  <a:gd name="connsiteX1" fmla="*/ 209550 w 879475"/>
                  <a:gd name="connsiteY1" fmla="*/ 263525 h 552450"/>
                  <a:gd name="connsiteX2" fmla="*/ 0 w 879475"/>
                  <a:gd name="connsiteY2" fmla="*/ 476250 h 552450"/>
                  <a:gd name="connsiteX3" fmla="*/ 73025 w 879475"/>
                  <a:gd name="connsiteY3" fmla="*/ 552450 h 552450"/>
                  <a:gd name="connsiteX4" fmla="*/ 288925 w 879475"/>
                  <a:gd name="connsiteY4" fmla="*/ 330200 h 552450"/>
                  <a:gd name="connsiteX5" fmla="*/ 879475 w 879475"/>
                  <a:gd name="connsiteY5" fmla="*/ 330200 h 552450"/>
                  <a:gd name="connsiteX6" fmla="*/ 879475 w 879475"/>
                  <a:gd name="connsiteY6" fmla="*/ 215900 h 552450"/>
                  <a:gd name="connsiteX7" fmla="*/ 279400 w 879475"/>
                  <a:gd name="connsiteY7" fmla="*/ 219075 h 552450"/>
                  <a:gd name="connsiteX8" fmla="*/ 82550 w 879475"/>
                  <a:gd name="connsiteY8" fmla="*/ 0 h 552450"/>
                  <a:gd name="connsiteX9" fmla="*/ 12700 w 879475"/>
                  <a:gd name="connsiteY9" fmla="*/ 79375 h 552450"/>
                  <a:gd name="connsiteX0" fmla="*/ 12700 w 879475"/>
                  <a:gd name="connsiteY0" fmla="*/ 79375 h 552450"/>
                  <a:gd name="connsiteX1" fmla="*/ 212725 w 879475"/>
                  <a:gd name="connsiteY1" fmla="*/ 273050 h 552450"/>
                  <a:gd name="connsiteX2" fmla="*/ 0 w 879475"/>
                  <a:gd name="connsiteY2" fmla="*/ 476250 h 552450"/>
                  <a:gd name="connsiteX3" fmla="*/ 73025 w 879475"/>
                  <a:gd name="connsiteY3" fmla="*/ 552450 h 552450"/>
                  <a:gd name="connsiteX4" fmla="*/ 288925 w 879475"/>
                  <a:gd name="connsiteY4" fmla="*/ 330200 h 552450"/>
                  <a:gd name="connsiteX5" fmla="*/ 879475 w 879475"/>
                  <a:gd name="connsiteY5" fmla="*/ 330200 h 552450"/>
                  <a:gd name="connsiteX6" fmla="*/ 879475 w 879475"/>
                  <a:gd name="connsiteY6" fmla="*/ 215900 h 552450"/>
                  <a:gd name="connsiteX7" fmla="*/ 279400 w 879475"/>
                  <a:gd name="connsiteY7" fmla="*/ 219075 h 552450"/>
                  <a:gd name="connsiteX8" fmla="*/ 82550 w 879475"/>
                  <a:gd name="connsiteY8" fmla="*/ 0 h 552450"/>
                  <a:gd name="connsiteX9" fmla="*/ 12700 w 879475"/>
                  <a:gd name="connsiteY9" fmla="*/ 79375 h 552450"/>
                  <a:gd name="connsiteX0" fmla="*/ 12700 w 879475"/>
                  <a:gd name="connsiteY0" fmla="*/ 79375 h 552450"/>
                  <a:gd name="connsiteX1" fmla="*/ 203200 w 879475"/>
                  <a:gd name="connsiteY1" fmla="*/ 276225 h 552450"/>
                  <a:gd name="connsiteX2" fmla="*/ 0 w 879475"/>
                  <a:gd name="connsiteY2" fmla="*/ 476250 h 552450"/>
                  <a:gd name="connsiteX3" fmla="*/ 73025 w 879475"/>
                  <a:gd name="connsiteY3" fmla="*/ 552450 h 552450"/>
                  <a:gd name="connsiteX4" fmla="*/ 288925 w 879475"/>
                  <a:gd name="connsiteY4" fmla="*/ 330200 h 552450"/>
                  <a:gd name="connsiteX5" fmla="*/ 879475 w 879475"/>
                  <a:gd name="connsiteY5" fmla="*/ 330200 h 552450"/>
                  <a:gd name="connsiteX6" fmla="*/ 879475 w 879475"/>
                  <a:gd name="connsiteY6" fmla="*/ 215900 h 552450"/>
                  <a:gd name="connsiteX7" fmla="*/ 279400 w 879475"/>
                  <a:gd name="connsiteY7" fmla="*/ 219075 h 552450"/>
                  <a:gd name="connsiteX8" fmla="*/ 82550 w 879475"/>
                  <a:gd name="connsiteY8" fmla="*/ 0 h 552450"/>
                  <a:gd name="connsiteX9" fmla="*/ 12700 w 879475"/>
                  <a:gd name="connsiteY9" fmla="*/ 79375 h 552450"/>
                  <a:gd name="connsiteX0" fmla="*/ 12700 w 879475"/>
                  <a:gd name="connsiteY0" fmla="*/ 79375 h 552450"/>
                  <a:gd name="connsiteX1" fmla="*/ 203200 w 879475"/>
                  <a:gd name="connsiteY1" fmla="*/ 276225 h 552450"/>
                  <a:gd name="connsiteX2" fmla="*/ 0 w 879475"/>
                  <a:gd name="connsiteY2" fmla="*/ 476250 h 552450"/>
                  <a:gd name="connsiteX3" fmla="*/ 73025 w 879475"/>
                  <a:gd name="connsiteY3" fmla="*/ 552450 h 552450"/>
                  <a:gd name="connsiteX4" fmla="*/ 288925 w 879475"/>
                  <a:gd name="connsiteY4" fmla="*/ 330200 h 552450"/>
                  <a:gd name="connsiteX5" fmla="*/ 879475 w 879475"/>
                  <a:gd name="connsiteY5" fmla="*/ 330200 h 552450"/>
                  <a:gd name="connsiteX6" fmla="*/ 879475 w 879475"/>
                  <a:gd name="connsiteY6" fmla="*/ 215900 h 552450"/>
                  <a:gd name="connsiteX7" fmla="*/ 292100 w 879475"/>
                  <a:gd name="connsiteY7" fmla="*/ 222250 h 552450"/>
                  <a:gd name="connsiteX8" fmla="*/ 82550 w 879475"/>
                  <a:gd name="connsiteY8" fmla="*/ 0 h 552450"/>
                  <a:gd name="connsiteX9" fmla="*/ 12700 w 879475"/>
                  <a:gd name="connsiteY9" fmla="*/ 79375 h 552450"/>
                  <a:gd name="connsiteX0" fmla="*/ 12700 w 882650"/>
                  <a:gd name="connsiteY0" fmla="*/ 79375 h 552450"/>
                  <a:gd name="connsiteX1" fmla="*/ 203200 w 882650"/>
                  <a:gd name="connsiteY1" fmla="*/ 276225 h 552450"/>
                  <a:gd name="connsiteX2" fmla="*/ 0 w 882650"/>
                  <a:gd name="connsiteY2" fmla="*/ 476250 h 552450"/>
                  <a:gd name="connsiteX3" fmla="*/ 73025 w 882650"/>
                  <a:gd name="connsiteY3" fmla="*/ 552450 h 552450"/>
                  <a:gd name="connsiteX4" fmla="*/ 288925 w 882650"/>
                  <a:gd name="connsiteY4" fmla="*/ 330200 h 552450"/>
                  <a:gd name="connsiteX5" fmla="*/ 879475 w 882650"/>
                  <a:gd name="connsiteY5" fmla="*/ 330200 h 552450"/>
                  <a:gd name="connsiteX6" fmla="*/ 882650 w 882650"/>
                  <a:gd name="connsiteY6" fmla="*/ 219075 h 552450"/>
                  <a:gd name="connsiteX7" fmla="*/ 292100 w 882650"/>
                  <a:gd name="connsiteY7" fmla="*/ 222250 h 552450"/>
                  <a:gd name="connsiteX8" fmla="*/ 82550 w 882650"/>
                  <a:gd name="connsiteY8" fmla="*/ 0 h 552450"/>
                  <a:gd name="connsiteX9" fmla="*/ 12700 w 882650"/>
                  <a:gd name="connsiteY9" fmla="*/ 79375 h 552450"/>
                  <a:gd name="connsiteX0" fmla="*/ 12700 w 885825"/>
                  <a:gd name="connsiteY0" fmla="*/ 79375 h 552450"/>
                  <a:gd name="connsiteX1" fmla="*/ 203200 w 885825"/>
                  <a:gd name="connsiteY1" fmla="*/ 276225 h 552450"/>
                  <a:gd name="connsiteX2" fmla="*/ 0 w 885825"/>
                  <a:gd name="connsiteY2" fmla="*/ 476250 h 552450"/>
                  <a:gd name="connsiteX3" fmla="*/ 73025 w 885825"/>
                  <a:gd name="connsiteY3" fmla="*/ 552450 h 552450"/>
                  <a:gd name="connsiteX4" fmla="*/ 288925 w 885825"/>
                  <a:gd name="connsiteY4" fmla="*/ 330200 h 552450"/>
                  <a:gd name="connsiteX5" fmla="*/ 879475 w 885825"/>
                  <a:gd name="connsiteY5" fmla="*/ 330200 h 552450"/>
                  <a:gd name="connsiteX6" fmla="*/ 885825 w 885825"/>
                  <a:gd name="connsiteY6" fmla="*/ 225425 h 552450"/>
                  <a:gd name="connsiteX7" fmla="*/ 292100 w 885825"/>
                  <a:gd name="connsiteY7" fmla="*/ 222250 h 552450"/>
                  <a:gd name="connsiteX8" fmla="*/ 82550 w 885825"/>
                  <a:gd name="connsiteY8" fmla="*/ 0 h 552450"/>
                  <a:gd name="connsiteX9" fmla="*/ 12700 w 885825"/>
                  <a:gd name="connsiteY9" fmla="*/ 79375 h 552450"/>
                  <a:gd name="connsiteX0" fmla="*/ 12700 w 889140"/>
                  <a:gd name="connsiteY0" fmla="*/ 79375 h 552450"/>
                  <a:gd name="connsiteX1" fmla="*/ 203200 w 889140"/>
                  <a:gd name="connsiteY1" fmla="*/ 276225 h 552450"/>
                  <a:gd name="connsiteX2" fmla="*/ 0 w 889140"/>
                  <a:gd name="connsiteY2" fmla="*/ 476250 h 552450"/>
                  <a:gd name="connsiteX3" fmla="*/ 73025 w 889140"/>
                  <a:gd name="connsiteY3" fmla="*/ 552450 h 552450"/>
                  <a:gd name="connsiteX4" fmla="*/ 288925 w 889140"/>
                  <a:gd name="connsiteY4" fmla="*/ 330200 h 552450"/>
                  <a:gd name="connsiteX5" fmla="*/ 889000 w 889140"/>
                  <a:gd name="connsiteY5" fmla="*/ 333375 h 552450"/>
                  <a:gd name="connsiteX6" fmla="*/ 885825 w 889140"/>
                  <a:gd name="connsiteY6" fmla="*/ 225425 h 552450"/>
                  <a:gd name="connsiteX7" fmla="*/ 292100 w 889140"/>
                  <a:gd name="connsiteY7" fmla="*/ 222250 h 552450"/>
                  <a:gd name="connsiteX8" fmla="*/ 82550 w 889140"/>
                  <a:gd name="connsiteY8" fmla="*/ 0 h 552450"/>
                  <a:gd name="connsiteX9" fmla="*/ 12700 w 889140"/>
                  <a:gd name="connsiteY9" fmla="*/ 79375 h 552450"/>
                  <a:gd name="connsiteX0" fmla="*/ 12700 w 885825"/>
                  <a:gd name="connsiteY0" fmla="*/ 79375 h 552450"/>
                  <a:gd name="connsiteX1" fmla="*/ 203200 w 885825"/>
                  <a:gd name="connsiteY1" fmla="*/ 276225 h 552450"/>
                  <a:gd name="connsiteX2" fmla="*/ 0 w 885825"/>
                  <a:gd name="connsiteY2" fmla="*/ 476250 h 552450"/>
                  <a:gd name="connsiteX3" fmla="*/ 73025 w 885825"/>
                  <a:gd name="connsiteY3" fmla="*/ 552450 h 552450"/>
                  <a:gd name="connsiteX4" fmla="*/ 288925 w 885825"/>
                  <a:gd name="connsiteY4" fmla="*/ 330200 h 552450"/>
                  <a:gd name="connsiteX5" fmla="*/ 879475 w 885825"/>
                  <a:gd name="connsiteY5" fmla="*/ 333375 h 552450"/>
                  <a:gd name="connsiteX6" fmla="*/ 885825 w 885825"/>
                  <a:gd name="connsiteY6" fmla="*/ 225425 h 552450"/>
                  <a:gd name="connsiteX7" fmla="*/ 292100 w 885825"/>
                  <a:gd name="connsiteY7" fmla="*/ 222250 h 552450"/>
                  <a:gd name="connsiteX8" fmla="*/ 82550 w 885825"/>
                  <a:gd name="connsiteY8" fmla="*/ 0 h 552450"/>
                  <a:gd name="connsiteX9" fmla="*/ 12700 w 885825"/>
                  <a:gd name="connsiteY9" fmla="*/ 79375 h 552450"/>
                  <a:gd name="connsiteX0" fmla="*/ 3175 w 885825"/>
                  <a:gd name="connsiteY0" fmla="*/ 76200 h 552450"/>
                  <a:gd name="connsiteX1" fmla="*/ 203200 w 885825"/>
                  <a:gd name="connsiteY1" fmla="*/ 276225 h 552450"/>
                  <a:gd name="connsiteX2" fmla="*/ 0 w 885825"/>
                  <a:gd name="connsiteY2" fmla="*/ 476250 h 552450"/>
                  <a:gd name="connsiteX3" fmla="*/ 73025 w 885825"/>
                  <a:gd name="connsiteY3" fmla="*/ 552450 h 552450"/>
                  <a:gd name="connsiteX4" fmla="*/ 288925 w 885825"/>
                  <a:gd name="connsiteY4" fmla="*/ 330200 h 552450"/>
                  <a:gd name="connsiteX5" fmla="*/ 879475 w 885825"/>
                  <a:gd name="connsiteY5" fmla="*/ 333375 h 552450"/>
                  <a:gd name="connsiteX6" fmla="*/ 885825 w 885825"/>
                  <a:gd name="connsiteY6" fmla="*/ 225425 h 552450"/>
                  <a:gd name="connsiteX7" fmla="*/ 292100 w 885825"/>
                  <a:gd name="connsiteY7" fmla="*/ 222250 h 552450"/>
                  <a:gd name="connsiteX8" fmla="*/ 82550 w 885825"/>
                  <a:gd name="connsiteY8" fmla="*/ 0 h 552450"/>
                  <a:gd name="connsiteX9" fmla="*/ 3175 w 885825"/>
                  <a:gd name="connsiteY9" fmla="*/ 76200 h 552450"/>
                  <a:gd name="connsiteX0" fmla="*/ 3175 w 885825"/>
                  <a:gd name="connsiteY0" fmla="*/ 73025 h 549275"/>
                  <a:gd name="connsiteX1" fmla="*/ 203200 w 885825"/>
                  <a:gd name="connsiteY1" fmla="*/ 273050 h 549275"/>
                  <a:gd name="connsiteX2" fmla="*/ 0 w 885825"/>
                  <a:gd name="connsiteY2" fmla="*/ 473075 h 549275"/>
                  <a:gd name="connsiteX3" fmla="*/ 73025 w 885825"/>
                  <a:gd name="connsiteY3" fmla="*/ 549275 h 549275"/>
                  <a:gd name="connsiteX4" fmla="*/ 288925 w 885825"/>
                  <a:gd name="connsiteY4" fmla="*/ 327025 h 549275"/>
                  <a:gd name="connsiteX5" fmla="*/ 879475 w 885825"/>
                  <a:gd name="connsiteY5" fmla="*/ 330200 h 549275"/>
                  <a:gd name="connsiteX6" fmla="*/ 885825 w 885825"/>
                  <a:gd name="connsiteY6" fmla="*/ 222250 h 549275"/>
                  <a:gd name="connsiteX7" fmla="*/ 292100 w 885825"/>
                  <a:gd name="connsiteY7" fmla="*/ 219075 h 549275"/>
                  <a:gd name="connsiteX8" fmla="*/ 73025 w 885825"/>
                  <a:gd name="connsiteY8" fmla="*/ 0 h 549275"/>
                  <a:gd name="connsiteX9" fmla="*/ 3175 w 885825"/>
                  <a:gd name="connsiteY9" fmla="*/ 73025 h 549275"/>
                  <a:gd name="connsiteX0" fmla="*/ 3175 w 885825"/>
                  <a:gd name="connsiteY0" fmla="*/ 73025 h 542925"/>
                  <a:gd name="connsiteX1" fmla="*/ 203200 w 885825"/>
                  <a:gd name="connsiteY1" fmla="*/ 273050 h 542925"/>
                  <a:gd name="connsiteX2" fmla="*/ 0 w 885825"/>
                  <a:gd name="connsiteY2" fmla="*/ 473075 h 542925"/>
                  <a:gd name="connsiteX3" fmla="*/ 69850 w 885825"/>
                  <a:gd name="connsiteY3" fmla="*/ 542925 h 542925"/>
                  <a:gd name="connsiteX4" fmla="*/ 288925 w 885825"/>
                  <a:gd name="connsiteY4" fmla="*/ 327025 h 542925"/>
                  <a:gd name="connsiteX5" fmla="*/ 879475 w 885825"/>
                  <a:gd name="connsiteY5" fmla="*/ 330200 h 542925"/>
                  <a:gd name="connsiteX6" fmla="*/ 885825 w 885825"/>
                  <a:gd name="connsiteY6" fmla="*/ 222250 h 542925"/>
                  <a:gd name="connsiteX7" fmla="*/ 292100 w 885825"/>
                  <a:gd name="connsiteY7" fmla="*/ 219075 h 542925"/>
                  <a:gd name="connsiteX8" fmla="*/ 73025 w 885825"/>
                  <a:gd name="connsiteY8" fmla="*/ 0 h 542925"/>
                  <a:gd name="connsiteX9" fmla="*/ 3175 w 885825"/>
                  <a:gd name="connsiteY9" fmla="*/ 73025 h 542925"/>
                  <a:gd name="connsiteX0" fmla="*/ 3175 w 885825"/>
                  <a:gd name="connsiteY0" fmla="*/ 73025 h 542925"/>
                  <a:gd name="connsiteX1" fmla="*/ 203200 w 885825"/>
                  <a:gd name="connsiteY1" fmla="*/ 273050 h 542925"/>
                  <a:gd name="connsiteX2" fmla="*/ 0 w 885825"/>
                  <a:gd name="connsiteY2" fmla="*/ 473075 h 542925"/>
                  <a:gd name="connsiteX3" fmla="*/ 69850 w 885825"/>
                  <a:gd name="connsiteY3" fmla="*/ 542925 h 542925"/>
                  <a:gd name="connsiteX4" fmla="*/ 279400 w 885825"/>
                  <a:gd name="connsiteY4" fmla="*/ 327025 h 542925"/>
                  <a:gd name="connsiteX5" fmla="*/ 879475 w 885825"/>
                  <a:gd name="connsiteY5" fmla="*/ 330200 h 542925"/>
                  <a:gd name="connsiteX6" fmla="*/ 885825 w 885825"/>
                  <a:gd name="connsiteY6" fmla="*/ 222250 h 542925"/>
                  <a:gd name="connsiteX7" fmla="*/ 292100 w 885825"/>
                  <a:gd name="connsiteY7" fmla="*/ 219075 h 542925"/>
                  <a:gd name="connsiteX8" fmla="*/ 73025 w 885825"/>
                  <a:gd name="connsiteY8" fmla="*/ 0 h 542925"/>
                  <a:gd name="connsiteX9" fmla="*/ 3175 w 885825"/>
                  <a:gd name="connsiteY9" fmla="*/ 73025 h 542925"/>
                  <a:gd name="connsiteX0" fmla="*/ 3175 w 885825"/>
                  <a:gd name="connsiteY0" fmla="*/ 73025 h 542925"/>
                  <a:gd name="connsiteX1" fmla="*/ 203200 w 885825"/>
                  <a:gd name="connsiteY1" fmla="*/ 273050 h 542925"/>
                  <a:gd name="connsiteX2" fmla="*/ 0 w 885825"/>
                  <a:gd name="connsiteY2" fmla="*/ 473075 h 542925"/>
                  <a:gd name="connsiteX3" fmla="*/ 69850 w 885825"/>
                  <a:gd name="connsiteY3" fmla="*/ 542925 h 542925"/>
                  <a:gd name="connsiteX4" fmla="*/ 292100 w 885825"/>
                  <a:gd name="connsiteY4" fmla="*/ 320675 h 542925"/>
                  <a:gd name="connsiteX5" fmla="*/ 879475 w 885825"/>
                  <a:gd name="connsiteY5" fmla="*/ 330200 h 542925"/>
                  <a:gd name="connsiteX6" fmla="*/ 885825 w 885825"/>
                  <a:gd name="connsiteY6" fmla="*/ 222250 h 542925"/>
                  <a:gd name="connsiteX7" fmla="*/ 292100 w 885825"/>
                  <a:gd name="connsiteY7" fmla="*/ 219075 h 542925"/>
                  <a:gd name="connsiteX8" fmla="*/ 73025 w 885825"/>
                  <a:gd name="connsiteY8" fmla="*/ 0 h 542925"/>
                  <a:gd name="connsiteX9" fmla="*/ 3175 w 885825"/>
                  <a:gd name="connsiteY9" fmla="*/ 73025 h 542925"/>
                  <a:gd name="connsiteX0" fmla="*/ 3175 w 901744"/>
                  <a:gd name="connsiteY0" fmla="*/ 73025 h 542925"/>
                  <a:gd name="connsiteX1" fmla="*/ 203200 w 901744"/>
                  <a:gd name="connsiteY1" fmla="*/ 273050 h 542925"/>
                  <a:gd name="connsiteX2" fmla="*/ 0 w 901744"/>
                  <a:gd name="connsiteY2" fmla="*/ 473075 h 542925"/>
                  <a:gd name="connsiteX3" fmla="*/ 69850 w 901744"/>
                  <a:gd name="connsiteY3" fmla="*/ 542925 h 542925"/>
                  <a:gd name="connsiteX4" fmla="*/ 292100 w 901744"/>
                  <a:gd name="connsiteY4" fmla="*/ 320675 h 542925"/>
                  <a:gd name="connsiteX5" fmla="*/ 901700 w 901744"/>
                  <a:gd name="connsiteY5" fmla="*/ 314325 h 542925"/>
                  <a:gd name="connsiteX6" fmla="*/ 885825 w 901744"/>
                  <a:gd name="connsiteY6" fmla="*/ 222250 h 542925"/>
                  <a:gd name="connsiteX7" fmla="*/ 292100 w 901744"/>
                  <a:gd name="connsiteY7" fmla="*/ 219075 h 542925"/>
                  <a:gd name="connsiteX8" fmla="*/ 73025 w 901744"/>
                  <a:gd name="connsiteY8" fmla="*/ 0 h 542925"/>
                  <a:gd name="connsiteX9" fmla="*/ 3175 w 901744"/>
                  <a:gd name="connsiteY9" fmla="*/ 73025 h 542925"/>
                  <a:gd name="connsiteX0" fmla="*/ 3175 w 886130"/>
                  <a:gd name="connsiteY0" fmla="*/ 73025 h 542925"/>
                  <a:gd name="connsiteX1" fmla="*/ 203200 w 886130"/>
                  <a:gd name="connsiteY1" fmla="*/ 273050 h 542925"/>
                  <a:gd name="connsiteX2" fmla="*/ 0 w 886130"/>
                  <a:gd name="connsiteY2" fmla="*/ 473075 h 542925"/>
                  <a:gd name="connsiteX3" fmla="*/ 69850 w 886130"/>
                  <a:gd name="connsiteY3" fmla="*/ 542925 h 542925"/>
                  <a:gd name="connsiteX4" fmla="*/ 292100 w 886130"/>
                  <a:gd name="connsiteY4" fmla="*/ 320675 h 542925"/>
                  <a:gd name="connsiteX5" fmla="*/ 885825 w 886130"/>
                  <a:gd name="connsiteY5" fmla="*/ 320675 h 542925"/>
                  <a:gd name="connsiteX6" fmla="*/ 885825 w 886130"/>
                  <a:gd name="connsiteY6" fmla="*/ 222250 h 542925"/>
                  <a:gd name="connsiteX7" fmla="*/ 292100 w 886130"/>
                  <a:gd name="connsiteY7" fmla="*/ 219075 h 542925"/>
                  <a:gd name="connsiteX8" fmla="*/ 73025 w 886130"/>
                  <a:gd name="connsiteY8" fmla="*/ 0 h 542925"/>
                  <a:gd name="connsiteX9" fmla="*/ 3175 w 886130"/>
                  <a:gd name="connsiteY9" fmla="*/ 73025 h 542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86130" h="542925">
                    <a:moveTo>
                      <a:pt x="3175" y="73025"/>
                    </a:moveTo>
                    <a:lnTo>
                      <a:pt x="203200" y="273050"/>
                    </a:lnTo>
                    <a:lnTo>
                      <a:pt x="0" y="473075"/>
                    </a:lnTo>
                    <a:lnTo>
                      <a:pt x="69850" y="542925"/>
                    </a:lnTo>
                    <a:lnTo>
                      <a:pt x="292100" y="320675"/>
                    </a:lnTo>
                    <a:lnTo>
                      <a:pt x="885825" y="320675"/>
                    </a:lnTo>
                    <a:cubicBezTo>
                      <a:pt x="886883" y="283633"/>
                      <a:pt x="884767" y="259292"/>
                      <a:pt x="885825" y="222250"/>
                    </a:cubicBezTo>
                    <a:lnTo>
                      <a:pt x="292100" y="219075"/>
                    </a:lnTo>
                    <a:lnTo>
                      <a:pt x="73025" y="0"/>
                    </a:lnTo>
                    <a:lnTo>
                      <a:pt x="3175" y="73025"/>
                    </a:lnTo>
                    <a:close/>
                  </a:path>
                </a:pathLst>
              </a:custGeom>
              <a:gradFill flip="none" rotWithShape="1">
                <a:gsLst>
                  <a:gs pos="0">
                    <a:schemeClr val="accent3">
                      <a:lumMod val="0"/>
                      <a:lumOff val="100000"/>
                    </a:schemeClr>
                  </a:gs>
                  <a:gs pos="35000">
                    <a:schemeClr val="accent3">
                      <a:lumMod val="0"/>
                      <a:lumOff val="100000"/>
                    </a:schemeClr>
                  </a:gs>
                  <a:gs pos="100000">
                    <a:schemeClr val="accent3">
                      <a:lumMod val="100000"/>
                    </a:schemeClr>
                  </a:gs>
                </a:gsLst>
                <a:path path="circle">
                  <a:fillToRect l="50000" t="-80000" r="50000" b="180000"/>
                </a:path>
                <a:tileRect/>
              </a:gradFill>
              <a:ln>
                <a:solidFill>
                  <a:schemeClr val="tx1">
                    <a:lumMod val="65000"/>
                    <a:lumOff val="3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CA" b="1"/>
              </a:p>
            </p:txBody>
          </p:sp>
          <p:sp>
            <p:nvSpPr>
              <p:cNvPr id="38" name="Freeform 37"/>
              <p:cNvSpPr/>
              <p:nvPr/>
            </p:nvSpPr>
            <p:spPr>
              <a:xfrm>
                <a:off x="845495" y="9496"/>
                <a:ext cx="534313" cy="508713"/>
              </a:xfrm>
              <a:custGeom>
                <a:avLst/>
                <a:gdLst>
                  <a:gd name="connsiteX0" fmla="*/ 0 w 438150"/>
                  <a:gd name="connsiteY0" fmla="*/ 0 h 412750"/>
                  <a:gd name="connsiteX1" fmla="*/ 9525 w 438150"/>
                  <a:gd name="connsiteY1" fmla="*/ 298450 h 412750"/>
                  <a:gd name="connsiteX2" fmla="*/ 438150 w 438150"/>
                  <a:gd name="connsiteY2" fmla="*/ 412750 h 412750"/>
                  <a:gd name="connsiteX3" fmla="*/ 400050 w 438150"/>
                  <a:gd name="connsiteY3" fmla="*/ 47625 h 412750"/>
                  <a:gd name="connsiteX4" fmla="*/ 0 w 438150"/>
                  <a:gd name="connsiteY4" fmla="*/ 0 h 412750"/>
                  <a:gd name="connsiteX0" fmla="*/ 0 w 438150"/>
                  <a:gd name="connsiteY0" fmla="*/ 0 h 412750"/>
                  <a:gd name="connsiteX1" fmla="*/ 9525 w 438150"/>
                  <a:gd name="connsiteY1" fmla="*/ 313907 h 412750"/>
                  <a:gd name="connsiteX2" fmla="*/ 438150 w 438150"/>
                  <a:gd name="connsiteY2" fmla="*/ 412750 h 412750"/>
                  <a:gd name="connsiteX3" fmla="*/ 400050 w 438150"/>
                  <a:gd name="connsiteY3" fmla="*/ 47625 h 412750"/>
                  <a:gd name="connsiteX4" fmla="*/ 0 w 438150"/>
                  <a:gd name="connsiteY4" fmla="*/ 0 h 412750"/>
                  <a:gd name="connsiteX0" fmla="*/ 0 w 438150"/>
                  <a:gd name="connsiteY0" fmla="*/ 0 h 412750"/>
                  <a:gd name="connsiteX1" fmla="*/ 9525 w 438150"/>
                  <a:gd name="connsiteY1" fmla="*/ 308111 h 412750"/>
                  <a:gd name="connsiteX2" fmla="*/ 438150 w 438150"/>
                  <a:gd name="connsiteY2" fmla="*/ 412750 h 412750"/>
                  <a:gd name="connsiteX3" fmla="*/ 400050 w 438150"/>
                  <a:gd name="connsiteY3" fmla="*/ 47625 h 412750"/>
                  <a:gd name="connsiteX4" fmla="*/ 0 w 438150"/>
                  <a:gd name="connsiteY4" fmla="*/ 0 h 412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8150" h="412750">
                    <a:moveTo>
                      <a:pt x="0" y="0"/>
                    </a:moveTo>
                    <a:lnTo>
                      <a:pt x="9525" y="308111"/>
                    </a:lnTo>
                    <a:lnTo>
                      <a:pt x="438150" y="412750"/>
                    </a:lnTo>
                    <a:lnTo>
                      <a:pt x="400050" y="47625"/>
                    </a:lnTo>
                    <a:lnTo>
                      <a:pt x="0" y="0"/>
                    </a:lnTo>
                    <a:close/>
                  </a:path>
                </a:pathLst>
              </a:custGeom>
              <a:solidFill>
                <a:schemeClr val="accent1">
                  <a:lumMod val="75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CA" b="1"/>
              </a:p>
            </p:txBody>
          </p:sp>
          <p:sp>
            <p:nvSpPr>
              <p:cNvPr id="39" name="Freeform 38"/>
              <p:cNvSpPr/>
              <p:nvPr/>
            </p:nvSpPr>
            <p:spPr>
              <a:xfrm>
                <a:off x="73287" y="3822640"/>
                <a:ext cx="491030" cy="510850"/>
              </a:xfrm>
              <a:custGeom>
                <a:avLst/>
                <a:gdLst>
                  <a:gd name="connsiteX0" fmla="*/ 0 w 438150"/>
                  <a:gd name="connsiteY0" fmla="*/ 0 h 412750"/>
                  <a:gd name="connsiteX1" fmla="*/ 9525 w 438150"/>
                  <a:gd name="connsiteY1" fmla="*/ 298450 h 412750"/>
                  <a:gd name="connsiteX2" fmla="*/ 438150 w 438150"/>
                  <a:gd name="connsiteY2" fmla="*/ 412750 h 412750"/>
                  <a:gd name="connsiteX3" fmla="*/ 400050 w 438150"/>
                  <a:gd name="connsiteY3" fmla="*/ 47625 h 412750"/>
                  <a:gd name="connsiteX4" fmla="*/ 0 w 438150"/>
                  <a:gd name="connsiteY4" fmla="*/ 0 h 412750"/>
                  <a:gd name="connsiteX0" fmla="*/ 0 w 438150"/>
                  <a:gd name="connsiteY0" fmla="*/ 0 h 412750"/>
                  <a:gd name="connsiteX1" fmla="*/ 9525 w 438150"/>
                  <a:gd name="connsiteY1" fmla="*/ 313907 h 412750"/>
                  <a:gd name="connsiteX2" fmla="*/ 438150 w 438150"/>
                  <a:gd name="connsiteY2" fmla="*/ 412750 h 412750"/>
                  <a:gd name="connsiteX3" fmla="*/ 400050 w 438150"/>
                  <a:gd name="connsiteY3" fmla="*/ 47625 h 412750"/>
                  <a:gd name="connsiteX4" fmla="*/ 0 w 438150"/>
                  <a:gd name="connsiteY4" fmla="*/ 0 h 412750"/>
                  <a:gd name="connsiteX0" fmla="*/ 0 w 438150"/>
                  <a:gd name="connsiteY0" fmla="*/ 0 h 412750"/>
                  <a:gd name="connsiteX1" fmla="*/ 9525 w 438150"/>
                  <a:gd name="connsiteY1" fmla="*/ 308111 h 412750"/>
                  <a:gd name="connsiteX2" fmla="*/ 438150 w 438150"/>
                  <a:gd name="connsiteY2" fmla="*/ 412750 h 412750"/>
                  <a:gd name="connsiteX3" fmla="*/ 400050 w 438150"/>
                  <a:gd name="connsiteY3" fmla="*/ 47625 h 412750"/>
                  <a:gd name="connsiteX4" fmla="*/ 0 w 438150"/>
                  <a:gd name="connsiteY4" fmla="*/ 0 h 412750"/>
                  <a:gd name="connsiteX0" fmla="*/ 0 w 434245"/>
                  <a:gd name="connsiteY0" fmla="*/ 0 h 432070"/>
                  <a:gd name="connsiteX1" fmla="*/ 5620 w 434245"/>
                  <a:gd name="connsiteY1" fmla="*/ 327431 h 432070"/>
                  <a:gd name="connsiteX2" fmla="*/ 434245 w 434245"/>
                  <a:gd name="connsiteY2" fmla="*/ 432070 h 432070"/>
                  <a:gd name="connsiteX3" fmla="*/ 396145 w 434245"/>
                  <a:gd name="connsiteY3" fmla="*/ 66945 h 432070"/>
                  <a:gd name="connsiteX4" fmla="*/ 0 w 434245"/>
                  <a:gd name="connsiteY4" fmla="*/ 0 h 432070"/>
                  <a:gd name="connsiteX0" fmla="*/ 0 w 434245"/>
                  <a:gd name="connsiteY0" fmla="*/ 0 h 432070"/>
                  <a:gd name="connsiteX1" fmla="*/ 1714 w 434245"/>
                  <a:gd name="connsiteY1" fmla="*/ 350616 h 432070"/>
                  <a:gd name="connsiteX2" fmla="*/ 434245 w 434245"/>
                  <a:gd name="connsiteY2" fmla="*/ 432070 h 432070"/>
                  <a:gd name="connsiteX3" fmla="*/ 396145 w 434245"/>
                  <a:gd name="connsiteY3" fmla="*/ 66945 h 432070"/>
                  <a:gd name="connsiteX4" fmla="*/ 0 w 434245"/>
                  <a:gd name="connsiteY4" fmla="*/ 0 h 432070"/>
                  <a:gd name="connsiteX0" fmla="*/ 0 w 434245"/>
                  <a:gd name="connsiteY0" fmla="*/ 0 h 432070"/>
                  <a:gd name="connsiteX1" fmla="*/ 1714 w 434245"/>
                  <a:gd name="connsiteY1" fmla="*/ 350616 h 432070"/>
                  <a:gd name="connsiteX2" fmla="*/ 434245 w 434245"/>
                  <a:gd name="connsiteY2" fmla="*/ 432070 h 432070"/>
                  <a:gd name="connsiteX3" fmla="*/ 403956 w 434245"/>
                  <a:gd name="connsiteY3" fmla="*/ 51489 h 432070"/>
                  <a:gd name="connsiteX4" fmla="*/ 0 w 434245"/>
                  <a:gd name="connsiteY4" fmla="*/ 0 h 432070"/>
                  <a:gd name="connsiteX0" fmla="*/ 0 w 403956"/>
                  <a:gd name="connsiteY0" fmla="*/ 0 h 439798"/>
                  <a:gd name="connsiteX1" fmla="*/ 1714 w 403956"/>
                  <a:gd name="connsiteY1" fmla="*/ 350616 h 439798"/>
                  <a:gd name="connsiteX2" fmla="*/ 395191 w 403956"/>
                  <a:gd name="connsiteY2" fmla="*/ 439798 h 439798"/>
                  <a:gd name="connsiteX3" fmla="*/ 403956 w 403956"/>
                  <a:gd name="connsiteY3" fmla="*/ 51489 h 439798"/>
                  <a:gd name="connsiteX4" fmla="*/ 0 w 403956"/>
                  <a:gd name="connsiteY4" fmla="*/ 0 h 439798"/>
                  <a:gd name="connsiteX0" fmla="*/ 0 w 414718"/>
                  <a:gd name="connsiteY0" fmla="*/ 0 h 408885"/>
                  <a:gd name="connsiteX1" fmla="*/ 1714 w 414718"/>
                  <a:gd name="connsiteY1" fmla="*/ 350616 h 408885"/>
                  <a:gd name="connsiteX2" fmla="*/ 414718 w 414718"/>
                  <a:gd name="connsiteY2" fmla="*/ 408885 h 408885"/>
                  <a:gd name="connsiteX3" fmla="*/ 403956 w 414718"/>
                  <a:gd name="connsiteY3" fmla="*/ 51489 h 408885"/>
                  <a:gd name="connsiteX4" fmla="*/ 0 w 414718"/>
                  <a:gd name="connsiteY4" fmla="*/ 0 h 408885"/>
                  <a:gd name="connsiteX0" fmla="*/ 0 w 416184"/>
                  <a:gd name="connsiteY0" fmla="*/ 0 h 408885"/>
                  <a:gd name="connsiteX1" fmla="*/ 1714 w 416184"/>
                  <a:gd name="connsiteY1" fmla="*/ 350616 h 408885"/>
                  <a:gd name="connsiteX2" fmla="*/ 414718 w 416184"/>
                  <a:gd name="connsiteY2" fmla="*/ 408885 h 408885"/>
                  <a:gd name="connsiteX3" fmla="*/ 416184 w 416184"/>
                  <a:gd name="connsiteY3" fmla="*/ 51489 h 408885"/>
                  <a:gd name="connsiteX4" fmla="*/ 0 w 416184"/>
                  <a:gd name="connsiteY4" fmla="*/ 0 h 408885"/>
                  <a:gd name="connsiteX0" fmla="*/ 0 w 424336"/>
                  <a:gd name="connsiteY0" fmla="*/ 0 h 408885"/>
                  <a:gd name="connsiteX1" fmla="*/ 1714 w 424336"/>
                  <a:gd name="connsiteY1" fmla="*/ 350616 h 408885"/>
                  <a:gd name="connsiteX2" fmla="*/ 414718 w 424336"/>
                  <a:gd name="connsiteY2" fmla="*/ 408885 h 408885"/>
                  <a:gd name="connsiteX3" fmla="*/ 424336 w 424336"/>
                  <a:gd name="connsiteY3" fmla="*/ 55301 h 408885"/>
                  <a:gd name="connsiteX4" fmla="*/ 0 w 424336"/>
                  <a:gd name="connsiteY4" fmla="*/ 0 h 408885"/>
                  <a:gd name="connsiteX0" fmla="*/ 0 w 420260"/>
                  <a:gd name="connsiteY0" fmla="*/ 0 h 408885"/>
                  <a:gd name="connsiteX1" fmla="*/ 1714 w 420260"/>
                  <a:gd name="connsiteY1" fmla="*/ 350616 h 408885"/>
                  <a:gd name="connsiteX2" fmla="*/ 414718 w 420260"/>
                  <a:gd name="connsiteY2" fmla="*/ 408885 h 408885"/>
                  <a:gd name="connsiteX3" fmla="*/ 420260 w 420260"/>
                  <a:gd name="connsiteY3" fmla="*/ 47678 h 408885"/>
                  <a:gd name="connsiteX4" fmla="*/ 0 w 420260"/>
                  <a:gd name="connsiteY4" fmla="*/ 0 h 4088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260" h="408885">
                    <a:moveTo>
                      <a:pt x="0" y="0"/>
                    </a:moveTo>
                    <a:cubicBezTo>
                      <a:pt x="1873" y="109144"/>
                      <a:pt x="-159" y="241472"/>
                      <a:pt x="1714" y="350616"/>
                    </a:cubicBezTo>
                    <a:lnTo>
                      <a:pt x="414718" y="408885"/>
                    </a:lnTo>
                    <a:cubicBezTo>
                      <a:pt x="415207" y="289753"/>
                      <a:pt x="419771" y="166810"/>
                      <a:pt x="420260" y="47678"/>
                    </a:cubicBezTo>
                    <a:lnTo>
                      <a:pt x="0" y="0"/>
                    </a:lnTo>
                    <a:close/>
                  </a:path>
                </a:pathLst>
              </a:custGeom>
              <a:solidFill>
                <a:schemeClr val="accent1">
                  <a:lumMod val="75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CA" b="1"/>
              </a:p>
            </p:txBody>
          </p:sp>
          <p:sp>
            <p:nvSpPr>
              <p:cNvPr id="40" name="Freeform 39"/>
              <p:cNvSpPr/>
              <p:nvPr/>
            </p:nvSpPr>
            <p:spPr>
              <a:xfrm>
                <a:off x="5720277" y="2632598"/>
                <a:ext cx="4444478" cy="234994"/>
              </a:xfrm>
              <a:custGeom>
                <a:avLst/>
                <a:gdLst>
                  <a:gd name="connsiteX0" fmla="*/ 0 w 4442460"/>
                  <a:gd name="connsiteY0" fmla="*/ 0 h 243840"/>
                  <a:gd name="connsiteX1" fmla="*/ 563880 w 4442460"/>
                  <a:gd name="connsiteY1" fmla="*/ 22860 h 243840"/>
                  <a:gd name="connsiteX2" fmla="*/ 1584960 w 4442460"/>
                  <a:gd name="connsiteY2" fmla="*/ 83820 h 243840"/>
                  <a:gd name="connsiteX3" fmla="*/ 2651760 w 4442460"/>
                  <a:gd name="connsiteY3" fmla="*/ 137160 h 243840"/>
                  <a:gd name="connsiteX4" fmla="*/ 3497580 w 4442460"/>
                  <a:gd name="connsiteY4" fmla="*/ 205740 h 243840"/>
                  <a:gd name="connsiteX5" fmla="*/ 4221480 w 4442460"/>
                  <a:gd name="connsiteY5" fmla="*/ 228600 h 243840"/>
                  <a:gd name="connsiteX6" fmla="*/ 4442460 w 4442460"/>
                  <a:gd name="connsiteY6" fmla="*/ 243840 h 243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2460" h="243840">
                    <a:moveTo>
                      <a:pt x="0" y="0"/>
                    </a:moveTo>
                    <a:lnTo>
                      <a:pt x="563880" y="22860"/>
                    </a:lnTo>
                    <a:lnTo>
                      <a:pt x="1584960" y="83820"/>
                    </a:lnTo>
                    <a:lnTo>
                      <a:pt x="2651760" y="137160"/>
                    </a:lnTo>
                    <a:cubicBezTo>
                      <a:pt x="2970530" y="157480"/>
                      <a:pt x="3235960" y="190500"/>
                      <a:pt x="3497580" y="205740"/>
                    </a:cubicBezTo>
                    <a:cubicBezTo>
                      <a:pt x="3759200" y="220980"/>
                      <a:pt x="4064000" y="222250"/>
                      <a:pt x="4221480" y="228600"/>
                    </a:cubicBezTo>
                    <a:cubicBezTo>
                      <a:pt x="4378960" y="234950"/>
                      <a:pt x="4410710" y="239395"/>
                      <a:pt x="4442460" y="24384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CA" b="1"/>
              </a:p>
            </p:txBody>
          </p:sp>
          <p:cxnSp>
            <p:nvCxnSpPr>
              <p:cNvPr id="41" name="Straight Arrow Connector 40"/>
              <p:cNvCxnSpPr/>
              <p:nvPr/>
            </p:nvCxnSpPr>
            <p:spPr>
              <a:xfrm>
                <a:off x="5131831" y="2502883"/>
                <a:ext cx="503793" cy="269972"/>
              </a:xfrm>
              <a:prstGeom prst="straightConnector1">
                <a:avLst/>
              </a:prstGeom>
              <a:ln w="15875">
                <a:solidFill>
                  <a:schemeClr val="tx1"/>
                </a:solidFill>
                <a:tailEnd type="triangle" w="sm" len="med"/>
              </a:ln>
            </p:spPr>
            <p:style>
              <a:lnRef idx="1">
                <a:schemeClr val="accent1"/>
              </a:lnRef>
              <a:fillRef idx="0">
                <a:schemeClr val="accent1"/>
              </a:fillRef>
              <a:effectRef idx="0">
                <a:schemeClr val="accent1"/>
              </a:effectRef>
              <a:fontRef idx="minor">
                <a:schemeClr val="tx1"/>
              </a:fontRef>
            </p:style>
          </p:cxnSp>
          <p:sp>
            <p:nvSpPr>
              <p:cNvPr id="42" name="Rounded Rectangle 41"/>
              <p:cNvSpPr/>
              <p:nvPr/>
            </p:nvSpPr>
            <p:spPr>
              <a:xfrm>
                <a:off x="6201393" y="2916072"/>
                <a:ext cx="328243" cy="135354"/>
              </a:xfrm>
              <a:prstGeom prst="roundRect">
                <a:avLst/>
              </a:prstGeom>
              <a:solidFill>
                <a:schemeClr val="bg1">
                  <a:lumMod val="75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CA" b="1"/>
              </a:p>
            </p:txBody>
          </p:sp>
          <p:sp>
            <p:nvSpPr>
              <p:cNvPr id="43" name="Rounded Rectangle 42"/>
              <p:cNvSpPr/>
              <p:nvPr/>
            </p:nvSpPr>
            <p:spPr>
              <a:xfrm>
                <a:off x="5597690" y="2141781"/>
                <a:ext cx="328243" cy="135354"/>
              </a:xfrm>
              <a:prstGeom prst="roundRect">
                <a:avLst/>
              </a:prstGeom>
              <a:solidFill>
                <a:schemeClr val="bg1">
                  <a:lumMod val="75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CA" b="1"/>
              </a:p>
            </p:txBody>
          </p:sp>
          <p:sp>
            <p:nvSpPr>
              <p:cNvPr id="44" name="TextBox 85"/>
              <p:cNvSpPr txBox="1"/>
              <p:nvPr/>
            </p:nvSpPr>
            <p:spPr>
              <a:xfrm rot="20494481">
                <a:off x="4249373" y="3892900"/>
                <a:ext cx="1192836" cy="277478"/>
              </a:xfrm>
              <a:prstGeom prst="rect">
                <a:avLst/>
              </a:prstGeom>
              <a:noFill/>
            </p:spPr>
            <p:txBody>
              <a:bodyPr wrap="square" lIns="0" tIns="0" rIns="0" bIns="0" rtlCol="0" anchor="ctr" anchorCtr="0">
                <a:spAutoFit/>
              </a:bodyPr>
              <a:lstStyle/>
              <a:p>
                <a:pPr marL="0" marR="0">
                  <a:spcBef>
                    <a:spcPts val="0"/>
                  </a:spcBef>
                  <a:spcAft>
                    <a:spcPts val="0"/>
                  </a:spcAft>
                </a:pPr>
                <a:r>
                  <a:rPr lang="en-CA" b="1" kern="1200" dirty="0" smtClean="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Wing / </a:t>
                </a:r>
                <a:r>
                  <a:rPr lang="en-CA" b="1" kern="1200" dirty="0" err="1" smtClean="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Aile</a:t>
                </a:r>
                <a:endParaRPr lang="en-CA" b="1" dirty="0">
                  <a:effectLst/>
                  <a:latin typeface="Times New Roman" panose="02020603050405020304" pitchFamily="18" charset="0"/>
                  <a:ea typeface="Times New Roman" panose="02020603050405020304" pitchFamily="18" charset="0"/>
                </a:endParaRPr>
              </a:p>
            </p:txBody>
          </p:sp>
          <p:sp>
            <p:nvSpPr>
              <p:cNvPr id="45" name="TextBox 86"/>
              <p:cNvSpPr txBox="1"/>
              <p:nvPr/>
            </p:nvSpPr>
            <p:spPr>
              <a:xfrm>
                <a:off x="715312" y="4449773"/>
                <a:ext cx="1302462" cy="574631"/>
              </a:xfrm>
              <a:prstGeom prst="rect">
                <a:avLst/>
              </a:prstGeom>
              <a:noFill/>
            </p:spPr>
            <p:txBody>
              <a:bodyPr wrap="none" lIns="0" tIns="0" rIns="0" bIns="0" rtlCol="0" anchor="ctr" anchorCtr="0">
                <a:noAutofit/>
              </a:bodyPr>
              <a:lstStyle/>
              <a:p>
                <a:pPr marL="0" marR="0" algn="ctr">
                  <a:spcBef>
                    <a:spcPts val="0"/>
                  </a:spcBef>
                  <a:spcAft>
                    <a:spcPts val="0"/>
                  </a:spcAft>
                </a:pPr>
                <a:r>
                  <a:rPr lang="en-CA" sz="1600" b="1" kern="1200" dirty="0" smtClean="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Bridle / </a:t>
                </a:r>
              </a:p>
              <a:p>
                <a:pPr marL="0" marR="0" algn="ctr">
                  <a:spcBef>
                    <a:spcPts val="0"/>
                  </a:spcBef>
                  <a:spcAft>
                    <a:spcPts val="0"/>
                  </a:spcAft>
                </a:pPr>
                <a:r>
                  <a:rPr lang="en-CA" sz="1600" b="1" kern="1200" dirty="0" smtClean="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Fourche</a:t>
                </a:r>
                <a:endParaRPr lang="en-CA" sz="1600" b="1" dirty="0">
                  <a:effectLst/>
                  <a:latin typeface="Times New Roman" panose="02020603050405020304" pitchFamily="18" charset="0"/>
                  <a:ea typeface="Times New Roman" panose="02020603050405020304" pitchFamily="18" charset="0"/>
                </a:endParaRPr>
              </a:p>
            </p:txBody>
          </p:sp>
          <p:sp>
            <p:nvSpPr>
              <p:cNvPr id="46" name="TextBox 87"/>
              <p:cNvSpPr txBox="1"/>
              <p:nvPr/>
            </p:nvSpPr>
            <p:spPr>
              <a:xfrm rot="542376">
                <a:off x="-293840" y="3372135"/>
                <a:ext cx="1447331" cy="602128"/>
              </a:xfrm>
              <a:prstGeom prst="rect">
                <a:avLst/>
              </a:prstGeom>
              <a:noFill/>
            </p:spPr>
            <p:txBody>
              <a:bodyPr wrap="none" lIns="0" tIns="0" rIns="0" bIns="0" rtlCol="0" anchor="ctr" anchorCtr="0">
                <a:noAutofit/>
              </a:bodyPr>
              <a:lstStyle/>
              <a:p>
                <a:pPr marL="0" marR="0" algn="ctr">
                  <a:spcBef>
                    <a:spcPts val="0"/>
                  </a:spcBef>
                  <a:spcAft>
                    <a:spcPts val="0"/>
                  </a:spcAft>
                </a:pPr>
                <a:r>
                  <a:rPr lang="en-CA" b="1" kern="1200" dirty="0" smtClean="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Door / Porte</a:t>
                </a:r>
                <a:endParaRPr lang="en-CA" b="1" dirty="0">
                  <a:effectLst/>
                  <a:latin typeface="Times New Roman" panose="02020603050405020304" pitchFamily="18" charset="0"/>
                  <a:ea typeface="Times New Roman" panose="02020603050405020304" pitchFamily="18" charset="0"/>
                </a:endParaRPr>
              </a:p>
            </p:txBody>
          </p:sp>
          <p:sp>
            <p:nvSpPr>
              <p:cNvPr id="47" name="Rounded Rectangle 46"/>
              <p:cNvSpPr/>
              <p:nvPr/>
            </p:nvSpPr>
            <p:spPr>
              <a:xfrm>
                <a:off x="2607195" y="3968298"/>
                <a:ext cx="302541" cy="214121"/>
              </a:xfrm>
              <a:prstGeom prst="roundRect">
                <a:avLst/>
              </a:prstGeom>
              <a:solidFill>
                <a:schemeClr val="accent6"/>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0" tIns="0" rIns="0" bIns="0" numCol="1" spcCol="0" rtlCol="0" fromWordArt="0" anchor="ctr" anchorCtr="0" forceAA="0" compatLnSpc="1">
                <a:prstTxWarp prst="textNoShape">
                  <a:avLst/>
                </a:prstTxWarp>
                <a:noAutofit/>
              </a:bodyPr>
              <a:lstStyle/>
              <a:p>
                <a:pPr marL="0" marR="0" algn="ctr">
                  <a:spcBef>
                    <a:spcPts val="0"/>
                  </a:spcBef>
                  <a:spcAft>
                    <a:spcPts val="0"/>
                  </a:spcAft>
                </a:pPr>
                <a:r>
                  <a:rPr lang="en-CA" sz="600" b="1" kern="1200">
                    <a:solidFill>
                      <a:srgbClr val="FFFFFF"/>
                    </a:solidFill>
                    <a:effectLst/>
                    <a:ea typeface="Times New Roman" panose="02020603050405020304" pitchFamily="18" charset="0"/>
                    <a:cs typeface="Times New Roman" panose="02020603050405020304" pitchFamily="18" charset="0"/>
                  </a:rPr>
                  <a:t>Wing</a:t>
                </a:r>
                <a:endParaRPr lang="en-CA" sz="1200" b="1">
                  <a:effectLst/>
                  <a:latin typeface="Times New Roman" panose="02020603050405020304" pitchFamily="18" charset="0"/>
                  <a:ea typeface="Times New Roman" panose="02020603050405020304" pitchFamily="18" charset="0"/>
                </a:endParaRPr>
              </a:p>
            </p:txBody>
          </p:sp>
          <p:sp>
            <p:nvSpPr>
              <p:cNvPr id="48" name="Rounded Rectangle 47"/>
              <p:cNvSpPr/>
              <p:nvPr/>
            </p:nvSpPr>
            <p:spPr>
              <a:xfrm>
                <a:off x="5709990" y="2673333"/>
                <a:ext cx="350329" cy="196368"/>
              </a:xfrm>
              <a:prstGeom prst="roundRect">
                <a:avLst/>
              </a:prstGeom>
              <a:solidFill>
                <a:schemeClr val="accent6"/>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0" tIns="0" rIns="0" bIns="0" numCol="1" spcCol="0" rtlCol="0" fromWordArt="0" anchor="ctr" anchorCtr="0" forceAA="0" compatLnSpc="1">
                <a:prstTxWarp prst="textNoShape">
                  <a:avLst/>
                </a:prstTxWarp>
                <a:noAutofit/>
              </a:bodyPr>
              <a:lstStyle/>
              <a:p>
                <a:pPr marL="0" marR="0" algn="ctr">
                  <a:spcBef>
                    <a:spcPts val="0"/>
                  </a:spcBef>
                  <a:spcAft>
                    <a:spcPts val="0"/>
                  </a:spcAft>
                </a:pPr>
                <a:r>
                  <a:rPr lang="en-CA" sz="600" b="1" kern="1200" dirty="0">
                    <a:solidFill>
                      <a:srgbClr val="FFFFFF"/>
                    </a:solidFill>
                    <a:effectLst/>
                    <a:ea typeface="Times New Roman" panose="02020603050405020304" pitchFamily="18" charset="0"/>
                    <a:cs typeface="Times New Roman" panose="02020603050405020304" pitchFamily="18" charset="0"/>
                  </a:rPr>
                  <a:t>Depth</a:t>
                </a:r>
                <a:endParaRPr lang="en-CA" sz="1200" b="1" dirty="0">
                  <a:effectLst/>
                  <a:latin typeface="Times New Roman" panose="02020603050405020304" pitchFamily="18" charset="0"/>
                  <a:ea typeface="Times New Roman" panose="02020603050405020304" pitchFamily="18" charset="0"/>
                </a:endParaRPr>
              </a:p>
            </p:txBody>
          </p:sp>
          <p:sp>
            <p:nvSpPr>
              <p:cNvPr id="50" name="Rounded Rectangle 49"/>
              <p:cNvSpPr/>
              <p:nvPr/>
            </p:nvSpPr>
            <p:spPr>
              <a:xfrm>
                <a:off x="3002423" y="680852"/>
                <a:ext cx="302466" cy="213012"/>
              </a:xfrm>
              <a:prstGeom prst="roundRect">
                <a:avLst/>
              </a:prstGeom>
              <a:solidFill>
                <a:schemeClr val="accent6"/>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0" tIns="0" rIns="0" bIns="0" numCol="1" spcCol="0" rtlCol="0" fromWordArt="0" anchor="ctr" anchorCtr="0" forceAA="0" compatLnSpc="1">
                <a:prstTxWarp prst="textNoShape">
                  <a:avLst/>
                </a:prstTxWarp>
                <a:noAutofit/>
              </a:bodyPr>
              <a:lstStyle/>
              <a:p>
                <a:pPr marL="0" marR="0" algn="ctr">
                  <a:spcBef>
                    <a:spcPts val="0"/>
                  </a:spcBef>
                  <a:spcAft>
                    <a:spcPts val="0"/>
                  </a:spcAft>
                </a:pPr>
                <a:r>
                  <a:rPr lang="en-CA" sz="600" b="1" kern="1200" dirty="0">
                    <a:solidFill>
                      <a:srgbClr val="FFFFFF"/>
                    </a:solidFill>
                    <a:effectLst/>
                    <a:ea typeface="Times New Roman" panose="02020603050405020304" pitchFamily="18" charset="0"/>
                    <a:cs typeface="Times New Roman" panose="02020603050405020304" pitchFamily="18" charset="0"/>
                  </a:rPr>
                  <a:t>Wing</a:t>
                </a:r>
                <a:endParaRPr lang="en-CA" sz="1200" b="1" dirty="0">
                  <a:effectLst/>
                  <a:latin typeface="Times New Roman" panose="02020603050405020304" pitchFamily="18" charset="0"/>
                  <a:ea typeface="Times New Roman" panose="02020603050405020304" pitchFamily="18" charset="0"/>
                </a:endParaRPr>
              </a:p>
            </p:txBody>
          </p:sp>
        </p:grpSp>
        <p:sp>
          <p:nvSpPr>
            <p:cNvPr id="7" name="TextBox 95"/>
            <p:cNvSpPr txBox="1"/>
            <p:nvPr/>
          </p:nvSpPr>
          <p:spPr>
            <a:xfrm>
              <a:off x="1793582" y="1783246"/>
              <a:ext cx="627979" cy="260556"/>
            </a:xfrm>
            <a:prstGeom prst="rect">
              <a:avLst/>
            </a:prstGeom>
            <a:noFill/>
          </p:spPr>
          <p:txBody>
            <a:bodyPr wrap="none" lIns="0" tIns="0" rIns="0" bIns="0" rtlCol="0" anchor="ctr" anchorCtr="0">
              <a:noAutofit/>
            </a:bodyPr>
            <a:lstStyle/>
            <a:p>
              <a:pPr marL="0" marR="0" algn="ctr">
                <a:spcBef>
                  <a:spcPts val="0"/>
                </a:spcBef>
                <a:spcAft>
                  <a:spcPts val="0"/>
                </a:spcAft>
              </a:pPr>
              <a:r>
                <a:rPr lang="en-CA" sz="1600" b="1" kern="1200" dirty="0" smtClean="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Floaters /</a:t>
              </a:r>
            </a:p>
            <a:p>
              <a:pPr marL="0" marR="0" algn="ctr">
                <a:spcBef>
                  <a:spcPts val="0"/>
                </a:spcBef>
                <a:spcAft>
                  <a:spcPts val="0"/>
                </a:spcAft>
              </a:pPr>
              <a:r>
                <a:rPr lang="en-CA" sz="1600" b="1" kern="1200" dirty="0" err="1" smtClean="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flotteurs</a:t>
              </a:r>
              <a:endParaRPr lang="en-CA" sz="1600" b="1" dirty="0">
                <a:effectLst/>
                <a:latin typeface="Times New Roman" panose="02020603050405020304" pitchFamily="18" charset="0"/>
                <a:ea typeface="Times New Roman" panose="02020603050405020304" pitchFamily="18" charset="0"/>
              </a:endParaRPr>
            </a:p>
          </p:txBody>
        </p:sp>
        <p:cxnSp>
          <p:nvCxnSpPr>
            <p:cNvPr id="8" name="Straight Arrow Connector 7"/>
            <p:cNvCxnSpPr>
              <a:stCxn id="7" idx="3"/>
            </p:cNvCxnSpPr>
            <p:nvPr/>
          </p:nvCxnSpPr>
          <p:spPr>
            <a:xfrm>
              <a:off x="2421561" y="1913524"/>
              <a:ext cx="510846" cy="159102"/>
            </a:xfrm>
            <a:prstGeom prst="straightConnector1">
              <a:avLst/>
            </a:prstGeom>
            <a:ln w="15875">
              <a:solidFill>
                <a:schemeClr val="tx1"/>
              </a:solidFill>
              <a:tailEnd type="triangle" w="sm" len="med"/>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a:stCxn id="7" idx="3"/>
            </p:cNvCxnSpPr>
            <p:nvPr/>
          </p:nvCxnSpPr>
          <p:spPr>
            <a:xfrm>
              <a:off x="2421561" y="1913524"/>
              <a:ext cx="240775" cy="280874"/>
            </a:xfrm>
            <a:prstGeom prst="straightConnector1">
              <a:avLst/>
            </a:prstGeom>
            <a:ln w="15875">
              <a:solidFill>
                <a:schemeClr val="tx1"/>
              </a:solidFill>
              <a:tailEnd type="triangle" w="sm" len="med"/>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H="1" flipV="1">
              <a:off x="3596688" y="2041202"/>
              <a:ext cx="400291" cy="330545"/>
            </a:xfrm>
            <a:prstGeom prst="straightConnector1">
              <a:avLst/>
            </a:prstGeom>
            <a:ln w="15875">
              <a:solidFill>
                <a:schemeClr val="tx1"/>
              </a:solidFill>
              <a:tailEnd type="triangle" w="sm" len="med"/>
            </a:ln>
          </p:spPr>
          <p:style>
            <a:lnRef idx="1">
              <a:schemeClr val="accent1"/>
            </a:lnRef>
            <a:fillRef idx="0">
              <a:schemeClr val="accent1"/>
            </a:fillRef>
            <a:effectRef idx="0">
              <a:schemeClr val="accent1"/>
            </a:effectRef>
            <a:fontRef idx="minor">
              <a:schemeClr val="tx1"/>
            </a:fontRef>
          </p:style>
        </p:cxnSp>
      </p:grpSp>
      <p:sp>
        <p:nvSpPr>
          <p:cNvPr id="89" name="Rounded Rectangle 88"/>
          <p:cNvSpPr/>
          <p:nvPr/>
        </p:nvSpPr>
        <p:spPr>
          <a:xfrm>
            <a:off x="7470268" y="3887118"/>
            <a:ext cx="312688" cy="193909"/>
          </a:xfrm>
          <a:prstGeom prst="roundRect">
            <a:avLst/>
          </a:prstGeom>
          <a:solidFill>
            <a:schemeClr val="accent6"/>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0" tIns="0" rIns="0" bIns="0" numCol="1" spcCol="0" rtlCol="0" fromWordArt="0" anchor="ctr" anchorCtr="0" forceAA="0" compatLnSpc="1">
            <a:prstTxWarp prst="textNoShape">
              <a:avLst/>
            </a:prstTxWarp>
            <a:noAutofit/>
          </a:bodyPr>
          <a:lstStyle/>
          <a:p>
            <a:pPr marL="0" marR="0" algn="ctr">
              <a:spcBef>
                <a:spcPts val="0"/>
              </a:spcBef>
              <a:spcAft>
                <a:spcPts val="0"/>
              </a:spcAft>
            </a:pPr>
            <a:r>
              <a:rPr lang="en-CA" sz="600" b="1" kern="1200" dirty="0" smtClean="0">
                <a:solidFill>
                  <a:srgbClr val="FFFFFF"/>
                </a:solidFill>
                <a:effectLst/>
                <a:ea typeface="Times New Roman" panose="02020603050405020304" pitchFamily="18" charset="0"/>
                <a:cs typeface="Times New Roman" panose="02020603050405020304" pitchFamily="18" charset="0"/>
              </a:rPr>
              <a:t>Height</a:t>
            </a:r>
            <a:endParaRPr lang="en-CA" sz="1200" b="1"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74671826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31000">
              <a:schemeClr val="bg1">
                <a:lumMod val="95000"/>
              </a:schemeClr>
            </a:gs>
            <a:gs pos="69000">
              <a:srgbClr val="00B0F0">
                <a:alpha val="24000"/>
              </a:srgbClr>
            </a:gs>
            <a:gs pos="100000">
              <a:schemeClr val="bg2"/>
            </a:gs>
          </a:gsLst>
          <a:lin ang="27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64602" y="233720"/>
            <a:ext cx="6743219" cy="1097107"/>
          </a:xfrm>
        </p:spPr>
        <p:txBody>
          <a:bodyPr>
            <a:normAutofit/>
          </a:bodyPr>
          <a:lstStyle/>
          <a:p>
            <a:r>
              <a:rPr lang="fr-CA" sz="3200" b="1" dirty="0" err="1" smtClean="0">
                <a:latin typeface="+mn-lt"/>
              </a:rPr>
              <a:t>Tow</a:t>
            </a:r>
            <a:r>
              <a:rPr lang="fr-CA" sz="3200" b="1" dirty="0" smtClean="0">
                <a:latin typeface="+mn-lt"/>
              </a:rPr>
              <a:t> </a:t>
            </a:r>
            <a:r>
              <a:rPr lang="fr-CA" sz="3200" b="1" dirty="0" err="1" smtClean="0">
                <a:latin typeface="+mn-lt"/>
              </a:rPr>
              <a:t>summary</a:t>
            </a:r>
            <a:r>
              <a:rPr lang="fr-CA" sz="3200" b="1" dirty="0" smtClean="0">
                <a:latin typeface="+mn-lt"/>
              </a:rPr>
              <a:t> </a:t>
            </a:r>
            <a:r>
              <a:rPr lang="fr-CA" sz="3200" b="1" dirty="0" err="1" smtClean="0">
                <a:latin typeface="+mn-lt"/>
              </a:rPr>
              <a:t>example</a:t>
            </a:r>
            <a:r>
              <a:rPr lang="fr-CA" sz="3200" b="1" dirty="0" smtClean="0">
                <a:latin typeface="+mn-lt"/>
              </a:rPr>
              <a:t> / </a:t>
            </a:r>
            <a:br>
              <a:rPr lang="fr-CA" sz="3200" b="1" dirty="0" smtClean="0">
                <a:latin typeface="+mn-lt"/>
              </a:rPr>
            </a:br>
            <a:r>
              <a:rPr lang="fr-CA" sz="3200" b="1" dirty="0" smtClean="0">
                <a:latin typeface="+mn-lt"/>
              </a:rPr>
              <a:t>Rapport sommaire de trait:</a:t>
            </a:r>
            <a:endParaRPr lang="en-CA" sz="3200" b="1" dirty="0">
              <a:latin typeface="+mn-lt"/>
            </a:endParaRPr>
          </a:p>
        </p:txBody>
      </p:sp>
      <p:sp>
        <p:nvSpPr>
          <p:cNvPr id="5" name="Content Placeholder 4"/>
          <p:cNvSpPr>
            <a:spLocks noGrp="1"/>
          </p:cNvSpPr>
          <p:nvPr>
            <p:ph idx="1"/>
          </p:nvPr>
        </p:nvSpPr>
        <p:spPr>
          <a:xfrm>
            <a:off x="444659" y="1843267"/>
            <a:ext cx="6280232" cy="4841112"/>
          </a:xfrm>
        </p:spPr>
        <p:txBody>
          <a:bodyPr>
            <a:normAutofit/>
          </a:bodyPr>
          <a:lstStyle/>
          <a:p>
            <a:pPr marL="0" indent="0">
              <a:buNone/>
            </a:pPr>
            <a:r>
              <a:rPr lang="en-CA" sz="2400" dirty="0" smtClean="0"/>
              <a:t>Includes / </a:t>
            </a:r>
            <a:r>
              <a:rPr lang="en-CA" sz="2400" dirty="0" err="1" smtClean="0"/>
              <a:t>Inclut</a:t>
            </a:r>
            <a:r>
              <a:rPr lang="en-CA" sz="2400" dirty="0" smtClean="0"/>
              <a:t>:</a:t>
            </a:r>
          </a:p>
          <a:p>
            <a:r>
              <a:rPr lang="en-CA" sz="2400" dirty="0" smtClean="0"/>
              <a:t>Catch photo / Photo de capture</a:t>
            </a:r>
          </a:p>
          <a:p>
            <a:r>
              <a:rPr lang="en-CA" sz="2400" dirty="0" smtClean="0"/>
              <a:t>Vessel track / </a:t>
            </a:r>
            <a:r>
              <a:rPr lang="en-CA" sz="2400" dirty="0" err="1" smtClean="0"/>
              <a:t>Trajet</a:t>
            </a:r>
            <a:r>
              <a:rPr lang="en-CA" sz="2400" dirty="0" smtClean="0"/>
              <a:t> de bateau</a:t>
            </a:r>
          </a:p>
          <a:p>
            <a:r>
              <a:rPr lang="en-CA" sz="2400" dirty="0" smtClean="0"/>
              <a:t>Vessel speed / </a:t>
            </a:r>
            <a:r>
              <a:rPr lang="en-CA" sz="2400" dirty="0" err="1" smtClean="0"/>
              <a:t>Vitesse</a:t>
            </a:r>
            <a:r>
              <a:rPr lang="en-CA" sz="2400" dirty="0" smtClean="0"/>
              <a:t> de bateau</a:t>
            </a:r>
          </a:p>
          <a:p>
            <a:r>
              <a:rPr lang="en-CA" sz="2400" dirty="0" smtClean="0"/>
              <a:t>Wing spread / </a:t>
            </a:r>
            <a:r>
              <a:rPr lang="en-CA" sz="2400" dirty="0" err="1" smtClean="0"/>
              <a:t>Largeur</a:t>
            </a:r>
            <a:r>
              <a:rPr lang="en-CA" sz="2400" dirty="0" smtClean="0"/>
              <a:t> des </a:t>
            </a:r>
            <a:r>
              <a:rPr lang="en-CA" sz="2400" dirty="0" err="1" smtClean="0"/>
              <a:t>ailes</a:t>
            </a:r>
            <a:endParaRPr lang="en-CA" sz="2400" dirty="0" smtClean="0"/>
          </a:p>
          <a:p>
            <a:r>
              <a:rPr lang="en-CA" sz="2400" dirty="0" smtClean="0"/>
              <a:t>Trawl depth / </a:t>
            </a:r>
            <a:r>
              <a:rPr lang="en-CA" sz="2400" dirty="0" err="1" smtClean="0"/>
              <a:t>Profondeur</a:t>
            </a:r>
            <a:r>
              <a:rPr lang="en-CA" sz="2400" dirty="0" smtClean="0"/>
              <a:t> du </a:t>
            </a:r>
            <a:r>
              <a:rPr lang="en-CA" sz="2400" dirty="0" err="1" smtClean="0"/>
              <a:t>chalut</a:t>
            </a:r>
            <a:endParaRPr lang="en-CA" sz="2400" dirty="0" smtClean="0"/>
          </a:p>
          <a:p>
            <a:r>
              <a:rPr lang="en-CA" sz="2400" dirty="0" smtClean="0"/>
              <a:t>Tilt probe angle / Angle </a:t>
            </a:r>
            <a:r>
              <a:rPr lang="en-CA" sz="2400" dirty="0" err="1" smtClean="0"/>
              <a:t>d’inclinaison</a:t>
            </a:r>
            <a:endParaRPr lang="en-CA" sz="2400" dirty="0" smtClean="0"/>
          </a:p>
          <a:p>
            <a:r>
              <a:rPr lang="en-CA" sz="2400" dirty="0" smtClean="0"/>
              <a:t>Heading / Direction</a:t>
            </a:r>
            <a:endParaRPr lang="en-CA" sz="2400" dirty="0"/>
          </a:p>
        </p:txBody>
      </p:sp>
      <p:pic>
        <p:nvPicPr>
          <p:cNvPr id="4" name="Picture 3"/>
          <p:cNvPicPr>
            <a:picLocks noChangeAspect="1"/>
          </p:cNvPicPr>
          <p:nvPr/>
        </p:nvPicPr>
        <p:blipFill rotWithShape="1">
          <a:blip r:embed="rId3"/>
          <a:srcRect t="3430"/>
          <a:stretch/>
        </p:blipFill>
        <p:spPr>
          <a:xfrm>
            <a:off x="6863788" y="233981"/>
            <a:ext cx="5212466" cy="6508272"/>
          </a:xfrm>
          <a:prstGeom prst="rect">
            <a:avLst/>
          </a:prstGeom>
        </p:spPr>
      </p:pic>
      <p:cxnSp>
        <p:nvCxnSpPr>
          <p:cNvPr id="7" name="Straight Arrow Connector 6"/>
          <p:cNvCxnSpPr/>
          <p:nvPr/>
        </p:nvCxnSpPr>
        <p:spPr>
          <a:xfrm flipV="1">
            <a:off x="4745620" y="1018572"/>
            <a:ext cx="2442258" cy="1481560"/>
          </a:xfrm>
          <a:prstGeom prst="straightConnector1">
            <a:avLst/>
          </a:prstGeom>
          <a:ln w="25400">
            <a:headEnd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V="1">
            <a:off x="4606724" y="1232705"/>
            <a:ext cx="4863297" cy="1717596"/>
          </a:xfrm>
          <a:prstGeom prst="straightConnector1">
            <a:avLst/>
          </a:prstGeom>
          <a:ln w="25400">
            <a:tailEnd type="triangle" w="lg" len="med"/>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V="1">
            <a:off x="4849792" y="2445558"/>
            <a:ext cx="2258029" cy="970417"/>
          </a:xfrm>
          <a:prstGeom prst="straightConnector1">
            <a:avLst/>
          </a:prstGeom>
          <a:ln w="25400">
            <a:tailEnd type="triangle" w="lg"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V="1">
            <a:off x="4741159" y="3044142"/>
            <a:ext cx="2366662" cy="845361"/>
          </a:xfrm>
          <a:prstGeom prst="straightConnector1">
            <a:avLst/>
          </a:prstGeom>
          <a:ln w="25400">
            <a:tailEnd type="triangle" w="lg"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V="1">
            <a:off x="5220182" y="3927118"/>
            <a:ext cx="1847610" cy="397469"/>
          </a:xfrm>
          <a:prstGeom prst="straightConnector1">
            <a:avLst/>
          </a:prstGeom>
          <a:ln w="25400">
            <a:tailEnd type="triangle" w="lg"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5359078" y="4797185"/>
            <a:ext cx="1748743" cy="64182"/>
          </a:xfrm>
          <a:prstGeom prst="straightConnector1">
            <a:avLst/>
          </a:prstGeom>
          <a:ln w="25400">
            <a:tailEnd type="triangle" w="lg" len="med"/>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3287210" y="5243332"/>
            <a:ext cx="3780582" cy="590309"/>
          </a:xfrm>
          <a:prstGeom prst="straightConnector1">
            <a:avLst/>
          </a:prstGeom>
          <a:ln w="25400">
            <a:tailEnd type="triangl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6366946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31000">
              <a:schemeClr val="bg1">
                <a:lumMod val="95000"/>
              </a:schemeClr>
            </a:gs>
            <a:gs pos="69000">
              <a:srgbClr val="00B0F0">
                <a:alpha val="0"/>
              </a:srgbClr>
            </a:gs>
            <a:gs pos="100000">
              <a:schemeClr val="bg2"/>
            </a:gs>
          </a:gsLst>
          <a:lin ang="2700000" scaled="1"/>
        </a:gradFill>
        <a:effectLst/>
      </p:bgPr>
    </p:bg>
    <p:spTree>
      <p:nvGrpSpPr>
        <p:cNvPr id="1" name=""/>
        <p:cNvGrpSpPr/>
        <p:nvPr/>
      </p:nvGrpSpPr>
      <p:grpSpPr>
        <a:xfrm>
          <a:off x="0" y="0"/>
          <a:ext cx="0" cy="0"/>
          <a:chOff x="0" y="0"/>
          <a:chExt cx="0" cy="0"/>
        </a:xfrm>
      </p:grpSpPr>
      <p:sp>
        <p:nvSpPr>
          <p:cNvPr id="4" name="Title 1"/>
          <p:cNvSpPr>
            <a:spLocks noGrp="1"/>
          </p:cNvSpPr>
          <p:nvPr>
            <p:ph type="title"/>
          </p:nvPr>
        </p:nvSpPr>
        <p:spPr>
          <a:xfrm>
            <a:off x="614680" y="263526"/>
            <a:ext cx="10515600" cy="632402"/>
          </a:xfrm>
        </p:spPr>
        <p:txBody>
          <a:bodyPr>
            <a:normAutofit/>
          </a:bodyPr>
          <a:lstStyle/>
          <a:p>
            <a:r>
              <a:rPr lang="en-CA" sz="3600" b="1" dirty="0" smtClean="0"/>
              <a:t>Trawling phases / </a:t>
            </a:r>
            <a:r>
              <a:rPr lang="en-CA" sz="3600" b="1" dirty="0" err="1" smtClean="0"/>
              <a:t>Étapes</a:t>
            </a:r>
            <a:r>
              <a:rPr lang="en-CA" sz="3600" b="1" dirty="0" smtClean="0"/>
              <a:t> du </a:t>
            </a:r>
            <a:r>
              <a:rPr lang="en-CA" sz="3600" b="1" dirty="0" err="1" smtClean="0"/>
              <a:t>chalutage</a:t>
            </a:r>
            <a:r>
              <a:rPr lang="en-CA" sz="3600" b="1" dirty="0" smtClean="0"/>
              <a:t>:</a:t>
            </a:r>
            <a:endParaRPr lang="en-CA" sz="3600" b="1" dirty="0"/>
          </a:p>
        </p:txBody>
      </p:sp>
      <p:pic>
        <p:nvPicPr>
          <p:cNvPr id="5" name="Content Placeholder 4"/>
          <p:cNvPicPr>
            <a:picLocks noGrp="1"/>
          </p:cNvPicPr>
          <p:nvPr>
            <p:ph idx="1"/>
          </p:nvPr>
        </p:nvPicPr>
        <p:blipFill rotWithShape="1">
          <a:blip r:embed="rId3">
            <a:extLst>
              <a:ext uri="{28A0092B-C50C-407E-A947-70E740481C1C}">
                <a14:useLocalDpi xmlns:a14="http://schemas.microsoft.com/office/drawing/2010/main" val="0"/>
              </a:ext>
            </a:extLst>
          </a:blip>
          <a:srcRect l="5359" t="5051" b="8062"/>
          <a:stretch/>
        </p:blipFill>
        <p:spPr bwMode="auto">
          <a:xfrm>
            <a:off x="3009416" y="699159"/>
            <a:ext cx="6504971" cy="5551170"/>
          </a:xfrm>
          <a:prstGeom prst="rect">
            <a:avLst/>
          </a:prstGeom>
          <a:noFill/>
          <a:ln>
            <a:noFill/>
          </a:ln>
          <a:extLst>
            <a:ext uri="{53640926-AAD7-44D8-BBD7-CCE9431645EC}">
              <a14:shadowObscured xmlns:a14="http://schemas.microsoft.com/office/drawing/2010/main"/>
            </a:ext>
          </a:extLst>
        </p:spPr>
      </p:pic>
      <p:sp>
        <p:nvSpPr>
          <p:cNvPr id="7" name="TextBox 6"/>
          <p:cNvSpPr txBox="1"/>
          <p:nvPr/>
        </p:nvSpPr>
        <p:spPr>
          <a:xfrm rot="16200000">
            <a:off x="1117646" y="3160022"/>
            <a:ext cx="3129446" cy="461665"/>
          </a:xfrm>
          <a:prstGeom prst="rect">
            <a:avLst/>
          </a:prstGeom>
          <a:noFill/>
        </p:spPr>
        <p:txBody>
          <a:bodyPr wrap="none" rtlCol="0">
            <a:spAutoFit/>
          </a:bodyPr>
          <a:lstStyle/>
          <a:p>
            <a:r>
              <a:rPr lang="fr-CA" sz="2400" dirty="0" err="1" smtClean="0"/>
              <a:t>Depth</a:t>
            </a:r>
            <a:r>
              <a:rPr lang="fr-CA" sz="2400" dirty="0" smtClean="0"/>
              <a:t> / Profondeur (m)</a:t>
            </a:r>
            <a:endParaRPr lang="en-CA" sz="2400" dirty="0"/>
          </a:p>
        </p:txBody>
      </p:sp>
      <p:sp>
        <p:nvSpPr>
          <p:cNvPr id="8" name="TextBox 7"/>
          <p:cNvSpPr txBox="1"/>
          <p:nvPr/>
        </p:nvSpPr>
        <p:spPr>
          <a:xfrm>
            <a:off x="3885924" y="6120125"/>
            <a:ext cx="4481483" cy="461665"/>
          </a:xfrm>
          <a:prstGeom prst="rect">
            <a:avLst/>
          </a:prstGeom>
          <a:noFill/>
        </p:spPr>
        <p:txBody>
          <a:bodyPr wrap="none" rtlCol="0">
            <a:spAutoFit/>
          </a:bodyPr>
          <a:lstStyle/>
          <a:p>
            <a:r>
              <a:rPr lang="fr-CA" sz="2400" dirty="0" err="1" smtClean="0"/>
              <a:t>Elapsed</a:t>
            </a:r>
            <a:r>
              <a:rPr lang="fr-CA" sz="2400" dirty="0" smtClean="0"/>
              <a:t> time / Temps écoulé (min)</a:t>
            </a:r>
            <a:endParaRPr lang="en-CA" sz="2400" dirty="0"/>
          </a:p>
        </p:txBody>
      </p:sp>
    </p:spTree>
    <p:extLst>
      <p:ext uri="{BB962C8B-B14F-4D97-AF65-F5344CB8AC3E}">
        <p14:creationId xmlns:p14="http://schemas.microsoft.com/office/powerpoint/2010/main" val="106227761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31000">
              <a:schemeClr val="bg1">
                <a:lumMod val="95000"/>
              </a:schemeClr>
            </a:gs>
            <a:gs pos="69000">
              <a:srgbClr val="00B0F0">
                <a:alpha val="0"/>
              </a:srgbClr>
            </a:gs>
            <a:gs pos="100000">
              <a:schemeClr val="bg2"/>
            </a:gs>
          </a:gsLst>
          <a:lin ang="2700000" scaled="1"/>
        </a:gradFill>
        <a:effectLst/>
      </p:bgPr>
    </p:bg>
    <p:spTree>
      <p:nvGrpSpPr>
        <p:cNvPr id="1" name=""/>
        <p:cNvGrpSpPr/>
        <p:nvPr/>
      </p:nvGrpSpPr>
      <p:grpSpPr>
        <a:xfrm>
          <a:off x="0" y="0"/>
          <a:ext cx="0" cy="0"/>
          <a:chOff x="0" y="0"/>
          <a:chExt cx="0" cy="0"/>
        </a:xfrm>
      </p:grpSpPr>
      <p:sp>
        <p:nvSpPr>
          <p:cNvPr id="4" name="Title 1"/>
          <p:cNvSpPr>
            <a:spLocks noGrp="1"/>
          </p:cNvSpPr>
          <p:nvPr>
            <p:ph type="title"/>
          </p:nvPr>
        </p:nvSpPr>
        <p:spPr>
          <a:xfrm>
            <a:off x="604088" y="299014"/>
            <a:ext cx="10612045" cy="632402"/>
          </a:xfrm>
        </p:spPr>
        <p:txBody>
          <a:bodyPr>
            <a:normAutofit/>
          </a:bodyPr>
          <a:lstStyle/>
          <a:p>
            <a:r>
              <a:rPr lang="en-CA" sz="3600" b="1" dirty="0" smtClean="0"/>
              <a:t>Passive phase analysis / Analyse de la phase passive:</a:t>
            </a:r>
            <a:endParaRPr lang="en-CA" sz="3600" b="1" dirty="0"/>
          </a:p>
        </p:txBody>
      </p:sp>
      <p:grpSp>
        <p:nvGrpSpPr>
          <p:cNvPr id="5" name="Group 4"/>
          <p:cNvGrpSpPr/>
          <p:nvPr/>
        </p:nvGrpSpPr>
        <p:grpSpPr>
          <a:xfrm>
            <a:off x="392409" y="1409901"/>
            <a:ext cx="11266895" cy="4718543"/>
            <a:chOff x="-483422" y="32949"/>
            <a:chExt cx="5699175" cy="2387036"/>
          </a:xfrm>
        </p:grpSpPr>
        <p:cxnSp>
          <p:nvCxnSpPr>
            <p:cNvPr id="6" name="Straight Arrow Connector 5"/>
            <p:cNvCxnSpPr/>
            <p:nvPr/>
          </p:nvCxnSpPr>
          <p:spPr>
            <a:xfrm>
              <a:off x="460005" y="1873678"/>
              <a:ext cx="263485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460005" y="1604407"/>
              <a:ext cx="0" cy="411697"/>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3096619" y="1604407"/>
              <a:ext cx="0" cy="411697"/>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grpSp>
          <p:nvGrpSpPr>
            <p:cNvPr id="9" name="Group 8"/>
            <p:cNvGrpSpPr/>
            <p:nvPr/>
          </p:nvGrpSpPr>
          <p:grpSpPr>
            <a:xfrm>
              <a:off x="-483422" y="32949"/>
              <a:ext cx="5699175" cy="2387036"/>
              <a:chOff x="-483422" y="32949"/>
              <a:chExt cx="5699175" cy="2387036"/>
            </a:xfrm>
          </p:grpSpPr>
          <p:grpSp>
            <p:nvGrpSpPr>
              <p:cNvPr id="10" name="Group 9"/>
              <p:cNvGrpSpPr/>
              <p:nvPr/>
            </p:nvGrpSpPr>
            <p:grpSpPr>
              <a:xfrm>
                <a:off x="-483422" y="32949"/>
                <a:ext cx="5514543" cy="2387036"/>
                <a:chOff x="-466569" y="-19035"/>
                <a:chExt cx="5515665" cy="2390711"/>
              </a:xfrm>
            </p:grpSpPr>
            <p:cxnSp>
              <p:nvCxnSpPr>
                <p:cNvPr id="17" name="Straight Connector 16"/>
                <p:cNvCxnSpPr/>
                <p:nvPr/>
              </p:nvCxnSpPr>
              <p:spPr>
                <a:xfrm flipV="1">
                  <a:off x="3105338" y="190122"/>
                  <a:ext cx="1261987" cy="1364003"/>
                </a:xfrm>
                <a:prstGeom prst="line">
                  <a:avLst/>
                </a:prstGeom>
              </p:spPr>
              <p:style>
                <a:lnRef idx="2">
                  <a:schemeClr val="accent1"/>
                </a:lnRef>
                <a:fillRef idx="0">
                  <a:schemeClr val="accent1"/>
                </a:fillRef>
                <a:effectRef idx="1">
                  <a:schemeClr val="accent1"/>
                </a:effectRef>
                <a:fontRef idx="minor">
                  <a:schemeClr val="tx1"/>
                </a:fontRef>
              </p:style>
            </p:cxnSp>
            <p:sp>
              <p:nvSpPr>
                <p:cNvPr id="18" name="Arc 17"/>
                <p:cNvSpPr/>
                <p:nvPr/>
              </p:nvSpPr>
              <p:spPr>
                <a:xfrm rot="19528667">
                  <a:off x="3164186" y="1385180"/>
                  <a:ext cx="114935" cy="205105"/>
                </a:xfrm>
                <a:prstGeom prst="arc">
                  <a:avLst>
                    <a:gd name="adj1" fmla="val 18948572"/>
                    <a:gd name="adj2" fmla="val 4557825"/>
                  </a:avLst>
                </a:prstGeom>
                <a:ln w="12700"/>
              </p:spPr>
              <p:style>
                <a:lnRef idx="1">
                  <a:schemeClr val="accent1"/>
                </a:lnRef>
                <a:fillRef idx="0">
                  <a:schemeClr val="accent1"/>
                </a:fillRef>
                <a:effectRef idx="0">
                  <a:schemeClr val="accent1"/>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CA" b="1"/>
                </a:p>
              </p:txBody>
            </p:sp>
            <p:sp>
              <p:nvSpPr>
                <p:cNvPr id="19" name="Arc 18"/>
                <p:cNvSpPr/>
                <p:nvPr/>
              </p:nvSpPr>
              <p:spPr>
                <a:xfrm rot="19847190">
                  <a:off x="814812" y="1376126"/>
                  <a:ext cx="115393" cy="205305"/>
                </a:xfrm>
                <a:prstGeom prst="arc">
                  <a:avLst>
                    <a:gd name="adj1" fmla="val 18948572"/>
                    <a:gd name="adj2" fmla="val 4557825"/>
                  </a:avLst>
                </a:prstGeom>
                <a:ln w="12700"/>
              </p:spPr>
              <p:style>
                <a:lnRef idx="1">
                  <a:schemeClr val="accent1"/>
                </a:lnRef>
                <a:fillRef idx="0">
                  <a:schemeClr val="accent1"/>
                </a:fillRef>
                <a:effectRef idx="0">
                  <a:schemeClr val="accent1"/>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CA" b="1"/>
                </a:p>
              </p:txBody>
            </p:sp>
            <p:sp>
              <p:nvSpPr>
                <p:cNvPr id="20" name="Rectangle 19"/>
                <p:cNvSpPr/>
                <p:nvPr/>
              </p:nvSpPr>
              <p:spPr>
                <a:xfrm>
                  <a:off x="4256441" y="1442710"/>
                  <a:ext cx="109538" cy="10972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CA" b="1"/>
                </a:p>
              </p:txBody>
            </p:sp>
            <p:sp>
              <p:nvSpPr>
                <p:cNvPr id="21" name="Isosceles Triangle 20"/>
                <p:cNvSpPr/>
                <p:nvPr/>
              </p:nvSpPr>
              <p:spPr>
                <a:xfrm>
                  <a:off x="479833" y="181069"/>
                  <a:ext cx="3886147" cy="1371363"/>
                </a:xfrm>
                <a:prstGeom prst="triangle">
                  <a:avLst>
                    <a:gd name="adj" fmla="val 100000"/>
                  </a:avLst>
                </a:prstGeom>
                <a:noFill/>
                <a:ln cap="rnd"/>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CA" b="1"/>
                </a:p>
              </p:txBody>
            </p:sp>
            <p:sp>
              <p:nvSpPr>
                <p:cNvPr id="22" name="Text Box 49"/>
                <p:cNvSpPr txBox="1"/>
                <p:nvPr/>
              </p:nvSpPr>
              <p:spPr>
                <a:xfrm>
                  <a:off x="4256441" y="-19035"/>
                  <a:ext cx="792655" cy="296375"/>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gn="ctr">
                    <a:lnSpc>
                      <a:spcPct val="107000"/>
                    </a:lnSpc>
                    <a:spcBef>
                      <a:spcPts val="0"/>
                    </a:spcBef>
                    <a:spcAft>
                      <a:spcPts val="800"/>
                    </a:spcAft>
                  </a:pPr>
                  <a:r>
                    <a:rPr lang="en-CA" b="1" dirty="0" smtClean="0">
                      <a:effectLst/>
                      <a:latin typeface="Calibri" panose="020F0502020204030204" pitchFamily="34" charset="0"/>
                      <a:ea typeface="Calibri" panose="020F0502020204030204" pitchFamily="34" charset="0"/>
                      <a:cs typeface="Times New Roman" panose="02020603050405020304" pitchFamily="18" charset="0"/>
                    </a:rPr>
                    <a:t>Vessel / Bateau</a:t>
                  </a:r>
                  <a:endParaRPr lang="en-CA" b="1"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3" name="Text Box 50"/>
                <p:cNvSpPr txBox="1"/>
                <p:nvPr/>
              </p:nvSpPr>
              <p:spPr>
                <a:xfrm>
                  <a:off x="-466569" y="1981723"/>
                  <a:ext cx="1898140" cy="363489"/>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gn="ctr">
                    <a:spcBef>
                      <a:spcPts val="0"/>
                    </a:spcBef>
                    <a:spcAft>
                      <a:spcPts val="0"/>
                    </a:spcAft>
                  </a:pPr>
                  <a:r>
                    <a:rPr lang="en-CA" b="1" dirty="0" smtClean="0">
                      <a:effectLst/>
                      <a:latin typeface="Calibri" panose="020F0502020204030204" pitchFamily="34" charset="0"/>
                      <a:ea typeface="Calibri" panose="020F0502020204030204" pitchFamily="34" charset="0"/>
                      <a:cs typeface="Times New Roman" panose="02020603050405020304" pitchFamily="18" charset="0"/>
                    </a:rPr>
                    <a:t>Doors </a:t>
                  </a:r>
                  <a:r>
                    <a:rPr lang="en-CA" b="1" dirty="0">
                      <a:effectLst/>
                      <a:latin typeface="Calibri" panose="020F0502020204030204" pitchFamily="34" charset="0"/>
                      <a:ea typeface="Calibri" panose="020F0502020204030204" pitchFamily="34" charset="0"/>
                      <a:cs typeface="Times New Roman" panose="02020603050405020304" pitchFamily="18" charset="0"/>
                    </a:rPr>
                    <a:t>at </a:t>
                  </a:r>
                  <a:r>
                    <a:rPr lang="en-CA" b="1" dirty="0" smtClean="0">
                      <a:effectLst/>
                      <a:latin typeface="Calibri" panose="020F0502020204030204" pitchFamily="34" charset="0"/>
                      <a:ea typeface="Calibri" panose="020F0502020204030204" pitchFamily="34" charset="0"/>
                      <a:cs typeface="Times New Roman" panose="02020603050405020304" pitchFamily="18" charset="0"/>
                    </a:rPr>
                    <a:t>stop position / </a:t>
                  </a:r>
                </a:p>
                <a:p>
                  <a:pPr marL="0" marR="0" algn="ctr">
                    <a:spcBef>
                      <a:spcPts val="0"/>
                    </a:spcBef>
                    <a:spcAft>
                      <a:spcPts val="0"/>
                    </a:spcAft>
                  </a:pPr>
                  <a:r>
                    <a:rPr lang="fr-CA" b="1" dirty="0" smtClean="0">
                      <a:latin typeface="Calibri" panose="020F0502020204030204" pitchFamily="34" charset="0"/>
                      <a:ea typeface="Calibri" panose="020F0502020204030204" pitchFamily="34" charset="0"/>
                      <a:cs typeface="Times New Roman" panose="02020603050405020304" pitchFamily="18" charset="0"/>
                    </a:rPr>
                    <a:t>Positon des portes à l’arrêt</a:t>
                  </a:r>
                  <a:endParaRPr lang="en-CA" b="1" dirty="0">
                    <a:effectLst/>
                    <a:latin typeface="Calibri" panose="020F0502020204030204" pitchFamily="34" charset="0"/>
                    <a:ea typeface="Calibri" panose="020F0502020204030204" pitchFamily="34"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24" name="Text Box 51"/>
                    <p:cNvSpPr txBox="1"/>
                    <p:nvPr/>
                  </p:nvSpPr>
                  <p:spPr>
                    <a:xfrm>
                      <a:off x="4332083" y="746911"/>
                      <a:ext cx="278075" cy="296375"/>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gn="ctr">
                        <a:lnSpc>
                          <a:spcPct val="107000"/>
                        </a:lnSpc>
                        <a:spcBef>
                          <a:spcPts val="0"/>
                        </a:spcBef>
                        <a:spcAft>
                          <a:spcPts val="800"/>
                        </a:spcAft>
                      </a:pPr>
                      <a14:m>
                        <m:oMathPara xmlns:m="http://schemas.openxmlformats.org/officeDocument/2006/math">
                          <m:oMathParaPr>
                            <m:jc m:val="centerGroup"/>
                          </m:oMathParaPr>
                          <m:oMath xmlns:m="http://schemas.openxmlformats.org/officeDocument/2006/math">
                            <m:r>
                              <a:rPr lang="en-CA" b="1" i="1">
                                <a:effectLst/>
                                <a:latin typeface="Cambria Math" panose="02040503050406030204" pitchFamily="18" charset="0"/>
                                <a:ea typeface="Calibri" panose="020F0502020204030204" pitchFamily="34" charset="0"/>
                                <a:cs typeface="Times New Roman" panose="02020603050405020304" pitchFamily="18" charset="0"/>
                              </a:rPr>
                              <m:t>𝒅</m:t>
                            </m:r>
                          </m:oMath>
                        </m:oMathPara>
                      </a14:m>
                      <a:endParaRPr lang="en-CA" b="1">
                        <a:effectLst/>
                        <a:latin typeface="Calibri" panose="020F0502020204030204" pitchFamily="34" charset="0"/>
                        <a:ea typeface="Calibri" panose="020F0502020204030204" pitchFamily="34" charset="0"/>
                        <a:cs typeface="Times New Roman" panose="02020603050405020304" pitchFamily="18" charset="0"/>
                      </a:endParaRPr>
                    </a:p>
                  </p:txBody>
                </p:sp>
              </mc:Choice>
              <mc:Fallback>
                <p:sp>
                  <p:nvSpPr>
                    <p:cNvPr id="24" name="Text Box 51"/>
                    <p:cNvSpPr txBox="1">
                      <a:spLocks noRot="1" noChangeAspect="1" noMove="1" noResize="1" noEditPoints="1" noAdjustHandles="1" noChangeArrowheads="1" noChangeShapeType="1" noTextEdit="1"/>
                    </p:cNvSpPr>
                    <p:nvPr/>
                  </p:nvSpPr>
                  <p:spPr>
                    <a:xfrm>
                      <a:off x="4332083" y="746911"/>
                      <a:ext cx="278075" cy="296375"/>
                    </a:xfrm>
                    <a:prstGeom prst="rect">
                      <a:avLst/>
                    </a:prstGeom>
                    <a:blipFill>
                      <a:blip r:embed="rId3"/>
                      <a:stretch>
                        <a:fillRect/>
                      </a:stretch>
                    </a:blipFill>
                    <a:ln w="6350">
                      <a:noFill/>
                    </a:ln>
                  </p:spPr>
                  <p:txBody>
                    <a:bodyPr/>
                    <a:lstStyle/>
                    <a:p>
                      <a:r>
                        <a:rPr lang="en-CA">
                          <a:noFill/>
                        </a:rPr>
                        <a:t> </a:t>
                      </a:r>
                    </a:p>
                  </p:txBody>
                </p:sp>
              </mc:Fallback>
            </mc:AlternateContent>
            <mc:AlternateContent xmlns:mc="http://schemas.openxmlformats.org/markup-compatibility/2006">
              <mc:Choice xmlns:a14="http://schemas.microsoft.com/office/drawing/2010/main" Requires="a14">
                <p:sp>
                  <p:nvSpPr>
                    <p:cNvPr id="25" name="Text Box 52"/>
                    <p:cNvSpPr txBox="1"/>
                    <p:nvPr/>
                  </p:nvSpPr>
                  <p:spPr>
                    <a:xfrm>
                      <a:off x="629216" y="1330859"/>
                      <a:ext cx="1285875" cy="366395"/>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gn="ctr">
                        <a:lnSpc>
                          <a:spcPct val="107000"/>
                        </a:lnSpc>
                        <a:spcBef>
                          <a:spcPts val="0"/>
                        </a:spcBef>
                        <a:spcAft>
                          <a:spcPts val="800"/>
                        </a:spcAft>
                      </a:pPr>
                      <a14:m>
                        <m:oMathPara xmlns:m="http://schemas.openxmlformats.org/officeDocument/2006/math">
                          <m:oMathParaPr>
                            <m:jc m:val="centerGroup"/>
                          </m:oMathParaPr>
                          <m:oMath xmlns:m="http://schemas.openxmlformats.org/officeDocument/2006/math">
                            <m:r>
                              <a:rPr lang="en-CA" b="1" i="1" smtClean="0">
                                <a:effectLst/>
                                <a:latin typeface="Cambria Math" panose="02040503050406030204" pitchFamily="18" charset="0"/>
                                <a:ea typeface="Times New Roman" panose="02020603050405020304" pitchFamily="18" charset="0"/>
                                <a:cs typeface="Times New Roman" panose="02020603050405020304" pitchFamily="18" charset="0"/>
                              </a:rPr>
                              <m:t>𝝓</m:t>
                            </m:r>
                            <m:r>
                              <a:rPr lang="en-CA" b="1" i="1" smtClean="0">
                                <a:effectLst/>
                                <a:latin typeface="Cambria Math" panose="02040503050406030204" pitchFamily="18" charset="0"/>
                                <a:ea typeface="Times New Roman" panose="02020603050405020304" pitchFamily="18" charset="0"/>
                                <a:cs typeface="Times New Roman" panose="02020603050405020304" pitchFamily="18" charset="0"/>
                              </a:rPr>
                              <m:t>≈</m:t>
                            </m:r>
                            <m:r>
                              <a:rPr lang="fr-CA" b="1" i="1" smtClean="0">
                                <a:effectLst/>
                                <a:latin typeface="Cambria Math" panose="02040503050406030204" pitchFamily="18" charset="0"/>
                                <a:ea typeface="Times New Roman" panose="02020603050405020304" pitchFamily="18" charset="0"/>
                                <a:cs typeface="Times New Roman" panose="02020603050405020304" pitchFamily="18" charset="0"/>
                              </a:rPr>
                              <m:t>𝟐𝟎</m:t>
                            </m:r>
                            <m:r>
                              <a:rPr lang="en-CA" b="1" i="1">
                                <a:effectLst/>
                                <a:latin typeface="Cambria Math" panose="02040503050406030204" pitchFamily="18" charset="0"/>
                                <a:ea typeface="Times New Roman" panose="02020603050405020304" pitchFamily="18" charset="0"/>
                                <a:cs typeface="Times New Roman" panose="02020603050405020304" pitchFamily="18" charset="0"/>
                              </a:rPr>
                              <m:t>°</m:t>
                            </m:r>
                          </m:oMath>
                        </m:oMathPara>
                      </a14:m>
                      <a:endParaRPr lang="en-CA" b="1" dirty="0">
                        <a:effectLst/>
                        <a:latin typeface="Calibri" panose="020F0502020204030204" pitchFamily="34" charset="0"/>
                        <a:ea typeface="Calibri" panose="020F0502020204030204" pitchFamily="34" charset="0"/>
                        <a:cs typeface="Times New Roman" panose="02020603050405020304" pitchFamily="18" charset="0"/>
                      </a:endParaRPr>
                    </a:p>
                  </p:txBody>
                </p:sp>
              </mc:Choice>
              <mc:Fallback>
                <p:sp>
                  <p:nvSpPr>
                    <p:cNvPr id="25" name="Text Box 52"/>
                    <p:cNvSpPr txBox="1">
                      <a:spLocks noRot="1" noChangeAspect="1" noMove="1" noResize="1" noEditPoints="1" noAdjustHandles="1" noChangeArrowheads="1" noChangeShapeType="1" noTextEdit="1"/>
                    </p:cNvSpPr>
                    <p:nvPr/>
                  </p:nvSpPr>
                  <p:spPr>
                    <a:xfrm>
                      <a:off x="629216" y="1330859"/>
                      <a:ext cx="1285875" cy="366395"/>
                    </a:xfrm>
                    <a:prstGeom prst="rect">
                      <a:avLst/>
                    </a:prstGeom>
                    <a:blipFill>
                      <a:blip r:embed="rId4"/>
                      <a:stretch>
                        <a:fillRect/>
                      </a:stretch>
                    </a:blipFill>
                    <a:ln w="6350">
                      <a:noFill/>
                    </a:ln>
                  </p:spPr>
                  <p:txBody>
                    <a:bodyPr/>
                    <a:lstStyle/>
                    <a:p>
                      <a:r>
                        <a:rPr lang="en-CA">
                          <a:noFill/>
                        </a:rPr>
                        <a:t> </a:t>
                      </a:r>
                    </a:p>
                  </p:txBody>
                </p:sp>
              </mc:Fallback>
            </mc:AlternateContent>
            <p:sp>
              <p:nvSpPr>
                <p:cNvPr id="26" name="Oval 25"/>
                <p:cNvSpPr/>
                <p:nvPr/>
              </p:nvSpPr>
              <p:spPr>
                <a:xfrm>
                  <a:off x="448146" y="1511928"/>
                  <a:ext cx="68711" cy="739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CA" b="1"/>
                </a:p>
              </p:txBody>
            </p:sp>
            <p:sp>
              <p:nvSpPr>
                <p:cNvPr id="27" name="Oval 26"/>
                <p:cNvSpPr/>
                <p:nvPr/>
              </p:nvSpPr>
              <p:spPr>
                <a:xfrm>
                  <a:off x="4332083" y="153909"/>
                  <a:ext cx="68579" cy="7364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CA" b="1"/>
                </a:p>
              </p:txBody>
            </p:sp>
            <mc:AlternateContent xmlns:mc="http://schemas.openxmlformats.org/markup-compatibility/2006">
              <mc:Choice xmlns:a14="http://schemas.microsoft.com/office/drawing/2010/main" Requires="a14">
                <p:sp>
                  <p:nvSpPr>
                    <p:cNvPr id="28" name="Text Box 55"/>
                    <p:cNvSpPr txBox="1"/>
                    <p:nvPr/>
                  </p:nvSpPr>
                  <p:spPr>
                    <a:xfrm>
                      <a:off x="3173239" y="1294645"/>
                      <a:ext cx="412115" cy="366395"/>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gn="ctr">
                        <a:lnSpc>
                          <a:spcPct val="107000"/>
                        </a:lnSpc>
                        <a:spcBef>
                          <a:spcPts val="0"/>
                        </a:spcBef>
                        <a:spcAft>
                          <a:spcPts val="800"/>
                        </a:spcAft>
                      </a:pPr>
                      <a14:m>
                        <m:oMathPara xmlns:m="http://schemas.openxmlformats.org/officeDocument/2006/math">
                          <m:oMathParaPr>
                            <m:jc m:val="centerGroup"/>
                          </m:oMathParaPr>
                          <m:oMath xmlns:m="http://schemas.openxmlformats.org/officeDocument/2006/math">
                            <m:r>
                              <a:rPr lang="en-CA" b="1" i="1">
                                <a:effectLst/>
                                <a:latin typeface="Cambria Math" panose="02040503050406030204" pitchFamily="18" charset="0"/>
                                <a:ea typeface="Times New Roman" panose="02020603050405020304" pitchFamily="18" charset="0"/>
                                <a:cs typeface="Times New Roman" panose="02020603050405020304" pitchFamily="18" charset="0"/>
                              </a:rPr>
                              <m:t>𝝓</m:t>
                            </m:r>
                          </m:oMath>
                        </m:oMathPara>
                      </a14:m>
                      <a:endParaRPr lang="en-CA" b="1">
                        <a:effectLst/>
                        <a:latin typeface="Calibri" panose="020F0502020204030204" pitchFamily="34" charset="0"/>
                        <a:ea typeface="Calibri" panose="020F0502020204030204" pitchFamily="34" charset="0"/>
                        <a:cs typeface="Times New Roman" panose="02020603050405020304" pitchFamily="18" charset="0"/>
                      </a:endParaRPr>
                    </a:p>
                  </p:txBody>
                </p:sp>
              </mc:Choice>
              <mc:Fallback>
                <p:sp>
                  <p:nvSpPr>
                    <p:cNvPr id="28" name="Text Box 55"/>
                    <p:cNvSpPr txBox="1">
                      <a:spLocks noRot="1" noChangeAspect="1" noMove="1" noResize="1" noEditPoints="1" noAdjustHandles="1" noChangeArrowheads="1" noChangeShapeType="1" noTextEdit="1"/>
                    </p:cNvSpPr>
                    <p:nvPr/>
                  </p:nvSpPr>
                  <p:spPr>
                    <a:xfrm>
                      <a:off x="3173239" y="1294645"/>
                      <a:ext cx="412115" cy="366395"/>
                    </a:xfrm>
                    <a:prstGeom prst="rect">
                      <a:avLst/>
                    </a:prstGeom>
                    <a:blipFill>
                      <a:blip r:embed="rId5"/>
                      <a:stretch>
                        <a:fillRect/>
                      </a:stretch>
                    </a:blipFill>
                    <a:ln w="6350">
                      <a:noFill/>
                    </a:ln>
                  </p:spPr>
                  <p:txBody>
                    <a:bodyPr/>
                    <a:lstStyle/>
                    <a:p>
                      <a:r>
                        <a:rPr lang="en-CA">
                          <a:noFill/>
                        </a:rPr>
                        <a:t> </a:t>
                      </a:r>
                    </a:p>
                  </p:txBody>
                </p:sp>
              </mc:Fallback>
            </mc:AlternateContent>
            <p:sp>
              <p:nvSpPr>
                <p:cNvPr id="29" name="Text Box 56"/>
                <p:cNvSpPr txBox="1"/>
                <p:nvPr/>
              </p:nvSpPr>
              <p:spPr>
                <a:xfrm>
                  <a:off x="2617508" y="1939241"/>
                  <a:ext cx="1103936" cy="432435"/>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gn="ctr">
                    <a:spcBef>
                      <a:spcPts val="0"/>
                    </a:spcBef>
                    <a:spcAft>
                      <a:spcPts val="0"/>
                    </a:spcAft>
                  </a:pPr>
                  <a:r>
                    <a:rPr lang="en-CA" b="1" dirty="0" smtClean="0">
                      <a:effectLst/>
                      <a:latin typeface="Calibri" panose="020F0502020204030204" pitchFamily="34" charset="0"/>
                      <a:ea typeface="Calibri" panose="020F0502020204030204" pitchFamily="34" charset="0"/>
                      <a:cs typeface="Times New Roman" panose="02020603050405020304" pitchFamily="18" charset="0"/>
                    </a:rPr>
                    <a:t>Doors </a:t>
                  </a:r>
                  <a:r>
                    <a:rPr lang="en-CA" b="1" dirty="0">
                      <a:effectLst/>
                      <a:latin typeface="Calibri" panose="020F0502020204030204" pitchFamily="34" charset="0"/>
                      <a:ea typeface="Calibri" panose="020F0502020204030204" pitchFamily="34" charset="0"/>
                      <a:cs typeface="Times New Roman" panose="02020603050405020304" pitchFamily="18" charset="0"/>
                    </a:rPr>
                    <a:t>at liftoff</a:t>
                  </a:r>
                </a:p>
                <a:p>
                  <a:pPr marL="0" marR="0" algn="ctr">
                    <a:spcBef>
                      <a:spcPts val="0"/>
                    </a:spcBef>
                    <a:spcAft>
                      <a:spcPts val="0"/>
                    </a:spcAft>
                  </a:pPr>
                  <a:r>
                    <a:rPr lang="en-CA" b="1" dirty="0" err="1" smtClean="0">
                      <a:effectLst/>
                      <a:latin typeface="Calibri" panose="020F0502020204030204" pitchFamily="34" charset="0"/>
                      <a:ea typeface="Calibri" panose="020F0502020204030204" pitchFamily="34" charset="0"/>
                      <a:cs typeface="Times New Roman" panose="02020603050405020304" pitchFamily="18" charset="0"/>
                    </a:rPr>
                    <a:t>Portes</a:t>
                  </a:r>
                  <a:r>
                    <a:rPr lang="en-CA" b="1" dirty="0" smtClean="0">
                      <a:effectLst/>
                      <a:latin typeface="Calibri" panose="020F0502020204030204" pitchFamily="34" charset="0"/>
                      <a:ea typeface="Calibri" panose="020F0502020204030204" pitchFamily="34" charset="0"/>
                      <a:cs typeface="Times New Roman" panose="02020603050405020304" pitchFamily="18" charset="0"/>
                    </a:rPr>
                    <a:t> au </a:t>
                  </a:r>
                  <a:r>
                    <a:rPr lang="en-CA" b="1" dirty="0" err="1" smtClean="0">
                      <a:effectLst/>
                      <a:latin typeface="Calibri" panose="020F0502020204030204" pitchFamily="34" charset="0"/>
                      <a:ea typeface="Calibri" panose="020F0502020204030204" pitchFamily="34" charset="0"/>
                      <a:cs typeface="Times New Roman" panose="02020603050405020304" pitchFamily="18" charset="0"/>
                    </a:rPr>
                    <a:t>décollage</a:t>
                  </a:r>
                  <a:endParaRPr lang="en-CA" b="1"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0" name="Oval 29"/>
                <p:cNvSpPr/>
                <p:nvPr/>
              </p:nvSpPr>
              <p:spPr>
                <a:xfrm>
                  <a:off x="3082705" y="1516455"/>
                  <a:ext cx="68580" cy="736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CA" b="1"/>
                </a:p>
              </p:txBody>
            </p:sp>
            <mc:AlternateContent xmlns:mc="http://schemas.openxmlformats.org/markup-compatibility/2006">
              <mc:Choice xmlns:a14="http://schemas.microsoft.com/office/drawing/2010/main" Requires="a14">
                <p:sp>
                  <p:nvSpPr>
                    <p:cNvPr id="31" name="Text Box 58"/>
                    <p:cNvSpPr txBox="1"/>
                    <p:nvPr/>
                  </p:nvSpPr>
                  <p:spPr>
                    <a:xfrm>
                      <a:off x="1171358" y="1568902"/>
                      <a:ext cx="1034234" cy="296634"/>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gn="ctr">
                        <a:lnSpc>
                          <a:spcPct val="107000"/>
                        </a:lnSpc>
                        <a:spcBef>
                          <a:spcPts val="0"/>
                        </a:spcBef>
                        <a:spcAft>
                          <a:spcPts val="800"/>
                        </a:spcAft>
                      </a:pPr>
                      <a14:m>
                        <m:oMathPara xmlns:m="http://schemas.openxmlformats.org/officeDocument/2006/math">
                          <m:oMathParaPr>
                            <m:jc m:val="centerGroup"/>
                          </m:oMathParaPr>
                          <m:oMath xmlns:m="http://schemas.openxmlformats.org/officeDocument/2006/math">
                            <m:sSub>
                              <m:sSubPr>
                                <m:ctrlPr>
                                  <a:rPr lang="en-CA" b="1" i="1">
                                    <a:effectLst/>
                                    <a:latin typeface="Cambria Math" panose="02040503050406030204" pitchFamily="18" charset="0"/>
                                    <a:ea typeface="Calibri" panose="020F0502020204030204" pitchFamily="34" charset="0"/>
                                    <a:cs typeface="Times New Roman" panose="02020603050405020304" pitchFamily="18" charset="0"/>
                                  </a:rPr>
                                </m:ctrlPr>
                              </m:sSubPr>
                              <m:e>
                                <m:r>
                                  <a:rPr lang="en-CA" b="1" i="1">
                                    <a:effectLst/>
                                    <a:latin typeface="Cambria Math" panose="02040503050406030204" pitchFamily="18" charset="0"/>
                                    <a:ea typeface="Calibri" panose="020F0502020204030204" pitchFamily="34" charset="0"/>
                                    <a:cs typeface="Times New Roman" panose="02020603050405020304" pitchFamily="18" charset="0"/>
                                  </a:rPr>
                                  <m:t>𝒍</m:t>
                                </m:r>
                              </m:e>
                              <m:sub>
                                <m:r>
                                  <a:rPr lang="en-CA" b="1" i="1">
                                    <a:effectLst/>
                                    <a:latin typeface="Cambria Math" panose="02040503050406030204" pitchFamily="18" charset="0"/>
                                    <a:ea typeface="Calibri" panose="020F0502020204030204" pitchFamily="34" charset="0"/>
                                    <a:cs typeface="Times New Roman" panose="02020603050405020304" pitchFamily="18" charset="0"/>
                                  </a:rPr>
                                  <m:t>𝒘</m:t>
                                </m:r>
                              </m:sub>
                            </m:sSub>
                          </m:oMath>
                        </m:oMathPara>
                      </a14:m>
                      <a:endParaRPr lang="en-CA" b="1">
                        <a:effectLst/>
                        <a:latin typeface="Calibri" panose="020F0502020204030204" pitchFamily="34" charset="0"/>
                        <a:ea typeface="Calibri" panose="020F0502020204030204" pitchFamily="34" charset="0"/>
                        <a:cs typeface="Times New Roman" panose="02020603050405020304" pitchFamily="18" charset="0"/>
                      </a:endParaRPr>
                    </a:p>
                  </p:txBody>
                </p:sp>
              </mc:Choice>
              <mc:Fallback>
                <p:sp>
                  <p:nvSpPr>
                    <p:cNvPr id="31" name="Text Box 58"/>
                    <p:cNvSpPr txBox="1">
                      <a:spLocks noRot="1" noChangeAspect="1" noMove="1" noResize="1" noEditPoints="1" noAdjustHandles="1" noChangeArrowheads="1" noChangeShapeType="1" noTextEdit="1"/>
                    </p:cNvSpPr>
                    <p:nvPr/>
                  </p:nvSpPr>
                  <p:spPr>
                    <a:xfrm>
                      <a:off x="1171358" y="1568902"/>
                      <a:ext cx="1034234" cy="296634"/>
                    </a:xfrm>
                    <a:prstGeom prst="rect">
                      <a:avLst/>
                    </a:prstGeom>
                    <a:blipFill>
                      <a:blip r:embed="rId6"/>
                      <a:stretch>
                        <a:fillRect/>
                      </a:stretch>
                    </a:blipFill>
                    <a:ln w="6350">
                      <a:noFill/>
                    </a:ln>
                  </p:spPr>
                  <p:txBody>
                    <a:bodyPr/>
                    <a:lstStyle/>
                    <a:p>
                      <a:r>
                        <a:rPr lang="en-CA">
                          <a:noFill/>
                        </a:rPr>
                        <a:t> </a:t>
                      </a:r>
                    </a:p>
                  </p:txBody>
                </p:sp>
              </mc:Fallback>
            </mc:AlternateContent>
          </p:grpSp>
          <p:sp>
            <p:nvSpPr>
              <p:cNvPr id="11" name="Text Box 59"/>
              <p:cNvSpPr txBox="1"/>
              <p:nvPr/>
            </p:nvSpPr>
            <p:spPr>
              <a:xfrm>
                <a:off x="4385173" y="729526"/>
                <a:ext cx="830580" cy="432302"/>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gn="ctr">
                  <a:spcBef>
                    <a:spcPts val="0"/>
                  </a:spcBef>
                  <a:spcAft>
                    <a:spcPts val="0"/>
                  </a:spcAft>
                </a:pPr>
                <a:r>
                  <a:rPr lang="en-CA" b="1" dirty="0" smtClean="0">
                    <a:effectLst/>
                    <a:latin typeface="Calibri" panose="020F0502020204030204" pitchFamily="34" charset="0"/>
                    <a:ea typeface="Calibri" panose="020F0502020204030204" pitchFamily="34" charset="0"/>
                    <a:cs typeface="Times New Roman" panose="02020603050405020304" pitchFamily="18" charset="0"/>
                  </a:rPr>
                  <a:t>Depth / </a:t>
                </a:r>
                <a:r>
                  <a:rPr lang="en-CA" b="1" dirty="0" err="1" smtClean="0">
                    <a:effectLst/>
                    <a:latin typeface="Calibri" panose="020F0502020204030204" pitchFamily="34" charset="0"/>
                    <a:ea typeface="Calibri" panose="020F0502020204030204" pitchFamily="34" charset="0"/>
                    <a:cs typeface="Times New Roman" panose="02020603050405020304" pitchFamily="18" charset="0"/>
                  </a:rPr>
                  <a:t>Profondeur</a:t>
                </a:r>
                <a:endParaRPr lang="en-CA" b="1" dirty="0">
                  <a:effectLst/>
                  <a:latin typeface="Calibri" panose="020F0502020204030204" pitchFamily="34" charset="0"/>
                  <a:ea typeface="Calibri" panose="020F0502020204030204" pitchFamily="34"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12" name="Text Box 60"/>
                  <p:cNvSpPr txBox="1"/>
                  <p:nvPr/>
                </p:nvSpPr>
                <p:spPr>
                  <a:xfrm rot="18780357">
                    <a:off x="2959641" y="749205"/>
                    <a:ext cx="1258329" cy="298058"/>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gn="ctr">
                      <a:lnSpc>
                        <a:spcPct val="107000"/>
                      </a:lnSpc>
                      <a:spcBef>
                        <a:spcPts val="0"/>
                      </a:spcBef>
                      <a:spcAft>
                        <a:spcPts val="800"/>
                      </a:spcAft>
                    </a:pPr>
                    <a14:m>
                      <m:oMathPara xmlns:m="http://schemas.openxmlformats.org/officeDocument/2006/math">
                        <m:oMathParaPr>
                          <m:jc m:val="centerGroup"/>
                        </m:oMathParaPr>
                        <m:oMath xmlns:m="http://schemas.openxmlformats.org/officeDocument/2006/math">
                          <m:sSub>
                            <m:sSubPr>
                              <m:ctrlPr>
                                <a:rPr lang="en-CA" b="1"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CA" b="1" i="1">
                                  <a:effectLst/>
                                  <a:latin typeface="Cambria Math" panose="02040503050406030204" pitchFamily="18" charset="0"/>
                                  <a:ea typeface="Times New Roman" panose="02020603050405020304" pitchFamily="18" charset="0"/>
                                  <a:cs typeface="Times New Roman" panose="02020603050405020304" pitchFamily="18" charset="0"/>
                                </a:rPr>
                                <m:t>𝒄</m:t>
                              </m:r>
                            </m:e>
                            <m:sub>
                              <m:r>
                                <a:rPr lang="en-CA" b="1" i="1">
                                  <a:effectLst/>
                                  <a:latin typeface="Cambria Math" panose="02040503050406030204" pitchFamily="18" charset="0"/>
                                  <a:ea typeface="Times New Roman" panose="02020603050405020304" pitchFamily="18" charset="0"/>
                                  <a:cs typeface="Times New Roman" panose="02020603050405020304" pitchFamily="18" charset="0"/>
                                </a:rPr>
                                <m:t>𝟎</m:t>
                              </m:r>
                            </m:sub>
                          </m:sSub>
                          <m:r>
                            <a:rPr lang="en-CA" b="1" i="1">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CA" b="1" i="1">
                                  <a:effectLst/>
                                  <a:latin typeface="Cambria Math" panose="02040503050406030204" pitchFamily="18" charset="0"/>
                                  <a:ea typeface="Times New Roman" panose="02020603050405020304" pitchFamily="18" charset="0"/>
                                  <a:cs typeface="Times New Roman" panose="02020603050405020304" pitchFamily="18" charset="0"/>
                                </a:rPr>
                              </m:ctrlPr>
                            </m:sSubPr>
                            <m:e>
                              <m:sSub>
                                <m:sSubPr>
                                  <m:ctrlPr>
                                    <a:rPr lang="en-CA" b="1"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CA" b="1" i="1">
                                      <a:effectLst/>
                                      <a:latin typeface="Cambria Math" panose="02040503050406030204" pitchFamily="18" charset="0"/>
                                      <a:ea typeface="Times New Roman" panose="02020603050405020304" pitchFamily="18" charset="0"/>
                                      <a:cs typeface="Times New Roman" panose="02020603050405020304" pitchFamily="18" charset="0"/>
                                    </a:rPr>
                                    <m:t>𝒗</m:t>
                                  </m:r>
                                </m:e>
                                <m:sub>
                                  <m:r>
                                    <a:rPr lang="en-CA" b="1" i="1">
                                      <a:effectLst/>
                                      <a:latin typeface="Cambria Math" panose="02040503050406030204" pitchFamily="18" charset="0"/>
                                      <a:ea typeface="Times New Roman" panose="02020603050405020304" pitchFamily="18" charset="0"/>
                                      <a:cs typeface="Times New Roman" panose="02020603050405020304" pitchFamily="18" charset="0"/>
                                    </a:rPr>
                                    <m:t>𝒘</m:t>
                                  </m:r>
                                </m:sub>
                              </m:sSub>
                              <m:r>
                                <a:rPr lang="en-CA" b="1" i="1">
                                  <a:effectLst/>
                                  <a:latin typeface="Cambria Math" panose="02040503050406030204" pitchFamily="18" charset="0"/>
                                  <a:ea typeface="Times New Roman" panose="02020603050405020304" pitchFamily="18" charset="0"/>
                                  <a:cs typeface="Times New Roman" panose="02020603050405020304" pitchFamily="18" charset="0"/>
                                </a:rPr>
                                <m:t>×</m:t>
                              </m:r>
                              <m:r>
                                <a:rPr lang="en-CA" b="1" i="1">
                                  <a:effectLst/>
                                  <a:latin typeface="Cambria Math" panose="02040503050406030204" pitchFamily="18" charset="0"/>
                                  <a:ea typeface="Times New Roman" panose="02020603050405020304" pitchFamily="18" charset="0"/>
                                  <a:cs typeface="Times New Roman" panose="02020603050405020304" pitchFamily="18" charset="0"/>
                                </a:rPr>
                                <m:t>𝒕</m:t>
                              </m:r>
                            </m:e>
                            <m:sub>
                              <m:r>
                                <a:rPr lang="en-CA" b="1" i="1">
                                  <a:effectLst/>
                                  <a:latin typeface="Cambria Math" panose="02040503050406030204" pitchFamily="18" charset="0"/>
                                  <a:ea typeface="Times New Roman" panose="02020603050405020304" pitchFamily="18" charset="0"/>
                                  <a:cs typeface="Times New Roman" panose="02020603050405020304" pitchFamily="18" charset="0"/>
                                </a:rPr>
                                <m:t>𝒑</m:t>
                              </m:r>
                            </m:sub>
                          </m:sSub>
                        </m:oMath>
                      </m:oMathPara>
                    </a14:m>
                    <a:endParaRPr lang="en-CA" b="1">
                      <a:effectLst/>
                      <a:latin typeface="Calibri" panose="020F0502020204030204" pitchFamily="34" charset="0"/>
                      <a:ea typeface="Calibri" panose="020F0502020204030204" pitchFamily="34" charset="0"/>
                      <a:cs typeface="Times New Roman" panose="02020603050405020304" pitchFamily="18" charset="0"/>
                    </a:endParaRPr>
                  </a:p>
                </p:txBody>
              </p:sp>
            </mc:Choice>
            <mc:Fallback>
              <p:sp>
                <p:nvSpPr>
                  <p:cNvPr id="12" name="Text Box 60"/>
                  <p:cNvSpPr txBox="1">
                    <a:spLocks noRot="1" noChangeAspect="1" noMove="1" noResize="1" noEditPoints="1" noAdjustHandles="1" noChangeArrowheads="1" noChangeShapeType="1" noTextEdit="1"/>
                  </p:cNvSpPr>
                  <p:nvPr/>
                </p:nvSpPr>
                <p:spPr>
                  <a:xfrm rot="18780357">
                    <a:off x="2959641" y="749205"/>
                    <a:ext cx="1258329" cy="298058"/>
                  </a:xfrm>
                  <a:prstGeom prst="rect">
                    <a:avLst/>
                  </a:prstGeom>
                  <a:blipFill>
                    <a:blip r:embed="rId7"/>
                    <a:stretch>
                      <a:fillRect/>
                    </a:stretch>
                  </a:blipFill>
                  <a:ln w="6350">
                    <a:noFill/>
                  </a:ln>
                </p:spPr>
                <p:txBody>
                  <a:bodyPr/>
                  <a:lstStyle/>
                  <a:p>
                    <a:r>
                      <a:rPr lang="en-CA">
                        <a:noFill/>
                      </a:rPr>
                      <a:t> </a:t>
                    </a:r>
                  </a:p>
                </p:txBody>
              </p:sp>
            </mc:Fallback>
          </mc:AlternateContent>
          <p:sp>
            <p:nvSpPr>
              <p:cNvPr id="13" name="Text Box 2"/>
              <p:cNvSpPr txBox="1">
                <a:spLocks noChangeArrowheads="1"/>
              </p:cNvSpPr>
              <p:nvPr/>
            </p:nvSpPr>
            <p:spPr bwMode="auto">
              <a:xfrm rot="20494488">
                <a:off x="1824047" y="833295"/>
                <a:ext cx="1528764" cy="273050"/>
              </a:xfrm>
              <a:prstGeom prst="rect">
                <a:avLst/>
              </a:prstGeom>
              <a:noFill/>
              <a:ln w="9525">
                <a:noFill/>
                <a:miter lim="800000"/>
                <a:headEnd/>
                <a:tailEnd/>
              </a:ln>
            </p:spPr>
            <p:txBody>
              <a:bodyPr rot="0" vert="horz" wrap="square" lIns="91440" tIns="45720" rIns="91440" bIns="45720" anchor="t" anchorCtr="0">
                <a:noAutofit/>
              </a:bodyPr>
              <a:lstStyle/>
              <a:p>
                <a:pPr marL="0" marR="0" algn="ctr">
                  <a:lnSpc>
                    <a:spcPct val="107000"/>
                  </a:lnSpc>
                  <a:spcBef>
                    <a:spcPts val="0"/>
                  </a:spcBef>
                  <a:spcAft>
                    <a:spcPts val="800"/>
                  </a:spcAft>
                </a:pPr>
                <a:r>
                  <a:rPr lang="en-CA" b="1" dirty="0">
                    <a:effectLst/>
                    <a:latin typeface="Calibri" panose="020F0502020204030204" pitchFamily="34" charset="0"/>
                    <a:ea typeface="Calibri" panose="020F0502020204030204" pitchFamily="34" charset="0"/>
                    <a:cs typeface="Times New Roman" panose="02020603050405020304" pitchFamily="18" charset="0"/>
                  </a:rPr>
                  <a:t>Warp length at stop position</a:t>
                </a:r>
              </a:p>
            </p:txBody>
          </p:sp>
          <p:sp>
            <p:nvSpPr>
              <p:cNvPr id="14" name="Text Box 62"/>
              <p:cNvSpPr txBox="1"/>
              <p:nvPr/>
            </p:nvSpPr>
            <p:spPr>
              <a:xfrm>
                <a:off x="1043272" y="1869984"/>
                <a:ext cx="1599117" cy="366175"/>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gn="ctr">
                  <a:spcBef>
                    <a:spcPts val="0"/>
                  </a:spcBef>
                  <a:spcAft>
                    <a:spcPts val="0"/>
                  </a:spcAft>
                </a:pPr>
                <a:r>
                  <a:rPr lang="en-CA" b="1" dirty="0">
                    <a:effectLst/>
                    <a:latin typeface="Calibri" panose="020F0502020204030204" pitchFamily="34" charset="0"/>
                    <a:ea typeface="Calibri" panose="020F0502020204030204" pitchFamily="34" charset="0"/>
                    <a:cs typeface="Times New Roman" panose="02020603050405020304" pitchFamily="18" charset="0"/>
                  </a:rPr>
                  <a:t>Door </a:t>
                </a:r>
                <a:r>
                  <a:rPr lang="en-CA" b="1" dirty="0" smtClean="0">
                    <a:effectLst/>
                    <a:latin typeface="Calibri" panose="020F0502020204030204" pitchFamily="34" charset="0"/>
                    <a:ea typeface="Calibri" panose="020F0502020204030204" pitchFamily="34" charset="0"/>
                    <a:cs typeface="Times New Roman" panose="02020603050405020304" pitchFamily="18" charset="0"/>
                  </a:rPr>
                  <a:t>movement / </a:t>
                </a:r>
              </a:p>
              <a:p>
                <a:pPr marL="0" marR="0" algn="ctr">
                  <a:spcBef>
                    <a:spcPts val="0"/>
                  </a:spcBef>
                  <a:spcAft>
                    <a:spcPts val="0"/>
                  </a:spcAft>
                </a:pPr>
                <a:r>
                  <a:rPr lang="fr-CA" b="1" dirty="0" smtClean="0">
                    <a:latin typeface="Calibri" panose="020F0502020204030204" pitchFamily="34" charset="0"/>
                    <a:ea typeface="Calibri" panose="020F0502020204030204" pitchFamily="34" charset="0"/>
                    <a:cs typeface="Times New Roman" panose="02020603050405020304" pitchFamily="18" charset="0"/>
                  </a:rPr>
                  <a:t>Mouvement des portes</a:t>
                </a:r>
                <a:endParaRPr lang="en-CA" b="1" dirty="0">
                  <a:effectLst/>
                  <a:latin typeface="Calibri" panose="020F0502020204030204" pitchFamily="34" charset="0"/>
                  <a:ea typeface="Calibri" panose="020F0502020204030204" pitchFamily="34"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15" name="Text Box 63"/>
                  <p:cNvSpPr txBox="1"/>
                  <p:nvPr/>
                </p:nvSpPr>
                <p:spPr>
                  <a:xfrm rot="20423470">
                    <a:off x="1784202" y="677710"/>
                    <a:ext cx="1258329" cy="298058"/>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gn="ctr">
                      <a:lnSpc>
                        <a:spcPct val="107000"/>
                      </a:lnSpc>
                      <a:spcBef>
                        <a:spcPts val="0"/>
                      </a:spcBef>
                      <a:spcAft>
                        <a:spcPts val="800"/>
                      </a:spcAft>
                    </a:pPr>
                    <a14:m>
                      <m:oMathPara xmlns:m="http://schemas.openxmlformats.org/officeDocument/2006/math">
                        <m:oMathParaPr>
                          <m:jc m:val="centerGroup"/>
                        </m:oMathParaPr>
                        <m:oMath xmlns:m="http://schemas.openxmlformats.org/officeDocument/2006/math">
                          <m:sSub>
                            <m:sSubPr>
                              <m:ctrlPr>
                                <a:rPr lang="en-CA" b="1"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CA" b="1" i="1">
                                  <a:effectLst/>
                                  <a:latin typeface="Cambria Math" panose="02040503050406030204" pitchFamily="18" charset="0"/>
                                  <a:ea typeface="Times New Roman" panose="02020603050405020304" pitchFamily="18" charset="0"/>
                                  <a:cs typeface="Times New Roman" panose="02020603050405020304" pitchFamily="18" charset="0"/>
                                </a:rPr>
                                <m:t>𝒄</m:t>
                              </m:r>
                            </m:e>
                            <m:sub>
                              <m:r>
                                <a:rPr lang="en-CA" b="1" i="1">
                                  <a:effectLst/>
                                  <a:latin typeface="Cambria Math" panose="02040503050406030204" pitchFamily="18" charset="0"/>
                                  <a:ea typeface="Times New Roman" panose="02020603050405020304" pitchFamily="18" charset="0"/>
                                  <a:cs typeface="Times New Roman" panose="02020603050405020304" pitchFamily="18" charset="0"/>
                                </a:rPr>
                                <m:t>𝟎</m:t>
                              </m:r>
                            </m:sub>
                          </m:sSub>
                        </m:oMath>
                      </m:oMathPara>
                    </a14:m>
                    <a:endParaRPr lang="en-CA" b="1" dirty="0">
                      <a:effectLst/>
                      <a:latin typeface="Calibri" panose="020F0502020204030204" pitchFamily="34" charset="0"/>
                      <a:ea typeface="Calibri" panose="020F0502020204030204" pitchFamily="34" charset="0"/>
                      <a:cs typeface="Times New Roman" panose="02020603050405020304" pitchFamily="18" charset="0"/>
                    </a:endParaRPr>
                  </a:p>
                </p:txBody>
              </p:sp>
            </mc:Choice>
            <mc:Fallback>
              <p:sp>
                <p:nvSpPr>
                  <p:cNvPr id="15" name="Text Box 63"/>
                  <p:cNvSpPr txBox="1">
                    <a:spLocks noRot="1" noChangeAspect="1" noMove="1" noResize="1" noEditPoints="1" noAdjustHandles="1" noChangeArrowheads="1" noChangeShapeType="1" noTextEdit="1"/>
                  </p:cNvSpPr>
                  <p:nvPr/>
                </p:nvSpPr>
                <p:spPr>
                  <a:xfrm rot="20423470">
                    <a:off x="1784202" y="677710"/>
                    <a:ext cx="1258329" cy="298058"/>
                  </a:xfrm>
                  <a:prstGeom prst="rect">
                    <a:avLst/>
                  </a:prstGeom>
                  <a:blipFill>
                    <a:blip r:embed="rId8"/>
                    <a:stretch>
                      <a:fillRect/>
                    </a:stretch>
                  </a:blipFill>
                  <a:ln w="6350">
                    <a:noFill/>
                  </a:ln>
                </p:spPr>
                <p:txBody>
                  <a:bodyPr/>
                  <a:lstStyle/>
                  <a:p>
                    <a:r>
                      <a:rPr lang="en-CA">
                        <a:noFill/>
                      </a:rPr>
                      <a:t> </a:t>
                    </a:r>
                  </a:p>
                </p:txBody>
              </p:sp>
            </mc:Fallback>
          </mc:AlternateContent>
          <p:sp>
            <p:nvSpPr>
              <p:cNvPr id="16" name="Text Box 2"/>
              <p:cNvSpPr txBox="1">
                <a:spLocks noChangeArrowheads="1"/>
              </p:cNvSpPr>
              <p:nvPr/>
            </p:nvSpPr>
            <p:spPr bwMode="auto">
              <a:xfrm rot="18751003">
                <a:off x="3235704" y="774133"/>
                <a:ext cx="1272540" cy="273050"/>
              </a:xfrm>
              <a:prstGeom prst="rect">
                <a:avLst/>
              </a:prstGeom>
              <a:noFill/>
              <a:ln w="9525">
                <a:noFill/>
                <a:miter lim="800000"/>
                <a:headEnd/>
                <a:tailEnd/>
              </a:ln>
            </p:spPr>
            <p:txBody>
              <a:bodyPr rot="0" vert="horz" wrap="square" lIns="91440" tIns="45720" rIns="91440" bIns="45720" anchor="t" anchorCtr="0">
                <a:noAutofit/>
              </a:bodyPr>
              <a:lstStyle/>
              <a:p>
                <a:pPr marL="0" marR="0" algn="ctr">
                  <a:lnSpc>
                    <a:spcPct val="107000"/>
                  </a:lnSpc>
                  <a:spcBef>
                    <a:spcPts val="0"/>
                  </a:spcBef>
                  <a:spcAft>
                    <a:spcPts val="800"/>
                  </a:spcAft>
                </a:pPr>
                <a:r>
                  <a:rPr lang="en-CA" b="1">
                    <a:effectLst/>
                    <a:latin typeface="Calibri" panose="020F0502020204030204" pitchFamily="34" charset="0"/>
                    <a:ea typeface="Calibri" panose="020F0502020204030204" pitchFamily="34" charset="0"/>
                    <a:cs typeface="Times New Roman" panose="02020603050405020304" pitchFamily="18" charset="0"/>
                  </a:rPr>
                  <a:t>Warp length at liftoff</a:t>
                </a:r>
              </a:p>
            </p:txBody>
          </p:sp>
        </p:grpSp>
      </p:grpSp>
    </p:spTree>
    <p:extLst>
      <p:ext uri="{BB962C8B-B14F-4D97-AF65-F5344CB8AC3E}">
        <p14:creationId xmlns:p14="http://schemas.microsoft.com/office/powerpoint/2010/main" val="166132105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31000">
              <a:schemeClr val="bg1">
                <a:lumMod val="95000"/>
              </a:schemeClr>
            </a:gs>
            <a:gs pos="69000">
              <a:srgbClr val="00B0F0">
                <a:alpha val="0"/>
              </a:srgbClr>
            </a:gs>
            <a:gs pos="100000">
              <a:schemeClr val="bg2"/>
            </a:gs>
          </a:gsLst>
          <a:lin ang="27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30200" y="341312"/>
            <a:ext cx="11023600" cy="763588"/>
          </a:xfrm>
        </p:spPr>
        <p:txBody>
          <a:bodyPr>
            <a:normAutofit/>
          </a:bodyPr>
          <a:lstStyle/>
          <a:p>
            <a:r>
              <a:rPr lang="en-US" sz="3600" b="1" dirty="0" smtClean="0">
                <a:latin typeface="+mn-lt"/>
              </a:rPr>
              <a:t>Winch speed / </a:t>
            </a:r>
            <a:r>
              <a:rPr lang="en-US" sz="3600" b="1" dirty="0" err="1" smtClean="0">
                <a:latin typeface="+mn-lt"/>
              </a:rPr>
              <a:t>Vitesse</a:t>
            </a:r>
            <a:r>
              <a:rPr lang="en-US" sz="3600" b="1" dirty="0" smtClean="0">
                <a:latin typeface="+mn-lt"/>
              </a:rPr>
              <a:t> du </a:t>
            </a:r>
            <a:r>
              <a:rPr lang="en-US" sz="3600" b="1" dirty="0" err="1" smtClean="0">
                <a:latin typeface="+mn-lt"/>
              </a:rPr>
              <a:t>treuil</a:t>
            </a:r>
            <a:r>
              <a:rPr lang="en-US" sz="3600" b="1" dirty="0" smtClean="0">
                <a:latin typeface="+mn-lt"/>
              </a:rPr>
              <a:t>:</a:t>
            </a:r>
            <a:endParaRPr lang="en-CA" sz="3600" b="1" dirty="0">
              <a:latin typeface="+mn-lt"/>
            </a:endParaRP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931412388"/>
              </p:ext>
            </p:extLst>
          </p:nvPr>
        </p:nvGraphicFramePr>
        <p:xfrm>
          <a:off x="1709677" y="1550525"/>
          <a:ext cx="8204200" cy="4914900"/>
        </p:xfrm>
        <a:graphic>
          <a:graphicData uri="http://schemas.openxmlformats.org/drawingml/2006/chart">
            <c:chart xmlns:c="http://schemas.openxmlformats.org/drawingml/2006/chart" xmlns:r="http://schemas.openxmlformats.org/officeDocument/2006/relationships" r:id="rId3"/>
          </a:graphicData>
        </a:graphic>
      </p:graphicFrame>
      <p:cxnSp>
        <p:nvCxnSpPr>
          <p:cNvPr id="6" name="Straight Connector 5"/>
          <p:cNvCxnSpPr/>
          <p:nvPr/>
        </p:nvCxnSpPr>
        <p:spPr>
          <a:xfrm>
            <a:off x="7150100" y="1727200"/>
            <a:ext cx="25400" cy="3898900"/>
          </a:xfrm>
          <a:prstGeom prst="line">
            <a:avLst/>
          </a:prstGeom>
          <a:ln w="254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97990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31000">
              <a:schemeClr val="bg1">
                <a:lumMod val="95000"/>
              </a:schemeClr>
            </a:gs>
            <a:gs pos="69000">
              <a:srgbClr val="00B0F0">
                <a:alpha val="0"/>
              </a:srgbClr>
            </a:gs>
            <a:gs pos="100000">
              <a:schemeClr val="bg2"/>
            </a:gs>
          </a:gsLst>
          <a:lin ang="27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45602" y="165842"/>
            <a:ext cx="7437699" cy="780769"/>
          </a:xfrm>
        </p:spPr>
        <p:txBody>
          <a:bodyPr>
            <a:noAutofit/>
          </a:bodyPr>
          <a:lstStyle/>
          <a:p>
            <a:r>
              <a:rPr lang="en-CA" sz="3600" b="1" dirty="0" smtClean="0">
                <a:latin typeface="+mn-lt"/>
              </a:rPr>
              <a:t>Vessels’ tracks / </a:t>
            </a:r>
            <a:r>
              <a:rPr lang="en-CA" sz="3600" b="1" dirty="0" err="1" smtClean="0">
                <a:latin typeface="+mn-lt"/>
              </a:rPr>
              <a:t>Trajets</a:t>
            </a:r>
            <a:r>
              <a:rPr lang="en-CA" sz="3600" b="1" dirty="0" smtClean="0">
                <a:latin typeface="+mn-lt"/>
              </a:rPr>
              <a:t> des bateaux:</a:t>
            </a:r>
            <a:endParaRPr lang="en-CA" sz="3600" b="1" dirty="0">
              <a:latin typeface="+mn-lt"/>
            </a:endParaRPr>
          </a:p>
        </p:txBody>
      </p:sp>
      <p:pic>
        <p:nvPicPr>
          <p:cNvPr id="4" name="Content Placeholder 3"/>
          <p:cNvPicPr>
            <a:picLocks noGrp="1"/>
          </p:cNvPicPr>
          <p:nvPr>
            <p:ph idx="1"/>
          </p:nvPr>
        </p:nvPicPr>
        <p:blipFill rotWithShape="1">
          <a:blip r:embed="rId3">
            <a:extLst>
              <a:ext uri="{28A0092B-C50C-407E-A947-70E740481C1C}">
                <a14:useLocalDpi xmlns:a14="http://schemas.microsoft.com/office/drawing/2010/main" val="0"/>
              </a:ext>
            </a:extLst>
          </a:blip>
          <a:srcRect t="6751"/>
          <a:stretch/>
        </p:blipFill>
        <p:spPr bwMode="auto">
          <a:xfrm>
            <a:off x="3136320" y="828232"/>
            <a:ext cx="6221909" cy="6029768"/>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692925369"/>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TM03457491[[fn=Metropolitan]]</Template>
  <TotalTime>7163</TotalTime>
  <Words>3838</Words>
  <Application>Microsoft Office PowerPoint</Application>
  <PresentationFormat>Widescreen</PresentationFormat>
  <Paragraphs>337</Paragraphs>
  <Slides>18</Slides>
  <Notes>18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18</vt:i4>
      </vt:variant>
    </vt:vector>
  </HeadingPairs>
  <TitlesOfParts>
    <vt:vector size="24" baseType="lpstr">
      <vt:lpstr>Arial</vt:lpstr>
      <vt:lpstr>Calibri</vt:lpstr>
      <vt:lpstr>Calibri Light</vt:lpstr>
      <vt:lpstr>Cambria Math</vt:lpstr>
      <vt:lpstr>Times New Roman</vt:lpstr>
      <vt:lpstr>Office Theme</vt:lpstr>
      <vt:lpstr>2019 Comparative survey results /  Résultats du relevé comparatif 2019</vt:lpstr>
      <vt:lpstr>Experimental protocol /  Protocole expérimental</vt:lpstr>
      <vt:lpstr>Trawl probes / Sondes du chalut:</vt:lpstr>
      <vt:lpstr>Trawl and probes / Chalut et sondes: </vt:lpstr>
      <vt:lpstr>Tow summary example /  Rapport sommaire de trait:</vt:lpstr>
      <vt:lpstr>Trawling phases / Étapes du chalutage:</vt:lpstr>
      <vt:lpstr>Passive phase analysis / Analyse de la phase passive:</vt:lpstr>
      <vt:lpstr>Winch speed / Vitesse du treuil:</vt:lpstr>
      <vt:lpstr>Vessels’ tracks / Trajets des bateaux:</vt:lpstr>
      <vt:lpstr>Catches / Captures:</vt:lpstr>
      <vt:lpstr>Factors considered / Facteurs considérés</vt:lpstr>
      <vt:lpstr>Snow crab length-frequencies /  Longueurs-fréquences crabe des neiges :</vt:lpstr>
      <vt:lpstr>Catches / Captures:</vt:lpstr>
      <vt:lpstr>Results : Snow crab Résultats : Crabe des neiges</vt:lpstr>
      <vt:lpstr>Results : Fish &amp; invertebrates Résultats : Poissons et invertébrés</vt:lpstr>
      <vt:lpstr>Other possible factors / Autres facteurs possibles:</vt:lpstr>
      <vt:lpstr>Other possible factors / Autres facteurs possibles:</vt:lpstr>
      <vt:lpstr>Conclusions:</vt:lpstr>
    </vt:vector>
  </TitlesOfParts>
  <Company>DFO-MPO</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Surette, Tobie</dc:creator>
  <cp:lastModifiedBy>Surette, Tobie</cp:lastModifiedBy>
  <cp:revision>138</cp:revision>
  <cp:lastPrinted>2020-02-04T20:44:06Z</cp:lastPrinted>
  <dcterms:created xsi:type="dcterms:W3CDTF">2020-01-31T12:48:21Z</dcterms:created>
  <dcterms:modified xsi:type="dcterms:W3CDTF">2020-02-05T12:12:15Z</dcterms:modified>
</cp:coreProperties>
</file>